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theme/theme4.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5.xml" ContentType="application/vnd.openxmlformats-officedocument.theme+xml"/>
  <Override PartName="/ppt/slideLayouts/slideLayout10.xml" ContentType="application/vnd.openxmlformats-officedocument.presentationml.slideLayout+xml"/>
  <Override PartName="/ppt/theme/theme6.xml" ContentType="application/vnd.openxmlformats-officedocument.theme+xml"/>
  <Override PartName="/ppt/slideLayouts/slideLayout1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 id="2147483859" r:id="rId2"/>
    <p:sldMasterId id="2147483920" r:id="rId3"/>
    <p:sldMasterId id="2147483953" r:id="rId4"/>
    <p:sldMasterId id="2147483958" r:id="rId5"/>
    <p:sldMasterId id="2147484008" r:id="rId6"/>
    <p:sldMasterId id="2147484023" r:id="rId7"/>
  </p:sldMasterIdLst>
  <p:notesMasterIdLst>
    <p:notesMasterId r:id="rId73"/>
  </p:notesMasterIdLst>
  <p:sldIdLst>
    <p:sldId id="568" r:id="rId8"/>
    <p:sldId id="552" r:id="rId9"/>
    <p:sldId id="553" r:id="rId10"/>
    <p:sldId id="554" r:id="rId11"/>
    <p:sldId id="549" r:id="rId12"/>
    <p:sldId id="403" r:id="rId13"/>
    <p:sldId id="445" r:id="rId14"/>
    <p:sldId id="447" r:id="rId15"/>
    <p:sldId id="448" r:id="rId16"/>
    <p:sldId id="449" r:id="rId17"/>
    <p:sldId id="419" r:id="rId18"/>
    <p:sldId id="405" r:id="rId19"/>
    <p:sldId id="420" r:id="rId20"/>
    <p:sldId id="418" r:id="rId21"/>
    <p:sldId id="432" r:id="rId22"/>
    <p:sldId id="430" r:id="rId23"/>
    <p:sldId id="431" r:id="rId24"/>
    <p:sldId id="481" r:id="rId25"/>
    <p:sldId id="485" r:id="rId26"/>
    <p:sldId id="484" r:id="rId27"/>
    <p:sldId id="363" r:id="rId28"/>
    <p:sldId id="497" r:id="rId29"/>
    <p:sldId id="425" r:id="rId30"/>
    <p:sldId id="428" r:id="rId31"/>
    <p:sldId id="429" r:id="rId32"/>
    <p:sldId id="457" r:id="rId33"/>
    <p:sldId id="502" r:id="rId34"/>
    <p:sldId id="505" r:id="rId35"/>
    <p:sldId id="506" r:id="rId36"/>
    <p:sldId id="507" r:id="rId37"/>
    <p:sldId id="572" r:id="rId38"/>
    <p:sldId id="454" r:id="rId39"/>
    <p:sldId id="455" r:id="rId40"/>
    <p:sldId id="456" r:id="rId41"/>
    <p:sldId id="501" r:id="rId42"/>
    <p:sldId id="500" r:id="rId43"/>
    <p:sldId id="526" r:id="rId44"/>
    <p:sldId id="556" r:id="rId45"/>
    <p:sldId id="589" r:id="rId46"/>
    <p:sldId id="588" r:id="rId47"/>
    <p:sldId id="571" r:id="rId48"/>
    <p:sldId id="583" r:id="rId49"/>
    <p:sldId id="584" r:id="rId50"/>
    <p:sldId id="585" r:id="rId51"/>
    <p:sldId id="586" r:id="rId52"/>
    <p:sldId id="587" r:id="rId53"/>
    <p:sldId id="563" r:id="rId54"/>
    <p:sldId id="565" r:id="rId55"/>
    <p:sldId id="517" r:id="rId56"/>
    <p:sldId id="566" r:id="rId57"/>
    <p:sldId id="564" r:id="rId58"/>
    <p:sldId id="590" r:id="rId59"/>
    <p:sldId id="591" r:id="rId60"/>
    <p:sldId id="592" r:id="rId61"/>
    <p:sldId id="593" r:id="rId62"/>
    <p:sldId id="594" r:id="rId63"/>
    <p:sldId id="595" r:id="rId64"/>
    <p:sldId id="596" r:id="rId65"/>
    <p:sldId id="597" r:id="rId66"/>
    <p:sldId id="598" r:id="rId67"/>
    <p:sldId id="600" r:id="rId68"/>
    <p:sldId id="601" r:id="rId69"/>
    <p:sldId id="602" r:id="rId70"/>
    <p:sldId id="599" r:id="rId71"/>
    <p:sldId id="603" r:id="rId7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vOps Meetups" id="{632F3E92-8E13-44BA-85DA-5D2417D93B9C}">
          <p14:sldIdLst>
            <p14:sldId id="568"/>
          </p14:sldIdLst>
        </p14:section>
        <p14:section name="DevOps for Non-Technical" id="{0B7ACC7B-8ED6-4640-BFEC-D30B0668EDB3}">
          <p14:sldIdLst>
            <p14:sldId id="552"/>
            <p14:sldId id="553"/>
            <p14:sldId id="554"/>
          </p14:sldIdLst>
        </p14:section>
        <p14:section name="#3 - Technical &amp; Process Tips" id="{18E2573C-7C52-4300-9A5E-0D0434194D7F}">
          <p14:sldIdLst>
            <p14:sldId id="549"/>
          </p14:sldIdLst>
        </p14:section>
        <p14:section name="Facebook" id="{6EF6F2B0-11BC-4CA5-B8A6-F170CDEFBEBB}">
          <p14:sldIdLst>
            <p14:sldId id="403"/>
            <p14:sldId id="445"/>
            <p14:sldId id="447"/>
            <p14:sldId id="448"/>
            <p14:sldId id="449"/>
          </p14:sldIdLst>
        </p14:section>
        <p14:section name="Verizon" id="{92DE6B6E-9EC9-494D-9AE8-1239684F9A6F}">
          <p14:sldIdLst>
            <p14:sldId id="419"/>
            <p14:sldId id="405"/>
            <p14:sldId id="420"/>
            <p14:sldId id="418"/>
          </p14:sldIdLst>
        </p14:section>
        <p14:section name="Sofico" id="{E6B2ECEC-80E9-46A2-B8BE-6222D4D3A144}">
          <p14:sldIdLst>
            <p14:sldId id="432"/>
            <p14:sldId id="430"/>
            <p14:sldId id="431"/>
            <p14:sldId id="481"/>
          </p14:sldIdLst>
        </p14:section>
        <p14:section name="Tomlinson + Continuous Performance" id="{D1D98507-A65D-4D20-84A9-2E10D930EEBB}">
          <p14:sldIdLst>
            <p14:sldId id="485"/>
            <p14:sldId id="484"/>
            <p14:sldId id="363"/>
          </p14:sldIdLst>
        </p14:section>
        <p14:section name="Sentry" id="{AA7F6DEE-DE4B-42CF-BE4D-971103AAC42A}">
          <p14:sldIdLst>
            <p14:sldId id="497"/>
            <p14:sldId id="425"/>
            <p14:sldId id="428"/>
            <p14:sldId id="429"/>
          </p14:sldIdLst>
        </p14:section>
        <p14:section name="#4 Culture &amp; Personal Tips" id="{9CEB3AF6-43F4-47CE-ADA3-8EA25BF114D2}">
          <p14:sldIdLst>
            <p14:sldId id="457"/>
            <p14:sldId id="502"/>
            <p14:sldId id="505"/>
            <p14:sldId id="506"/>
            <p14:sldId id="507"/>
            <p14:sldId id="572"/>
          </p14:sldIdLst>
        </p14:section>
        <p14:section name="Communication" id="{4F596C0D-C2AF-4403-8503-6F556BE7DDC4}">
          <p14:sldIdLst>
            <p14:sldId id="454"/>
            <p14:sldId id="455"/>
            <p14:sldId id="456"/>
            <p14:sldId id="501"/>
            <p14:sldId id="500"/>
          </p14:sldIdLst>
        </p14:section>
        <p14:section name="Remarks" id="{C4C83060-3345-40A7-BC3B-7433728B8136}">
          <p14:sldIdLst>
            <p14:sldId id="526"/>
          </p14:sldIdLst>
        </p14:section>
        <p14:section name="Dynatrace" id="{A0EE6004-3D30-47BD-A6A6-98E3C9428C72}">
          <p14:sldIdLst>
            <p14:sldId id="556"/>
            <p14:sldId id="589"/>
            <p14:sldId id="588"/>
            <p14:sldId id="571"/>
            <p14:sldId id="583"/>
            <p14:sldId id="584"/>
            <p14:sldId id="585"/>
            <p14:sldId id="586"/>
            <p14:sldId id="587"/>
            <p14:sldId id="563"/>
            <p14:sldId id="565"/>
            <p14:sldId id="517"/>
            <p14:sldId id="566"/>
            <p14:sldId id="564"/>
            <p14:sldId id="590"/>
            <p14:sldId id="591"/>
            <p14:sldId id="592"/>
            <p14:sldId id="593"/>
            <p14:sldId id="594"/>
            <p14:sldId id="595"/>
            <p14:sldId id="596"/>
            <p14:sldId id="597"/>
            <p14:sldId id="598"/>
            <p14:sldId id="600"/>
            <p14:sldId id="601"/>
            <p14:sldId id="602"/>
            <p14:sldId id="599"/>
            <p14:sldId id="603"/>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DC540"/>
    <a:srgbClr val="1496FF"/>
    <a:srgbClr val="6EB0BC"/>
    <a:srgbClr val="FFFFFF"/>
    <a:srgbClr val="040404"/>
    <a:srgbClr val="1A1A1A"/>
    <a:srgbClr val="090B32"/>
    <a:srgbClr val="008CDB"/>
    <a:srgbClr val="474747"/>
    <a:srgbClr val="006BB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428" autoAdjust="0"/>
    <p:restoredTop sz="88525" autoAdjust="0"/>
  </p:normalViewPr>
  <p:slideViewPr>
    <p:cSldViewPr snapToGrid="0" snapToObjects="1">
      <p:cViewPr varScale="1">
        <p:scale>
          <a:sx n="101" d="100"/>
          <a:sy n="101" d="100"/>
        </p:scale>
        <p:origin x="678" y="1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slide" Target="slides/slide61.xml"/><Relationship Id="rId76"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64.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61" Type="http://schemas.openxmlformats.org/officeDocument/2006/relationships/slide" Target="slides/slide54.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notesMaster" Target="notesMasters/notesMaster1.xml"/><Relationship Id="rId78"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tableStyles" Target="tableStyles.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154A37-E2D2-4D4C-AAC6-25188AD91CB1}" type="datetimeFigureOut">
              <a:rPr lang="en-US" smtClean="0"/>
              <a:t>12/20/2017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ADACE4-7964-6E4C-9580-3739B6BD2EDF}" type="slidenum">
              <a:rPr lang="en-US" smtClean="0"/>
              <a:t>‹#›</a:t>
            </a:fld>
            <a:endParaRPr lang="en-US"/>
          </a:p>
        </p:txBody>
      </p:sp>
    </p:spTree>
    <p:extLst>
      <p:ext uri="{BB962C8B-B14F-4D97-AF65-F5344CB8AC3E}">
        <p14:creationId xmlns:p14="http://schemas.microsoft.com/office/powerpoint/2010/main" val="805151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dzone.com/articles/pushing-twice-daily-our"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acebook.com/notes/facebook-engineering/release-engineering-and-push-karma-chuck-rossi/10150660826788920/"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parents</a:t>
            </a:r>
            <a:r>
              <a:rPr lang="en-US" baseline="0" dirty="0"/>
              <a:t> </a:t>
            </a:r>
            <a:r>
              <a:rPr lang="en-US" baseline="0" dirty="0">
                <a:sym typeface="Wingdings" panose="05000000000000000000" pitchFamily="2" charset="2"/>
              </a:rPr>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86B956-CD16-7142-AA34-CD99E17C6772}" type="slidenum">
              <a:rPr kumimoji="0" lang="en-US" sz="1800" b="0" i="0" u="none" strike="noStrike" kern="0" cap="none" spc="0" normalizeH="0" baseline="0" noProof="0" smtClean="0">
                <a:ln>
                  <a:noFill/>
                </a:ln>
                <a:solidFill>
                  <a:sysClr val="windowText" lastClr="000000"/>
                </a:solidFill>
                <a:effectLst/>
                <a:uLnTx/>
                <a:uFillTx/>
                <a:latin typeface="Arial" panose="020B0604020202020204" pitchFamily="34" charset="0"/>
                <a:ea typeface="MS PGothic" panose="020B0600070205080204" pitchFamily="34" charset="-128"/>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800" b="0" i="0" u="none" strike="noStrike" kern="0" cap="none" spc="0" normalizeH="0" baseline="0" noProof="0">
              <a:ln>
                <a:noFill/>
              </a:ln>
              <a:solidFill>
                <a:sysClr val="windowText" lastClr="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4461790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Verizon is another</a:t>
            </a:r>
            <a:r>
              <a:rPr lang="en-US" baseline="0" dirty="0"/>
              <a:t> great example of an enterprise company that transformed their approach to software delivery!</a:t>
            </a:r>
            <a:endParaRPr lang="en-US" dirty="0"/>
          </a:p>
        </p:txBody>
      </p:sp>
      <p:sp>
        <p:nvSpPr>
          <p:cNvPr id="4" name="Slide Number Placeholder 3"/>
          <p:cNvSpPr>
            <a:spLocks noGrp="1"/>
          </p:cNvSpPr>
          <p:nvPr>
            <p:ph type="sldNum" sz="quarter" idx="10"/>
          </p:nvPr>
        </p:nvSpPr>
        <p:spPr/>
        <p:txBody>
          <a:bodyPr/>
          <a:lstStyle/>
          <a:p>
            <a:fld id="{42ADACE4-7964-6E4C-9580-3739B6BD2EDF}" type="slidenum">
              <a:rPr lang="en-US" smtClean="0"/>
              <a:t>11</a:t>
            </a:fld>
            <a:endParaRPr lang="en-US"/>
          </a:p>
        </p:txBody>
      </p:sp>
    </p:spTree>
    <p:extLst>
      <p:ext uri="{BB962C8B-B14F-4D97-AF65-F5344CB8AC3E}">
        <p14:creationId xmlns:p14="http://schemas.microsoft.com/office/powerpoint/2010/main" val="15057385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Existing Monolithic Apps are “</a:t>
            </a:r>
            <a:r>
              <a:rPr lang="en-US" dirty="0" err="1"/>
              <a:t>DevOps’ified</a:t>
            </a:r>
            <a:r>
              <a:rPr lang="en-US" dirty="0"/>
              <a:t>” in </a:t>
            </a:r>
            <a:r>
              <a:rPr lang="en-US" dirty="0" err="1"/>
              <a:t>DoJo’s</a:t>
            </a:r>
            <a:r>
              <a:rPr lang="en-US" dirty="0"/>
              <a:t>.</a:t>
            </a:r>
            <a:r>
              <a:rPr lang="en-US" baseline="0" dirty="0"/>
              <a:t> With the help of external consultants the team learns what it means to run software in the cloud and what it means to operate it!</a:t>
            </a:r>
            <a:endParaRPr lang="en-US" dirty="0"/>
          </a:p>
        </p:txBody>
      </p:sp>
      <p:sp>
        <p:nvSpPr>
          <p:cNvPr id="4" name="Slide Number Placeholder 3"/>
          <p:cNvSpPr>
            <a:spLocks noGrp="1"/>
          </p:cNvSpPr>
          <p:nvPr>
            <p:ph type="sldNum" sz="quarter" idx="10"/>
          </p:nvPr>
        </p:nvSpPr>
        <p:spPr/>
        <p:txBody>
          <a:bodyPr/>
          <a:lstStyle/>
          <a:p>
            <a:fld id="{42ADACE4-7964-6E4C-9580-3739B6BD2EDF}" type="slidenum">
              <a:rPr lang="en-US" smtClean="0"/>
              <a:t>12</a:t>
            </a:fld>
            <a:endParaRPr lang="en-US"/>
          </a:p>
        </p:txBody>
      </p:sp>
    </p:spTree>
    <p:extLst>
      <p:ext uri="{BB962C8B-B14F-4D97-AF65-F5344CB8AC3E}">
        <p14:creationId xmlns:p14="http://schemas.microsoft.com/office/powerpoint/2010/main" val="42026341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Verizon also heavily relies on pipeline visualization</a:t>
            </a:r>
            <a:r>
              <a:rPr lang="en-US" baseline="0" dirty="0"/>
              <a:t> to track quality from Dev to Prod. They rely on many tools but leverage </a:t>
            </a:r>
            <a:r>
              <a:rPr lang="en-US" baseline="0" dirty="0" err="1"/>
              <a:t>CapitalOne’s</a:t>
            </a:r>
            <a:r>
              <a:rPr lang="en-US" baseline="0" dirty="0"/>
              <a:t> </a:t>
            </a:r>
            <a:r>
              <a:rPr lang="en-US" baseline="0" dirty="0" err="1"/>
              <a:t>Hygieia</a:t>
            </a:r>
            <a:r>
              <a:rPr lang="en-US" baseline="0" dirty="0"/>
              <a:t> dashboards to visualize quality data – which also includes Dynatrace Performance across the lifecycle</a:t>
            </a:r>
            <a:endParaRPr lang="en-US" dirty="0"/>
          </a:p>
        </p:txBody>
      </p:sp>
      <p:sp>
        <p:nvSpPr>
          <p:cNvPr id="4" name="Slide Number Placeholder 3"/>
          <p:cNvSpPr>
            <a:spLocks noGrp="1"/>
          </p:cNvSpPr>
          <p:nvPr>
            <p:ph type="sldNum" sz="quarter" idx="10"/>
          </p:nvPr>
        </p:nvSpPr>
        <p:spPr/>
        <p:txBody>
          <a:bodyPr/>
          <a:lstStyle/>
          <a:p>
            <a:fld id="{42ADACE4-7964-6E4C-9580-3739B6BD2EDF}" type="slidenum">
              <a:rPr lang="en-US" smtClean="0"/>
              <a:t>13</a:t>
            </a:fld>
            <a:endParaRPr lang="en-US"/>
          </a:p>
        </p:txBody>
      </p:sp>
    </p:spTree>
    <p:extLst>
      <p:ext uri="{BB962C8B-B14F-4D97-AF65-F5344CB8AC3E}">
        <p14:creationId xmlns:p14="http://schemas.microsoft.com/office/powerpoint/2010/main" val="21165133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their</a:t>
            </a:r>
            <a:r>
              <a:rPr lang="en-US" baseline="0" dirty="0"/>
              <a:t> key applications they recently transformed shows the benefit very nicely. If you want to learn more check out the webinar we did with Verizon: https://pages.awscloud.com/devops_dynatrace_june_2017.html</a:t>
            </a:r>
          </a:p>
          <a:p>
            <a:endParaRPr lang="en-US" dirty="0"/>
          </a:p>
        </p:txBody>
      </p:sp>
      <p:sp>
        <p:nvSpPr>
          <p:cNvPr id="4" name="Slide Number Placeholder 3"/>
          <p:cNvSpPr>
            <a:spLocks noGrp="1"/>
          </p:cNvSpPr>
          <p:nvPr>
            <p:ph type="sldNum" sz="quarter" idx="10"/>
          </p:nvPr>
        </p:nvSpPr>
        <p:spPr/>
        <p:txBody>
          <a:bodyPr/>
          <a:lstStyle/>
          <a:p>
            <a:fld id="{42ADACE4-7964-6E4C-9580-3739B6BD2EDF}" type="slidenum">
              <a:rPr lang="en-US" smtClean="0"/>
              <a:t>14</a:t>
            </a:fld>
            <a:endParaRPr lang="en-US"/>
          </a:p>
        </p:txBody>
      </p:sp>
    </p:spTree>
    <p:extLst>
      <p:ext uri="{BB962C8B-B14F-4D97-AF65-F5344CB8AC3E}">
        <p14:creationId xmlns:p14="http://schemas.microsoft.com/office/powerpoint/2010/main" val="36347812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great example is </a:t>
            </a:r>
            <a:r>
              <a:rPr lang="en-US" dirty="0" err="1"/>
              <a:t>Sofico</a:t>
            </a:r>
            <a:r>
              <a:rPr lang="en-US" dirty="0"/>
              <a:t>.</a:t>
            </a:r>
            <a:r>
              <a:rPr lang="en-US" baseline="0" dirty="0"/>
              <a:t> A smaller software company from Belgium. Their Shift-Left approach was to stop bad code changes earlier based on monitoring data – fully integrated into their Bamboo Pipeline</a:t>
            </a:r>
            <a:endParaRPr lang="en-US" dirty="0"/>
          </a:p>
        </p:txBody>
      </p:sp>
      <p:sp>
        <p:nvSpPr>
          <p:cNvPr id="4" name="Slide Number Placeholder 3"/>
          <p:cNvSpPr>
            <a:spLocks noGrp="1"/>
          </p:cNvSpPr>
          <p:nvPr>
            <p:ph type="sldNum" sz="quarter" idx="10"/>
          </p:nvPr>
        </p:nvSpPr>
        <p:spPr/>
        <p:txBody>
          <a:bodyPr/>
          <a:lstStyle/>
          <a:p>
            <a:fld id="{42ADACE4-7964-6E4C-9580-3739B6BD2EDF}" type="slidenum">
              <a:rPr lang="en-US" smtClean="0"/>
              <a:t>15</a:t>
            </a:fld>
            <a:endParaRPr lang="en-US"/>
          </a:p>
        </p:txBody>
      </p:sp>
    </p:spTree>
    <p:extLst>
      <p:ext uri="{BB962C8B-B14F-4D97-AF65-F5344CB8AC3E}">
        <p14:creationId xmlns:p14="http://schemas.microsoft.com/office/powerpoint/2010/main" val="26640295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Dynatrace automatically detects regressions based</a:t>
            </a:r>
            <a:r>
              <a:rPr lang="en-US" baseline="0" dirty="0"/>
              <a:t> on performance, architecture and scalability metrics</a:t>
            </a:r>
            <a:endParaRPr lang="en-US" dirty="0"/>
          </a:p>
        </p:txBody>
      </p:sp>
      <p:sp>
        <p:nvSpPr>
          <p:cNvPr id="4" name="Slide Number Placeholder 3"/>
          <p:cNvSpPr>
            <a:spLocks noGrp="1"/>
          </p:cNvSpPr>
          <p:nvPr>
            <p:ph type="sldNum" sz="quarter" idx="10"/>
          </p:nvPr>
        </p:nvSpPr>
        <p:spPr/>
        <p:txBody>
          <a:bodyPr/>
          <a:lstStyle/>
          <a:p>
            <a:fld id="{42ADACE4-7964-6E4C-9580-3739B6BD2EDF}" type="slidenum">
              <a:rPr lang="en-US" smtClean="0"/>
              <a:t>16</a:t>
            </a:fld>
            <a:endParaRPr lang="en-US"/>
          </a:p>
        </p:txBody>
      </p:sp>
    </p:spTree>
    <p:extLst>
      <p:ext uri="{BB962C8B-B14F-4D97-AF65-F5344CB8AC3E}">
        <p14:creationId xmlns:p14="http://schemas.microsoft.com/office/powerpoint/2010/main" val="6157887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information</a:t>
            </a:r>
            <a:r>
              <a:rPr lang="en-US" baseline="0" dirty="0"/>
              <a:t> is brought back to the Pipeline and can stop the build early!</a:t>
            </a:r>
            <a:endParaRPr lang="en-US" dirty="0"/>
          </a:p>
        </p:txBody>
      </p:sp>
      <p:sp>
        <p:nvSpPr>
          <p:cNvPr id="4" name="Slide Number Placeholder 3"/>
          <p:cNvSpPr>
            <a:spLocks noGrp="1"/>
          </p:cNvSpPr>
          <p:nvPr>
            <p:ph type="sldNum" sz="quarter" idx="10"/>
          </p:nvPr>
        </p:nvSpPr>
        <p:spPr/>
        <p:txBody>
          <a:bodyPr/>
          <a:lstStyle/>
          <a:p>
            <a:fld id="{42ADACE4-7964-6E4C-9580-3739B6BD2EDF}" type="slidenum">
              <a:rPr lang="en-US" smtClean="0"/>
              <a:t>17</a:t>
            </a:fld>
            <a:endParaRPr lang="en-US"/>
          </a:p>
        </p:txBody>
      </p:sp>
    </p:spTree>
    <p:extLst>
      <p:ext uri="{BB962C8B-B14F-4D97-AF65-F5344CB8AC3E}">
        <p14:creationId xmlns:p14="http://schemas.microsoft.com/office/powerpoint/2010/main" val="22347810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Sofico</a:t>
            </a:r>
            <a:r>
              <a:rPr lang="en-US" baseline="0" dirty="0"/>
              <a:t> greatly increased quality once implementing Shift-Left: Faster Response Times of their Applications, No more Out of Memory and no problematic Sync/Wait issues</a:t>
            </a:r>
            <a:endParaRPr lang="en-US" dirty="0"/>
          </a:p>
        </p:txBody>
      </p:sp>
      <p:sp>
        <p:nvSpPr>
          <p:cNvPr id="4" name="Slide Number Placeholder 3"/>
          <p:cNvSpPr>
            <a:spLocks noGrp="1"/>
          </p:cNvSpPr>
          <p:nvPr>
            <p:ph type="sldNum" sz="quarter" idx="10"/>
          </p:nvPr>
        </p:nvSpPr>
        <p:spPr/>
        <p:txBody>
          <a:bodyPr/>
          <a:lstStyle/>
          <a:p>
            <a:fld id="{42ADACE4-7964-6E4C-9580-3739B6BD2EDF}" type="slidenum">
              <a:rPr lang="en-US" smtClean="0"/>
              <a:t>18</a:t>
            </a:fld>
            <a:endParaRPr lang="en-US"/>
          </a:p>
        </p:txBody>
      </p:sp>
    </p:spTree>
    <p:extLst>
      <p:ext uri="{BB962C8B-B14F-4D97-AF65-F5344CB8AC3E}">
        <p14:creationId xmlns:p14="http://schemas.microsoft.com/office/powerpoint/2010/main" val="10924403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a:t>
            </a:r>
            <a:r>
              <a:rPr lang="en-US" baseline="0" dirty="0"/>
              <a:t> of my closest friends and mentors is Mark Tomlinson. Check out his work on perfbytes.com</a:t>
            </a:r>
            <a:endParaRPr lang="en-US" dirty="0"/>
          </a:p>
        </p:txBody>
      </p:sp>
      <p:sp>
        <p:nvSpPr>
          <p:cNvPr id="4" name="Slide Number Placeholder 3"/>
          <p:cNvSpPr>
            <a:spLocks noGrp="1"/>
          </p:cNvSpPr>
          <p:nvPr>
            <p:ph type="sldNum" sz="quarter" idx="10"/>
          </p:nvPr>
        </p:nvSpPr>
        <p:spPr/>
        <p:txBody>
          <a:bodyPr/>
          <a:lstStyle/>
          <a:p>
            <a:fld id="{42ADACE4-7964-6E4C-9580-3739B6BD2EDF}" type="slidenum">
              <a:rPr lang="en-US" smtClean="0"/>
              <a:t>19</a:t>
            </a:fld>
            <a:endParaRPr lang="en-US"/>
          </a:p>
        </p:txBody>
      </p:sp>
    </p:spTree>
    <p:extLst>
      <p:ext uri="{BB962C8B-B14F-4D97-AF65-F5344CB8AC3E}">
        <p14:creationId xmlns:p14="http://schemas.microsoft.com/office/powerpoint/2010/main" val="11573233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t>
            </a:r>
            <a:r>
              <a:rPr lang="en-US" baseline="0" dirty="0"/>
              <a:t> also exposed me to this great quote!</a:t>
            </a:r>
            <a:endParaRPr lang="en-US" dirty="0"/>
          </a:p>
        </p:txBody>
      </p:sp>
      <p:sp>
        <p:nvSpPr>
          <p:cNvPr id="4" name="Slide Number Placeholder 3"/>
          <p:cNvSpPr>
            <a:spLocks noGrp="1"/>
          </p:cNvSpPr>
          <p:nvPr>
            <p:ph type="sldNum" sz="quarter" idx="10"/>
          </p:nvPr>
        </p:nvSpPr>
        <p:spPr/>
        <p:txBody>
          <a:bodyPr/>
          <a:lstStyle/>
          <a:p>
            <a:fld id="{42ADACE4-7964-6E4C-9580-3739B6BD2EDF}" type="slidenum">
              <a:rPr lang="en-US" smtClean="0"/>
              <a:t>20</a:t>
            </a:fld>
            <a:endParaRPr lang="en-US"/>
          </a:p>
        </p:txBody>
      </p:sp>
    </p:spTree>
    <p:extLst>
      <p:ext uri="{BB962C8B-B14F-4D97-AF65-F5344CB8AC3E}">
        <p14:creationId xmlns:p14="http://schemas.microsoft.com/office/powerpoint/2010/main" val="42460189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analogy</a:t>
            </a:r>
            <a:r>
              <a:rPr lang="en-US" baseline="0" dirty="0"/>
              <a:t> for Waterfall:</a:t>
            </a:r>
          </a:p>
          <a:p>
            <a:pPr marL="171450" indent="-171450">
              <a:buFont typeface="Arial" panose="020B0604020202020204" pitchFamily="34" charset="0"/>
              <a:buChar char="•"/>
            </a:pPr>
            <a:r>
              <a:rPr lang="en-US" baseline="0" dirty="0"/>
              <a:t>Putting many features into a single release</a:t>
            </a:r>
          </a:p>
          <a:p>
            <a:pPr marL="171450" indent="-171450">
              <a:buFont typeface="Arial" panose="020B0604020202020204" pitchFamily="34" charset="0"/>
              <a:buChar char="•"/>
            </a:pPr>
            <a:r>
              <a:rPr lang="en-US" baseline="0" dirty="0"/>
              <a:t>Ship it to some other entity who does quality control</a:t>
            </a:r>
          </a:p>
          <a:p>
            <a:pPr marL="171450" indent="-171450">
              <a:buFont typeface="Arial" panose="020B0604020202020204" pitchFamily="34" charset="0"/>
              <a:buChar char="•"/>
            </a:pPr>
            <a:r>
              <a:rPr lang="en-US" baseline="0" dirty="0"/>
              <a:t>Final product comes back very late -&gt; hard to remember which features / </a:t>
            </a:r>
            <a:r>
              <a:rPr lang="en-US" baseline="0" dirty="0" err="1"/>
              <a:t>fotos</a:t>
            </a:r>
            <a:r>
              <a:rPr lang="en-US" baseline="0" dirty="0"/>
              <a:t> we created. Often we realize its not what we wanted</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86B956-CD16-7142-AA34-CD99E17C6772}" type="slidenum">
              <a:rPr kumimoji="0" lang="en-US" sz="1800" b="0" i="0" u="none" strike="noStrike" kern="0" cap="none" spc="0" normalizeH="0" baseline="0" noProof="0" smtClean="0">
                <a:ln>
                  <a:noFill/>
                </a:ln>
                <a:solidFill>
                  <a:sysClr val="windowText" lastClr="000000"/>
                </a:solidFill>
                <a:effectLst/>
                <a:uLnTx/>
                <a:uFillTx/>
                <a:latin typeface="Arial" panose="020B0604020202020204" pitchFamily="34" charset="0"/>
                <a:ea typeface="MS PGothic" panose="020B0600070205080204" pitchFamily="34" charset="-128"/>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800" b="0" i="0" u="none" strike="noStrike" kern="0" cap="none" spc="0" normalizeH="0" baseline="0" noProof="0">
              <a:ln>
                <a:noFill/>
              </a:ln>
              <a:solidFill>
                <a:sysClr val="windowText" lastClr="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22302163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Fully</a:t>
            </a:r>
            <a:r>
              <a:rPr lang="en-US" baseline="0" dirty="0"/>
              <a:t> automated self-service approach to delivering performance feedback to engineers by combining best of breed tools</a:t>
            </a:r>
            <a:endParaRPr lang="en-US" dirty="0"/>
          </a:p>
        </p:txBody>
      </p:sp>
      <p:sp>
        <p:nvSpPr>
          <p:cNvPr id="4" name="Slide Number Placeholder 3"/>
          <p:cNvSpPr>
            <a:spLocks noGrp="1"/>
          </p:cNvSpPr>
          <p:nvPr>
            <p:ph type="sldNum" sz="quarter" idx="10"/>
          </p:nvPr>
        </p:nvSpPr>
        <p:spPr/>
        <p:txBody>
          <a:bodyPr/>
          <a:lstStyle/>
          <a:p>
            <a:fld id="{42ADACE4-7964-6E4C-9580-3739B6BD2EDF}" type="slidenum">
              <a:rPr lang="en-US" smtClean="0"/>
              <a:t>21</a:t>
            </a:fld>
            <a:endParaRPr lang="en-US"/>
          </a:p>
        </p:txBody>
      </p:sp>
    </p:spTree>
    <p:extLst>
      <p:ext uri="{BB962C8B-B14F-4D97-AF65-F5344CB8AC3E}">
        <p14:creationId xmlns:p14="http://schemas.microsoft.com/office/powerpoint/2010/main" val="37788218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 story</a:t>
            </a:r>
            <a:r>
              <a:rPr lang="en-US" baseline="0" dirty="0"/>
              <a:t> is from Sentry Insurance. Here is my buddy Derek</a:t>
            </a:r>
            <a:endParaRPr lang="en-US" dirty="0"/>
          </a:p>
        </p:txBody>
      </p:sp>
      <p:sp>
        <p:nvSpPr>
          <p:cNvPr id="4" name="Slide Number Placeholder 3"/>
          <p:cNvSpPr>
            <a:spLocks noGrp="1"/>
          </p:cNvSpPr>
          <p:nvPr>
            <p:ph type="sldNum" sz="quarter" idx="10"/>
          </p:nvPr>
        </p:nvSpPr>
        <p:spPr/>
        <p:txBody>
          <a:bodyPr/>
          <a:lstStyle/>
          <a:p>
            <a:fld id="{42ADACE4-7964-6E4C-9580-3739B6BD2EDF}" type="slidenum">
              <a:rPr lang="en-US" smtClean="0"/>
              <a:t>22</a:t>
            </a:fld>
            <a:endParaRPr lang="en-US"/>
          </a:p>
        </p:txBody>
      </p:sp>
    </p:spTree>
    <p:extLst>
      <p:ext uri="{BB962C8B-B14F-4D97-AF65-F5344CB8AC3E}">
        <p14:creationId xmlns:p14="http://schemas.microsoft.com/office/powerpoint/2010/main" val="24552249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Sentry keeps</a:t>
            </a:r>
            <a:r>
              <a:rPr lang="en-US" baseline="0" dirty="0"/>
              <a:t> a “Bad App” list to show slow and failing apps. This list is publicly posted and is seen as a good challenge by the application teams to get off that Top 10 List!</a:t>
            </a: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E0B4267F-65C1-4996-8C2A-98F99C35BFF4}"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23</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0821341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nobody wants to spend time in the War Room to actually</a:t>
            </a:r>
            <a:r>
              <a:rPr lang="en-US" baseline="0" dirty="0"/>
              <a:t> do firefighting. What they all want is …</a:t>
            </a:r>
            <a:endParaRPr lang="en-US" dirty="0"/>
          </a:p>
        </p:txBody>
      </p:sp>
      <p:sp>
        <p:nvSpPr>
          <p:cNvPr id="4" name="Slide Number Placeholder 3"/>
          <p:cNvSpPr>
            <a:spLocks noGrp="1"/>
          </p:cNvSpPr>
          <p:nvPr>
            <p:ph type="sldNum" sz="quarter" idx="10"/>
          </p:nvPr>
        </p:nvSpPr>
        <p:spPr/>
        <p:txBody>
          <a:bodyPr/>
          <a:lstStyle/>
          <a:p>
            <a:fld id="{E0B4267F-65C1-4996-8C2A-98F99C35BFF4}" type="slidenum">
              <a:rPr lang="en-US" smtClean="0"/>
              <a:t>24</a:t>
            </a:fld>
            <a:endParaRPr lang="en-US"/>
          </a:p>
        </p:txBody>
      </p:sp>
    </p:spTree>
    <p:extLst>
      <p:ext uri="{BB962C8B-B14F-4D97-AF65-F5344CB8AC3E}">
        <p14:creationId xmlns:p14="http://schemas.microsoft.com/office/powerpoint/2010/main" val="416252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using</a:t>
            </a:r>
            <a:r>
              <a:rPr lang="en-US" baseline="0" dirty="0"/>
              <a:t> the war room as a game room </a:t>
            </a:r>
            <a:r>
              <a:rPr lang="en-US" baseline="0" dirty="0">
                <a:sym typeface="Wingdings" panose="05000000000000000000" pitchFamily="2" charset="2"/>
              </a:rPr>
              <a:t></a:t>
            </a:r>
            <a:endParaRPr lang="en-US" dirty="0"/>
          </a:p>
        </p:txBody>
      </p:sp>
      <p:sp>
        <p:nvSpPr>
          <p:cNvPr id="4" name="Slide Number Placeholder 3"/>
          <p:cNvSpPr>
            <a:spLocks noGrp="1"/>
          </p:cNvSpPr>
          <p:nvPr>
            <p:ph type="sldNum" sz="quarter" idx="10"/>
          </p:nvPr>
        </p:nvSpPr>
        <p:spPr/>
        <p:txBody>
          <a:bodyPr/>
          <a:lstStyle/>
          <a:p>
            <a:fld id="{E0B4267F-65C1-4996-8C2A-98F99C35BFF4}" type="slidenum">
              <a:rPr lang="en-US" smtClean="0"/>
              <a:t>25</a:t>
            </a:fld>
            <a:endParaRPr lang="en-US"/>
          </a:p>
        </p:txBody>
      </p:sp>
    </p:spTree>
    <p:extLst>
      <p:ext uri="{BB962C8B-B14F-4D97-AF65-F5344CB8AC3E}">
        <p14:creationId xmlns:p14="http://schemas.microsoft.com/office/powerpoint/2010/main" val="26186279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several</a:t>
            </a:r>
            <a:r>
              <a:rPr lang="en-US" baseline="0" dirty="0"/>
              <a:t> thoughts I picked up when it came to “Does DevOps mean </a:t>
            </a:r>
            <a:r>
              <a:rPr lang="en-US" baseline="0" dirty="0" err="1"/>
              <a:t>Devs</a:t>
            </a:r>
            <a:r>
              <a:rPr lang="en-US" baseline="0" dirty="0"/>
              <a:t> On Call?”</a:t>
            </a:r>
            <a:endParaRPr lang="en-US" dirty="0"/>
          </a:p>
        </p:txBody>
      </p:sp>
      <p:sp>
        <p:nvSpPr>
          <p:cNvPr id="4" name="Slide Number Placeholder 3"/>
          <p:cNvSpPr>
            <a:spLocks noGrp="1"/>
          </p:cNvSpPr>
          <p:nvPr>
            <p:ph type="sldNum" sz="quarter" idx="10"/>
          </p:nvPr>
        </p:nvSpPr>
        <p:spPr/>
        <p:txBody>
          <a:bodyPr/>
          <a:lstStyle/>
          <a:p>
            <a:fld id="{42ADACE4-7964-6E4C-9580-3739B6BD2EDF}" type="slidenum">
              <a:rPr lang="en-US" smtClean="0"/>
              <a:t>27</a:t>
            </a:fld>
            <a:endParaRPr lang="en-US"/>
          </a:p>
        </p:txBody>
      </p:sp>
    </p:spTree>
    <p:extLst>
      <p:ext uri="{BB962C8B-B14F-4D97-AF65-F5344CB8AC3E}">
        <p14:creationId xmlns:p14="http://schemas.microsoft.com/office/powerpoint/2010/main" val="29305340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a:t>
            </a:r>
            <a:r>
              <a:rPr lang="en-US" dirty="0" err="1"/>
              <a:t>shoutout</a:t>
            </a:r>
            <a:r>
              <a:rPr lang="en-US" dirty="0"/>
              <a:t> to my friends at </a:t>
            </a:r>
            <a:r>
              <a:rPr lang="en-US" dirty="0" err="1"/>
              <a:t>CapitalOne</a:t>
            </a:r>
            <a:r>
              <a:rPr lang="en-US" dirty="0"/>
              <a:t>. Besides their great work on </a:t>
            </a:r>
            <a:r>
              <a:rPr lang="en-US" dirty="0" err="1"/>
              <a:t>Hygieia</a:t>
            </a:r>
            <a:r>
              <a:rPr lang="en-US" dirty="0"/>
              <a:t> they also figured out a way to being less disrupted</a:t>
            </a:r>
            <a:r>
              <a:rPr lang="en-US" baseline="0" dirty="0"/>
              <a:t> at work</a:t>
            </a:r>
            <a:endParaRPr lang="en-US" dirty="0"/>
          </a:p>
        </p:txBody>
      </p:sp>
      <p:sp>
        <p:nvSpPr>
          <p:cNvPr id="4" name="Slide Number Placeholder 3"/>
          <p:cNvSpPr>
            <a:spLocks noGrp="1"/>
          </p:cNvSpPr>
          <p:nvPr>
            <p:ph type="sldNum" sz="quarter" idx="10"/>
          </p:nvPr>
        </p:nvSpPr>
        <p:spPr/>
        <p:txBody>
          <a:bodyPr/>
          <a:lstStyle/>
          <a:p>
            <a:fld id="{42ADACE4-7964-6E4C-9580-3739B6BD2EDF}" type="slidenum">
              <a:rPr lang="en-US" smtClean="0"/>
              <a:t>28</a:t>
            </a:fld>
            <a:endParaRPr lang="en-US"/>
          </a:p>
        </p:txBody>
      </p:sp>
    </p:spTree>
    <p:extLst>
      <p:ext uri="{BB962C8B-B14F-4D97-AF65-F5344CB8AC3E}">
        <p14:creationId xmlns:p14="http://schemas.microsoft.com/office/powerpoint/2010/main" val="22776240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 a the research around “Deep Work” which says that we get disrupted</a:t>
            </a:r>
            <a:r>
              <a:rPr lang="en-US" baseline="0" dirty="0"/>
              <a:t> too frequently and it takes too much time to get back into “Deep Work”</a:t>
            </a: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42ADACE4-7964-6E4C-9580-3739B6BD2ED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29</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701273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They came</a:t>
            </a:r>
            <a:r>
              <a:rPr lang="en-US" baseline="0" dirty="0"/>
              <a:t> up with the idea of a Foreground &amp; Background Team. Background must not be disrupted and can always focus on their work. The foreground team takes the daily DevOps activities. To visualize the status they came up with these lights at their desktops!</a:t>
            </a: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42ADACE4-7964-6E4C-9580-3739B6BD2ED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30</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4000746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travel a lot and I learned my lessons the hard way when interacting</a:t>
            </a:r>
            <a:r>
              <a:rPr lang="en-US" baseline="0" dirty="0"/>
              <a:t> with people from different cultures and nobody told me how to correctly act or react ….</a:t>
            </a:r>
          </a:p>
          <a:p>
            <a:endParaRPr lang="en-US" baseline="0" dirty="0"/>
          </a:p>
          <a:p>
            <a:r>
              <a:rPr lang="en-US" baseline="0" dirty="0"/>
              <a:t>But – communication is not only a challenge when we deal with totally different </a:t>
            </a:r>
            <a:r>
              <a:rPr lang="en-US" baseline="0" dirty="0" err="1"/>
              <a:t>ppl</a:t>
            </a:r>
            <a:endParaRPr lang="en-US" dirty="0"/>
          </a:p>
        </p:txBody>
      </p:sp>
      <p:sp>
        <p:nvSpPr>
          <p:cNvPr id="4" name="Slide Number Placeholder 3"/>
          <p:cNvSpPr>
            <a:spLocks noGrp="1"/>
          </p:cNvSpPr>
          <p:nvPr>
            <p:ph type="sldNum" sz="quarter" idx="10"/>
          </p:nvPr>
        </p:nvSpPr>
        <p:spPr/>
        <p:txBody>
          <a:bodyPr/>
          <a:lstStyle/>
          <a:p>
            <a:fld id="{42ADACE4-7964-6E4C-9580-3739B6BD2EDF}" type="slidenum">
              <a:rPr lang="en-US" smtClean="0"/>
              <a:t>32</a:t>
            </a:fld>
            <a:endParaRPr lang="en-US"/>
          </a:p>
        </p:txBody>
      </p:sp>
    </p:spTree>
    <p:extLst>
      <p:ext uri="{BB962C8B-B14F-4D97-AF65-F5344CB8AC3E}">
        <p14:creationId xmlns:p14="http://schemas.microsoft.com/office/powerpoint/2010/main" val="14043183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is the new way of delivering software: Continuously – with small batch updates</a:t>
            </a:r>
          </a:p>
          <a:p>
            <a:r>
              <a:rPr lang="en-US" dirty="0"/>
              <a:t>I</a:t>
            </a:r>
            <a:r>
              <a:rPr lang="en-US" baseline="0" dirty="0"/>
              <a:t> use the analogy on how my girlfriend takes pictures:</a:t>
            </a:r>
          </a:p>
          <a:p>
            <a:pPr marL="171450" indent="-171450">
              <a:buFont typeface="Arial" panose="020B0604020202020204" pitchFamily="34" charset="0"/>
              <a:buChar char="•"/>
            </a:pPr>
            <a:r>
              <a:rPr lang="en-US" baseline="0" dirty="0"/>
              <a:t>One at a time</a:t>
            </a:r>
          </a:p>
          <a:p>
            <a:pPr marL="171450" indent="-171450">
              <a:buFont typeface="Arial" panose="020B0604020202020204" pitchFamily="34" charset="0"/>
              <a:buChar char="•"/>
            </a:pPr>
            <a:r>
              <a:rPr lang="en-US" baseline="0" dirty="0"/>
              <a:t>Quality Control and Optimization is in her own hands thanks to software that is “part of the delivery chain” (</a:t>
            </a:r>
            <a:r>
              <a:rPr lang="en-US" baseline="0" dirty="0" err="1"/>
              <a:t>foto</a:t>
            </a:r>
            <a:r>
              <a:rPr lang="en-US" baseline="0" dirty="0"/>
              <a:t> app)</a:t>
            </a:r>
          </a:p>
          <a:p>
            <a:pPr marL="171450" indent="-171450">
              <a:buFont typeface="Arial" panose="020B0604020202020204" pitchFamily="34" charset="0"/>
              <a:buChar char="•"/>
            </a:pPr>
            <a:r>
              <a:rPr lang="en-US" baseline="0" dirty="0"/>
              <a:t>She also controls what to push into production -&gt; post it on Instagram / Facebook</a:t>
            </a:r>
          </a:p>
          <a:p>
            <a:pPr marL="171450" indent="-171450">
              <a:buFont typeface="Arial" panose="020B0604020202020204" pitchFamily="34" charset="0"/>
              <a:buChar char="•"/>
            </a:pPr>
            <a:r>
              <a:rPr lang="en-US" baseline="0" dirty="0"/>
              <a:t>She wants to make her users (friends &amp; family) happy – she is hoping for LIKES!</a:t>
            </a:r>
          </a:p>
          <a:p>
            <a:pPr marL="171450" indent="-171450">
              <a:buFont typeface="Arial" panose="020B0604020202020204" pitchFamily="34" charset="0"/>
              <a:buChar char="•"/>
            </a:pPr>
            <a:r>
              <a:rPr lang="en-US" baseline="0" dirty="0"/>
              <a:t>If she gets dislikes she can remove an image</a:t>
            </a:r>
          </a:p>
          <a:p>
            <a:pPr marL="171450" indent="-171450">
              <a:buFont typeface="Arial" panose="020B0604020202020204" pitchFamily="34" charset="0"/>
              <a:buChar char="•"/>
            </a:pPr>
            <a:r>
              <a:rPr lang="en-US" baseline="0" dirty="0"/>
              <a:t>If she gets comments she can take another picture and deploy it within seconds -&gt; that is Continuous User Driven Innovation</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86B956-CD16-7142-AA34-CD99E17C6772}" type="slidenum">
              <a:rPr kumimoji="0" lang="en-US" sz="1800" b="0" i="0" u="none" strike="noStrike" kern="0" cap="none" spc="0" normalizeH="0" baseline="0" noProof="0" smtClean="0">
                <a:ln>
                  <a:noFill/>
                </a:ln>
                <a:solidFill>
                  <a:sysClr val="windowText" lastClr="000000"/>
                </a:solidFill>
                <a:effectLst/>
                <a:uLnTx/>
                <a:uFillTx/>
                <a:latin typeface="Arial" panose="020B0604020202020204" pitchFamily="34" charset="0"/>
                <a:ea typeface="MS PGothic" panose="020B0600070205080204" pitchFamily="34" charset="-128"/>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800" b="0" i="0" u="none" strike="noStrike" kern="0" cap="none" spc="0" normalizeH="0" baseline="0" noProof="0">
              <a:ln>
                <a:noFill/>
              </a:ln>
              <a:solidFill>
                <a:sysClr val="windowText" lastClr="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41835779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situation I ran into with Karolina</a:t>
            </a:r>
          </a:p>
          <a:p>
            <a:endParaRPr lang="en-US" dirty="0"/>
          </a:p>
          <a:p>
            <a:r>
              <a:rPr lang="en-US" dirty="0"/>
              <a:t>Why am I telling you about</a:t>
            </a:r>
            <a:r>
              <a:rPr lang="en-US" baseline="0" dirty="0"/>
              <a:t> this? Because I think communication is one of the key cornerstones of good collaboration which is a key part of DevOps</a:t>
            </a:r>
            <a:endParaRPr lang="en-US" dirty="0"/>
          </a:p>
        </p:txBody>
      </p:sp>
      <p:sp>
        <p:nvSpPr>
          <p:cNvPr id="4" name="Slide Number Placeholder 3"/>
          <p:cNvSpPr>
            <a:spLocks noGrp="1"/>
          </p:cNvSpPr>
          <p:nvPr>
            <p:ph type="sldNum" sz="quarter" idx="10"/>
          </p:nvPr>
        </p:nvSpPr>
        <p:spPr/>
        <p:txBody>
          <a:bodyPr/>
          <a:lstStyle/>
          <a:p>
            <a:fld id="{42ADACE4-7964-6E4C-9580-3739B6BD2EDF}" type="slidenum">
              <a:rPr lang="en-US" smtClean="0"/>
              <a:t>33</a:t>
            </a:fld>
            <a:endParaRPr lang="en-US"/>
          </a:p>
        </p:txBody>
      </p:sp>
    </p:spTree>
    <p:extLst>
      <p:ext uri="{BB962C8B-B14F-4D97-AF65-F5344CB8AC3E}">
        <p14:creationId xmlns:p14="http://schemas.microsoft.com/office/powerpoint/2010/main" val="39402193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a:t>
            </a:r>
            <a:r>
              <a:rPr lang="en-US" baseline="0" dirty="0"/>
              <a:t> stats explain it to me on why face2face communication is key to successful collaboration</a:t>
            </a:r>
          </a:p>
          <a:p>
            <a:endParaRPr lang="en-US" baseline="0" dirty="0"/>
          </a:p>
          <a:p>
            <a:r>
              <a:rPr lang="en-US" baseline="0" dirty="0"/>
              <a:t>Special thanks to my colleague Peter Varhol for these insights! https://pvarhol.wordpress.com/about/ </a:t>
            </a:r>
            <a:endParaRPr lang="en-US" dirty="0"/>
          </a:p>
        </p:txBody>
      </p:sp>
      <p:sp>
        <p:nvSpPr>
          <p:cNvPr id="4" name="Slide Number Placeholder 3"/>
          <p:cNvSpPr>
            <a:spLocks noGrp="1"/>
          </p:cNvSpPr>
          <p:nvPr>
            <p:ph type="sldNum" sz="quarter" idx="10"/>
          </p:nvPr>
        </p:nvSpPr>
        <p:spPr/>
        <p:txBody>
          <a:bodyPr/>
          <a:lstStyle/>
          <a:p>
            <a:fld id="{42ADACE4-7964-6E4C-9580-3739B6BD2EDF}" type="slidenum">
              <a:rPr lang="en-US" smtClean="0"/>
              <a:t>34</a:t>
            </a:fld>
            <a:endParaRPr lang="en-US"/>
          </a:p>
        </p:txBody>
      </p:sp>
    </p:spTree>
    <p:extLst>
      <p:ext uri="{BB962C8B-B14F-4D97-AF65-F5344CB8AC3E}">
        <p14:creationId xmlns:p14="http://schemas.microsoft.com/office/powerpoint/2010/main" val="10792795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advice</a:t>
            </a:r>
          </a:p>
        </p:txBody>
      </p:sp>
      <p:sp>
        <p:nvSpPr>
          <p:cNvPr id="4" name="Slide Number Placeholder 3"/>
          <p:cNvSpPr>
            <a:spLocks noGrp="1"/>
          </p:cNvSpPr>
          <p:nvPr>
            <p:ph type="sldNum" sz="quarter" idx="10"/>
          </p:nvPr>
        </p:nvSpPr>
        <p:spPr/>
        <p:txBody>
          <a:bodyPr/>
          <a:lstStyle/>
          <a:p>
            <a:fld id="{42ADACE4-7964-6E4C-9580-3739B6BD2EDF}" type="slidenum">
              <a:rPr lang="en-US" smtClean="0"/>
              <a:t>36</a:t>
            </a:fld>
            <a:endParaRPr lang="en-US"/>
          </a:p>
        </p:txBody>
      </p:sp>
    </p:spTree>
    <p:extLst>
      <p:ext uri="{BB962C8B-B14F-4D97-AF65-F5344CB8AC3E}">
        <p14:creationId xmlns:p14="http://schemas.microsoft.com/office/powerpoint/2010/main" val="2663386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what we have achieved since then before</a:t>
            </a:r>
            <a:r>
              <a:rPr lang="en-US" baseline="0" dirty="0"/>
              <a:t> I go into details about how we got there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86B956-CD16-7142-AA34-CD99E17C6772}" type="slidenum">
              <a:rPr kumimoji="0" lang="en-US" sz="1800" b="0" i="0" u="none" strike="noStrike" kern="0" cap="none" spc="0" normalizeH="0" baseline="0" noProof="0" smtClean="0">
                <a:ln>
                  <a:noFill/>
                </a:ln>
                <a:solidFill>
                  <a:sysClr val="windowText" lastClr="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2453362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1200" dirty="0"/>
              <a:t>Number of EC2</a:t>
            </a:r>
            <a:r>
              <a:rPr lang="en-US" sz="1200" baseline="0" dirty="0"/>
              <a:t> Instances:</a:t>
            </a:r>
            <a:br>
              <a:rPr lang="en-US" sz="1200" dirty="0"/>
            </a:br>
            <a:r>
              <a:rPr lang="en-US" sz="1200" baseline="0" dirty="0"/>
              <a:t>exact number 15</a:t>
            </a:r>
            <a:r>
              <a:rPr lang="en-US" sz="1200" baseline="30000" dirty="0"/>
              <a:t>th</a:t>
            </a:r>
            <a:r>
              <a:rPr lang="en-US" sz="1200" baseline="0" dirty="0"/>
              <a:t> May 2017: 439 instances in </a:t>
            </a:r>
            <a:r>
              <a:rPr lang="en-US" sz="1200" baseline="0" dirty="0" err="1"/>
              <a:t>dev+sprint+prod</a:t>
            </a:r>
            <a:r>
              <a:rPr lang="en-US" sz="1200" baseline="0" dirty="0"/>
              <a:t>(157) – prod instances increased by ~ 25. In parallel we reduced instances in dev and sprint for cost saving purpose. So in sum we still have ~450 instances as we already had end of 2016.</a:t>
            </a:r>
          </a:p>
          <a:p>
            <a:endParaRPr lang="en-US" sz="1200" baseline="0" dirty="0"/>
          </a:p>
          <a:p>
            <a:r>
              <a:rPr lang="en-US" sz="1200" baseline="0" dirty="0"/>
              <a:t>Deployments per working day:</a:t>
            </a:r>
            <a:br>
              <a:rPr lang="en-US" sz="1200" baseline="0" dirty="0"/>
            </a:br>
            <a:r>
              <a:rPr lang="en-US" sz="1200" baseline="0" dirty="0"/>
              <a:t>5680 SaaS and 2410 Managed deployments within 28 days(=20 working days): </a:t>
            </a:r>
            <a:br>
              <a:rPr lang="en-US" sz="1200" baseline="0" dirty="0"/>
            </a:br>
            <a:r>
              <a:rPr lang="en-US" sz="1200" baseline="0" dirty="0"/>
              <a:t>8090/20 = 404 deployments/working day </a:t>
            </a:r>
            <a:br>
              <a:rPr lang="en-US" sz="1200" baseline="0" dirty="0"/>
            </a:br>
            <a:r>
              <a:rPr lang="en-US" sz="1200" baseline="0" dirty="0"/>
              <a:t>400/8h = 50 deployments/working hour</a:t>
            </a:r>
            <a:br>
              <a:rPr lang="en-US" sz="1200" baseline="0" dirty="0"/>
            </a:br>
            <a:r>
              <a:rPr lang="en-US" sz="1200" baseline="0" dirty="0"/>
              <a:t>50/60min = 0,8 deployment per minute = ever 1m18s a new deployment</a:t>
            </a:r>
          </a:p>
          <a:p>
            <a:endParaRPr lang="en-US" sz="1200" baseline="0" dirty="0"/>
          </a:p>
          <a:p>
            <a:r>
              <a:rPr lang="en-US" sz="1200" baseline="0" dirty="0"/>
              <a:t>Prod-found bugs by dev:</a:t>
            </a:r>
            <a:br>
              <a:rPr lang="en-US" sz="1200" baseline="0" dirty="0"/>
            </a:br>
            <a:r>
              <a:rPr lang="en-US" sz="1200" baseline="0" dirty="0"/>
              <a:t>1.1.2017 – 15.5.2017= 92,52 % ~ 93%</a:t>
            </a:r>
          </a:p>
          <a:p>
            <a:endParaRPr lang="en-US" sz="1200" baseline="0" dirty="0"/>
          </a:p>
          <a:p>
            <a:r>
              <a:rPr lang="en-US" sz="1200" baseline="0" dirty="0"/>
              <a:t>Global Availability:</a:t>
            </a:r>
          </a:p>
          <a:p>
            <a:r>
              <a:rPr lang="en-US" sz="1200" baseline="0" dirty="0"/>
              <a:t>1.1.2017 – 15.5.2017= 100%</a:t>
            </a:r>
          </a:p>
          <a:p>
            <a:r>
              <a:rPr lang="en-US" sz="1200" baseline="0" dirty="0"/>
              <a:t>1.1.2016 – 15.5.2017= 99,9956 % </a:t>
            </a:r>
          </a:p>
          <a:p>
            <a:endParaRPr lang="en-US" sz="1200" baseline="0" dirty="0"/>
          </a:p>
          <a:p>
            <a:r>
              <a:rPr lang="en-US" sz="1200" baseline="0" dirty="0"/>
              <a:t>Commits/Day: </a:t>
            </a:r>
            <a:br>
              <a:rPr lang="en-US" sz="1200" baseline="0" dirty="0"/>
            </a:br>
            <a:r>
              <a:rPr lang="en-US" sz="1200" baseline="0" dirty="0"/>
              <a:t>Since move to </a:t>
            </a:r>
            <a:r>
              <a:rPr lang="en-US" sz="1200" baseline="0" dirty="0" err="1"/>
              <a:t>Gits</a:t>
            </a:r>
            <a:r>
              <a:rPr lang="en-US" sz="1200" baseline="0" dirty="0"/>
              <a:t> commits per day went down from 200 to about 120 commits per day. Reason is that </a:t>
            </a:r>
            <a:r>
              <a:rPr lang="en-US" sz="1200" baseline="0" dirty="0" err="1"/>
              <a:t>devs</a:t>
            </a:r>
            <a:r>
              <a:rPr lang="en-US" sz="1200" baseline="0" dirty="0"/>
              <a:t> first collect commits on their private branch before pushing it to master.</a:t>
            </a:r>
            <a:endParaRPr lang="en-US" sz="12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0FC8B9-E42B-40DC-83E1-5A8F0680CE2B}" type="slidenum">
              <a:rPr kumimoji="0" lang="en-US" sz="1800" b="0" i="0" u="none" strike="noStrike" kern="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658669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MS PGothic" panose="020B0600070205080204" pitchFamily="34" charset="-128"/>
                <a:cs typeface="Arial" pitchFamily="34" charset="0"/>
              </a:rPr>
              <a:t>Our DevOps Team – initially 7 people – now only 3 – are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MS PGothic" panose="020B0600070205080204" pitchFamily="34" charset="-128"/>
                <a:cs typeface="Arial" pitchFamily="34" charset="0"/>
              </a:rPr>
              <a:t>Responsible for “The Delivery Pipeline and the DevOps Tool Chain”</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MS PGothic" panose="020B0600070205080204" pitchFamily="34" charset="-128"/>
                <a:cs typeface="Arial" pitchFamily="34" charset="0"/>
              </a:rPr>
              <a:t>Their Customers: The different Dev Teams that want to push features through the pipeline into production</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86B956-CD16-7142-AA34-CD99E17C6772}" type="slidenum">
              <a:rPr kumimoji="0" lang="en-US" sz="1800" b="0" i="0" u="none" strike="noStrike" kern="0" cap="none" spc="0" normalizeH="0" baseline="0" noProof="0" smtClean="0">
                <a:ln>
                  <a:noFill/>
                </a:ln>
                <a:solidFill>
                  <a:sysClr val="windowText" lastClr="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32703649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They even let me on stage and talk about our Dynatrace Business and DevOps Transformation: https://www.devopsdays.org/events/2017-toronto/program/andreas-grabner/</a:t>
            </a:r>
          </a:p>
          <a:p>
            <a:endParaRPr lang="en-US" dirty="0"/>
          </a:p>
        </p:txBody>
      </p:sp>
      <p:sp>
        <p:nvSpPr>
          <p:cNvPr id="4" name="Slide Number Placeholder 3"/>
          <p:cNvSpPr>
            <a:spLocks noGrp="1"/>
          </p:cNvSpPr>
          <p:nvPr>
            <p:ph type="sldNum" sz="quarter" idx="10"/>
          </p:nvPr>
        </p:nvSpPr>
        <p:spPr/>
        <p:txBody>
          <a:bodyPr/>
          <a:lstStyle/>
          <a:p>
            <a:fld id="{42ADACE4-7964-6E4C-9580-3739B6BD2EDF}" type="slidenum">
              <a:rPr lang="en-US" smtClean="0"/>
              <a:t>41</a:t>
            </a:fld>
            <a:endParaRPr lang="en-US"/>
          </a:p>
        </p:txBody>
      </p:sp>
    </p:spTree>
    <p:extLst>
      <p:ext uri="{BB962C8B-B14F-4D97-AF65-F5344CB8AC3E}">
        <p14:creationId xmlns:p14="http://schemas.microsoft.com/office/powerpoint/2010/main" val="35484833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2"/>
          <p:cNvSpPr txBox="1">
            <a:spLocks noGrp="1"/>
          </p:cNvSpPr>
          <p:nvPr/>
        </p:nvSpPr>
        <p:spPr>
          <a:xfrm>
            <a:off x="4281488" y="0"/>
            <a:ext cx="3276600" cy="536575"/>
          </a:xfrm>
          <a:prstGeom prst="rect">
            <a:avLst/>
          </a:prstGeom>
          <a:noFill/>
        </p:spPr>
        <p:txBody>
          <a:bodyPr vert="horz" lIns="91440" tIns="45720" rIns="91440" bIns="45720" rtlCol="0"/>
          <a:lstStyle/>
          <a:p>
            <a:pPr marL="0" marR="0" lvl="0" indent="0" algn="r" defTabSz="914400" rtl="0" eaLnBrk="1" fontAlgn="auto" latinLnBrk="0" hangingPunct="1">
              <a:lnSpc>
                <a:spcPct val="100000"/>
              </a:lnSpc>
              <a:spcBef>
                <a:spcPts val="0"/>
              </a:spcBef>
              <a:spcAft>
                <a:spcPts val="0"/>
              </a:spcAft>
              <a:buClrTx/>
              <a:buSzTx/>
              <a:buFontTx/>
              <a:buNone/>
              <a:tabLst/>
              <a:defRPr/>
            </a:pPr>
            <a:fld id="{E7A8566C-C6E2-4989-8522-2BDF08319037}" type="datetimeFigureOut">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12/20/2017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Slide Number Placeholder 12"/>
          <p:cNvSpPr txBox="1">
            <a:spLocks noGrp="1"/>
          </p:cNvSpPr>
          <p:nvPr/>
        </p:nvSpPr>
        <p:spPr>
          <a:xfrm>
            <a:off x="4278960" y="10157400"/>
            <a:ext cx="3280680" cy="534240"/>
          </a:xfrm>
          <a:prstGeom prst="rect">
            <a:avLst/>
          </a:prstGeom>
          <a:noFill/>
          <a:ln/>
        </p:spPr>
        <p:txBody>
          <a:bodyPr lIns="0" tIns="0" rIns="0" bIns="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2ACA1969-F378-4D10-AD3C-113862E495A4}" type="slidenum">
              <a:rPr kumimoji="0" lang="de-DE" sz="1400" b="0" i="0" u="none" strike="noStrike" kern="1200" cap="none" spc="0" normalizeH="0" baseline="0" noProof="0" smtClean="0">
                <a:ln>
                  <a:noFill/>
                </a:ln>
                <a:solidFill>
                  <a:prstClr val="black"/>
                </a:solidFill>
                <a:effectLst/>
                <a:uLnTx/>
                <a:uFillTx/>
                <a:latin typeface="Liberation Serif" pitchFamily="18"/>
                <a:ea typeface="Tahoma" pitchFamily="2"/>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42</a:t>
            </a:fld>
            <a:endParaRPr kumimoji="0" lang="de-DE" sz="1400" b="0" i="0" u="none" strike="noStrike" kern="1200" cap="none" spc="0" normalizeH="0" baseline="0" noProof="0">
              <a:ln>
                <a:noFill/>
              </a:ln>
              <a:solidFill>
                <a:prstClr val="black"/>
              </a:solidFill>
              <a:effectLst/>
              <a:uLnTx/>
              <a:uFillTx/>
              <a:latin typeface="Liberation Serif" pitchFamily="18"/>
              <a:ea typeface="Tahoma" pitchFamily="2"/>
              <a:cs typeface="Tahoma" pitchFamily="2"/>
            </a:endParaRPr>
          </a:p>
        </p:txBody>
      </p:sp>
      <p:sp>
        <p:nvSpPr>
          <p:cNvPr id="11" name="Slide Number Placeholder 6"/>
          <p:cNvSpPr txBox="1">
            <a:spLocks noGrp="1"/>
          </p:cNvSpPr>
          <p:nvPr/>
        </p:nvSpPr>
        <p:spPr>
          <a:xfrm>
            <a:off x="4278960" y="10157400"/>
            <a:ext cx="3280680" cy="534240"/>
          </a:xfrm>
          <a:prstGeom prst="rect">
            <a:avLst/>
          </a:prstGeom>
          <a:noFill/>
          <a:ln/>
        </p:spPr>
        <p:txBody>
          <a:bodyPr vert="horz" lIns="91440" tIns="45720" rIns="91440" bIns="45720" rtlCol="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BC0AD40D-5B37-4A8C-96A4-0D1F1A18AA96}" type="slidenum">
              <a:rPr kumimoji="0" lang="en-US" sz="1400" b="0" i="0" u="none" strike="noStrike" kern="1200" cap="none" spc="0" normalizeH="0" baseline="0" noProof="0" smtClean="0">
                <a:ln>
                  <a:noFill/>
                </a:ln>
                <a:solidFill>
                  <a:prstClr val="black"/>
                </a:solidFill>
                <a:effectLst/>
                <a:uLnTx/>
                <a:uFillTx/>
                <a:latin typeface="Liberation Serif" pitchFamily="18"/>
                <a:ea typeface="Tahoma" pitchFamily="2"/>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42</a:t>
            </a:fld>
            <a:endParaRPr kumimoji="0" lang="en-US" sz="1400" b="0" i="0" u="none" strike="noStrike" kern="1200" cap="none" spc="0" normalizeH="0" baseline="0" noProof="0">
              <a:ln>
                <a:noFill/>
              </a:ln>
              <a:solidFill>
                <a:prstClr val="black"/>
              </a:solidFill>
              <a:effectLst/>
              <a:uLnTx/>
              <a:uFillTx/>
              <a:latin typeface="Liberation Serif" pitchFamily="18"/>
              <a:ea typeface="Tahoma" pitchFamily="2"/>
              <a:cs typeface="Tahoma" pitchFamily="2"/>
            </a:endParaRPr>
          </a:p>
        </p:txBody>
      </p:sp>
      <p:sp>
        <p:nvSpPr>
          <p:cNvPr id="2" name="Slide Image Placeholder 1"/>
          <p:cNvSpPr>
            <a:spLocks noGrp="1" noRot="1" noChangeAspect="1" noResize="1"/>
          </p:cNvSpPr>
          <p:nvPr>
            <p:ph type="sldImg"/>
          </p:nvPr>
        </p:nvSpPr>
        <p:spPr>
          <a:xfrm>
            <a:off x="215900" y="812800"/>
            <a:ext cx="7126288" cy="4008438"/>
          </a:xfrm>
          <a:solidFill>
            <a:srgbClr val="729FCF"/>
          </a:solidFill>
          <a:ln w="25400">
            <a:solidFill>
              <a:srgbClr val="3465A4"/>
            </a:solidFill>
            <a:prstDash val="solid"/>
          </a:ln>
        </p:spPr>
      </p:sp>
      <p:sp>
        <p:nvSpPr>
          <p:cNvPr id="3" name="Notes Placeholder 2"/>
          <p:cNvSpPr txBox="1">
            <a:spLocks noGrp="1"/>
          </p:cNvSpPr>
          <p:nvPr>
            <p:ph type="body" sz="quarter" idx="1"/>
          </p:nvPr>
        </p:nvSpPr>
        <p:spPr>
          <a:xfrm>
            <a:off x="756000" y="5078520"/>
            <a:ext cx="6047640" cy="4811040"/>
          </a:xfrm>
          <a:noFill/>
          <a:ln>
            <a:noFill/>
          </a:ln>
        </p:spPr>
        <p:txBody>
          <a:bodyPr lIns="0" tIns="0" rIns="0" bIns="0"/>
          <a:lstStyle/>
          <a:p>
            <a:pPr marL="0" marR="0" lvl="0" indent="0" algn="l" defTabSz="914377" rtl="0" eaLnBrk="1" fontAlgn="auto" latinLnBrk="0" hangingPunct="1">
              <a:lnSpc>
                <a:spcPct val="100000"/>
              </a:lnSpc>
              <a:spcBef>
                <a:spcPts val="0"/>
              </a:spcBef>
              <a:spcAft>
                <a:spcPts val="1000"/>
              </a:spcAft>
              <a:buClr>
                <a:srgbClr val="FFFFFF"/>
              </a:buClr>
              <a:buSzTx/>
              <a:buFont typeface="Arial"/>
              <a:buNone/>
              <a:tabLst/>
              <a:defRPr/>
            </a:pPr>
            <a:r>
              <a:rPr kumimoji="0" lang="en-US" b="0" i="0" u="none" strike="noStrike" kern="1200" cap="none" spc="0" normalizeH="0" baseline="0" noProof="0" dirty="0">
                <a:ln>
                  <a:noFill/>
                </a:ln>
                <a:solidFill>
                  <a:srgbClr val="FFFFFF"/>
                </a:solidFill>
                <a:effectLst/>
                <a:uLnTx/>
                <a:uFillTx/>
                <a:latin typeface="Calibri Light"/>
              </a:rPr>
              <a:t>Going from 6 to 1 Month Cycles</a:t>
            </a:r>
          </a:p>
          <a:p>
            <a:pPr marL="171450" marR="0" lvl="0" indent="-171450" algn="l" defTabSz="914377" rtl="0" eaLnBrk="1" fontAlgn="auto" latinLnBrk="0" hangingPunct="1">
              <a:lnSpc>
                <a:spcPct val="100000"/>
              </a:lnSpc>
              <a:spcBef>
                <a:spcPts val="0"/>
              </a:spcBef>
              <a:spcAft>
                <a:spcPts val="1000"/>
              </a:spcAft>
              <a:buClr>
                <a:srgbClr val="FFFFFF"/>
              </a:buClr>
              <a:buSzTx/>
              <a:buFont typeface="Arial" panose="020B0604020202020204" pitchFamily="34" charset="0"/>
              <a:buChar char="•"/>
              <a:tabLst/>
              <a:defRPr/>
            </a:pPr>
            <a:r>
              <a:rPr lang="en-US" b="1" i="1" noProof="0" dirty="0">
                <a:solidFill>
                  <a:srgbClr val="FFFFFF"/>
                </a:solidFill>
                <a:latin typeface="Calibri Light"/>
              </a:rPr>
              <a:t>Offered to</a:t>
            </a:r>
            <a:r>
              <a:rPr lang="en-US" noProof="0" dirty="0">
                <a:solidFill>
                  <a:srgbClr val="FFFFFF"/>
                </a:solidFill>
                <a:latin typeface="Calibri Light"/>
              </a:rPr>
              <a:t>: On-</a:t>
            </a:r>
            <a:r>
              <a:rPr lang="en-US" dirty="0">
                <a:solidFill>
                  <a:srgbClr val="FFFFFF"/>
                </a:solidFill>
                <a:latin typeface="Calibri Light"/>
              </a:rPr>
              <a:t>Premise </a:t>
            </a:r>
            <a:r>
              <a:rPr lang="en-US" noProof="0" dirty="0">
                <a:solidFill>
                  <a:srgbClr val="FFFFFF"/>
                </a:solidFill>
                <a:latin typeface="Calibri Light"/>
              </a:rPr>
              <a:t>Customers + SaaS-Deployments</a:t>
            </a:r>
          </a:p>
          <a:p>
            <a:pPr marL="171450" marR="0" lvl="0" indent="-171450" algn="l" defTabSz="914377" rtl="0" eaLnBrk="1" fontAlgn="auto" latinLnBrk="0" hangingPunct="1">
              <a:lnSpc>
                <a:spcPct val="100000"/>
              </a:lnSpc>
              <a:spcBef>
                <a:spcPts val="0"/>
              </a:spcBef>
              <a:spcAft>
                <a:spcPts val="1000"/>
              </a:spcAft>
              <a:buClr>
                <a:srgbClr val="FFFFFF"/>
              </a:buClr>
              <a:buSzTx/>
              <a:buFont typeface="Arial" panose="020B0604020202020204" pitchFamily="34" charset="0"/>
              <a:buChar char="•"/>
              <a:tabLst/>
              <a:defRPr/>
            </a:pPr>
            <a:r>
              <a:rPr kumimoji="0" lang="en-US" b="1" i="1" u="none" strike="noStrike" kern="1200" cap="none" spc="0" normalizeH="0" baseline="0" dirty="0">
                <a:ln>
                  <a:noFill/>
                </a:ln>
                <a:solidFill>
                  <a:srgbClr val="FFFFFF"/>
                </a:solidFill>
                <a:effectLst/>
                <a:uLnTx/>
                <a:uFillTx/>
                <a:latin typeface="Calibri Light"/>
              </a:rPr>
              <a:t>Challenge</a:t>
            </a:r>
            <a:r>
              <a:rPr kumimoji="0" lang="en-US" b="0" i="0" u="none" strike="noStrike" kern="1200" cap="none" spc="0" normalizeH="0" baseline="0" dirty="0">
                <a:ln>
                  <a:noFill/>
                </a:ln>
                <a:solidFill>
                  <a:srgbClr val="FFFFFF"/>
                </a:solidFill>
                <a:effectLst/>
                <a:uLnTx/>
                <a:uFillTx/>
                <a:latin typeface="Calibri Light"/>
              </a:rPr>
              <a:t>: 1GB Monolithic</a:t>
            </a:r>
            <a:r>
              <a:rPr kumimoji="0" lang="en-US" b="0" i="0" u="none" strike="noStrike" kern="1200" cap="none" spc="0" normalizeH="0" dirty="0">
                <a:ln>
                  <a:noFill/>
                </a:ln>
                <a:solidFill>
                  <a:srgbClr val="FFFFFF"/>
                </a:solidFill>
                <a:effectLst/>
                <a:uLnTx/>
                <a:uFillTx/>
                <a:latin typeface="Calibri Light"/>
              </a:rPr>
              <a:t> </a:t>
            </a:r>
            <a:r>
              <a:rPr kumimoji="0" lang="en-US" b="0" i="0" u="none" strike="noStrike" kern="1200" cap="none" spc="0" normalizeH="0" baseline="0" dirty="0">
                <a:ln>
                  <a:noFill/>
                </a:ln>
                <a:solidFill>
                  <a:srgbClr val="FFFFFF"/>
                </a:solidFill>
                <a:effectLst/>
                <a:uLnTx/>
                <a:uFillTx/>
                <a:latin typeface="Calibri Light"/>
              </a:rPr>
              <a:t>Download</a:t>
            </a:r>
          </a:p>
          <a:p>
            <a:pPr marL="171450" marR="0" lvl="0" indent="-171450" algn="l" defTabSz="914377" rtl="0" eaLnBrk="1" fontAlgn="auto" latinLnBrk="0" hangingPunct="1">
              <a:lnSpc>
                <a:spcPct val="100000"/>
              </a:lnSpc>
              <a:spcBef>
                <a:spcPts val="0"/>
              </a:spcBef>
              <a:spcAft>
                <a:spcPts val="1000"/>
              </a:spcAft>
              <a:buClr>
                <a:srgbClr val="FFFFFF"/>
              </a:buClr>
              <a:buSzTx/>
              <a:buFont typeface="Arial" panose="020B0604020202020204" pitchFamily="34" charset="0"/>
              <a:buChar char="•"/>
              <a:tabLst/>
              <a:defRPr/>
            </a:pPr>
            <a:r>
              <a:rPr lang="en-US" b="1" i="1" noProof="0" dirty="0">
                <a:solidFill>
                  <a:srgbClr val="FFFFFF"/>
                </a:solidFill>
                <a:latin typeface="Calibri Light"/>
              </a:rPr>
              <a:t>Impact</a:t>
            </a:r>
            <a:r>
              <a:rPr lang="en-US" noProof="0" dirty="0">
                <a:solidFill>
                  <a:srgbClr val="FFFFFF"/>
                </a:solidFill>
                <a:latin typeface="Calibri Light"/>
              </a:rPr>
              <a:t>: Error prone updates</a:t>
            </a:r>
          </a:p>
          <a:p>
            <a:pPr marL="171450" marR="0" lvl="0" indent="-171450" algn="l" defTabSz="914377" rtl="0" eaLnBrk="1" fontAlgn="auto" latinLnBrk="0" hangingPunct="1">
              <a:lnSpc>
                <a:spcPct val="100000"/>
              </a:lnSpc>
              <a:spcBef>
                <a:spcPts val="0"/>
              </a:spcBef>
              <a:spcAft>
                <a:spcPts val="1000"/>
              </a:spcAft>
              <a:buClr>
                <a:srgbClr val="FFFFFF"/>
              </a:buClr>
              <a:buSzTx/>
              <a:buFont typeface="Arial" panose="020B0604020202020204" pitchFamily="34" charset="0"/>
              <a:buChar char="•"/>
              <a:tabLst/>
              <a:defRPr/>
            </a:pPr>
            <a:r>
              <a:rPr kumimoji="0" lang="en-US" b="1" i="1" u="none" strike="noStrike" kern="1200" cap="none" spc="0" normalizeH="0" baseline="0" dirty="0">
                <a:ln>
                  <a:noFill/>
                </a:ln>
                <a:solidFill>
                  <a:srgbClr val="FFFFFF"/>
                </a:solidFill>
                <a:effectLst/>
                <a:uLnTx/>
                <a:uFillTx/>
                <a:latin typeface="Calibri Light"/>
              </a:rPr>
              <a:t>Solution</a:t>
            </a:r>
            <a:r>
              <a:rPr kumimoji="0" lang="en-US" b="0" i="0" u="none" strike="noStrike" kern="1200" cap="none" spc="0" normalizeH="0" baseline="0" dirty="0">
                <a:ln>
                  <a:noFill/>
                </a:ln>
                <a:solidFill>
                  <a:srgbClr val="FFFFFF"/>
                </a:solidFill>
                <a:effectLst/>
                <a:uLnTx/>
                <a:uFillTx/>
                <a:latin typeface="Calibri Light"/>
              </a:rPr>
              <a:t>: </a:t>
            </a:r>
            <a:r>
              <a:rPr lang="en-US" dirty="0">
                <a:solidFill>
                  <a:srgbClr val="FFFFFF"/>
                </a:solidFill>
              </a:rPr>
              <a:t>Componentize, Automate Rollout/Rollback Capability, A/B Rollout Model</a:t>
            </a:r>
            <a:endParaRPr kumimoji="0" lang="en-US" b="0" i="0" u="none" strike="noStrike" kern="1200" cap="none" spc="0" normalizeH="0" baseline="0" noProof="0" dirty="0">
              <a:ln>
                <a:noFill/>
              </a:ln>
              <a:solidFill>
                <a:srgbClr val="FFFFFF"/>
              </a:solidFill>
              <a:effectLst/>
              <a:uLnTx/>
              <a:uFillTx/>
              <a:latin typeface="Calibri Light"/>
            </a:endParaRPr>
          </a:p>
          <a:p>
            <a:endParaRPr lang="de-DE" dirty="0"/>
          </a:p>
          <a:p>
            <a:endParaRPr lang="de-DE" dirty="0"/>
          </a:p>
        </p:txBody>
      </p:sp>
    </p:spTree>
    <p:extLst>
      <p:ext uri="{BB962C8B-B14F-4D97-AF65-F5344CB8AC3E}">
        <p14:creationId xmlns:p14="http://schemas.microsoft.com/office/powerpoint/2010/main" val="17143257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2"/>
          <p:cNvSpPr txBox="1">
            <a:spLocks noGrp="1"/>
          </p:cNvSpPr>
          <p:nvPr/>
        </p:nvSpPr>
        <p:spPr>
          <a:xfrm>
            <a:off x="4281488" y="0"/>
            <a:ext cx="3276600" cy="536575"/>
          </a:xfrm>
          <a:prstGeom prst="rect">
            <a:avLst/>
          </a:prstGeom>
          <a:noFill/>
        </p:spPr>
        <p:txBody>
          <a:bodyPr vert="horz" lIns="91440" tIns="45720" rIns="91440" bIns="45720" rtlCol="0"/>
          <a:lstStyle/>
          <a:p>
            <a:pPr marL="0" marR="0" lvl="0" indent="0" algn="r" defTabSz="914400" rtl="0" eaLnBrk="1" fontAlgn="auto" latinLnBrk="0" hangingPunct="1">
              <a:lnSpc>
                <a:spcPct val="100000"/>
              </a:lnSpc>
              <a:spcBef>
                <a:spcPts val="0"/>
              </a:spcBef>
              <a:spcAft>
                <a:spcPts val="0"/>
              </a:spcAft>
              <a:buClrTx/>
              <a:buSzTx/>
              <a:buFontTx/>
              <a:buNone/>
              <a:tabLst/>
              <a:defRPr/>
            </a:pPr>
            <a:fld id="{E7A8566C-C6E2-4989-8522-2BDF08319037}" type="datetimeFigureOut">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12/20/2017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Slide Number Placeholder 12"/>
          <p:cNvSpPr txBox="1">
            <a:spLocks noGrp="1"/>
          </p:cNvSpPr>
          <p:nvPr/>
        </p:nvSpPr>
        <p:spPr>
          <a:xfrm>
            <a:off x="4278960" y="10157400"/>
            <a:ext cx="3280680" cy="534240"/>
          </a:xfrm>
          <a:prstGeom prst="rect">
            <a:avLst/>
          </a:prstGeom>
          <a:noFill/>
          <a:ln/>
        </p:spPr>
        <p:txBody>
          <a:bodyPr lIns="0" tIns="0" rIns="0" bIns="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2ACA1969-F378-4D10-AD3C-113862E495A4}" type="slidenum">
              <a:rPr kumimoji="0" lang="de-DE" sz="1400" b="0" i="0" u="none" strike="noStrike" kern="1200" cap="none" spc="0" normalizeH="0" baseline="0" noProof="0" smtClean="0">
                <a:ln>
                  <a:noFill/>
                </a:ln>
                <a:solidFill>
                  <a:prstClr val="black"/>
                </a:solidFill>
                <a:effectLst/>
                <a:uLnTx/>
                <a:uFillTx/>
                <a:latin typeface="Liberation Serif" pitchFamily="18"/>
                <a:ea typeface="Tahoma" pitchFamily="2"/>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43</a:t>
            </a:fld>
            <a:endParaRPr kumimoji="0" lang="de-DE" sz="1400" b="0" i="0" u="none" strike="noStrike" kern="1200" cap="none" spc="0" normalizeH="0" baseline="0" noProof="0">
              <a:ln>
                <a:noFill/>
              </a:ln>
              <a:solidFill>
                <a:prstClr val="black"/>
              </a:solidFill>
              <a:effectLst/>
              <a:uLnTx/>
              <a:uFillTx/>
              <a:latin typeface="Liberation Serif" pitchFamily="18"/>
              <a:ea typeface="Tahoma" pitchFamily="2"/>
              <a:cs typeface="Tahoma" pitchFamily="2"/>
            </a:endParaRPr>
          </a:p>
        </p:txBody>
      </p:sp>
      <p:sp>
        <p:nvSpPr>
          <p:cNvPr id="11" name="Slide Number Placeholder 6"/>
          <p:cNvSpPr txBox="1">
            <a:spLocks noGrp="1"/>
          </p:cNvSpPr>
          <p:nvPr/>
        </p:nvSpPr>
        <p:spPr>
          <a:xfrm>
            <a:off x="4278960" y="10157400"/>
            <a:ext cx="3280680" cy="534240"/>
          </a:xfrm>
          <a:prstGeom prst="rect">
            <a:avLst/>
          </a:prstGeom>
          <a:noFill/>
          <a:ln/>
        </p:spPr>
        <p:txBody>
          <a:bodyPr vert="horz" lIns="91440" tIns="45720" rIns="91440" bIns="45720" rtlCol="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BC0AD40D-5B37-4A8C-96A4-0D1F1A18AA96}" type="slidenum">
              <a:rPr kumimoji="0" lang="en-US" sz="1400" b="0" i="0" u="none" strike="noStrike" kern="1200" cap="none" spc="0" normalizeH="0" baseline="0" noProof="0" smtClean="0">
                <a:ln>
                  <a:noFill/>
                </a:ln>
                <a:solidFill>
                  <a:prstClr val="black"/>
                </a:solidFill>
                <a:effectLst/>
                <a:uLnTx/>
                <a:uFillTx/>
                <a:latin typeface="Liberation Serif" pitchFamily="18"/>
                <a:ea typeface="Tahoma" pitchFamily="2"/>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43</a:t>
            </a:fld>
            <a:endParaRPr kumimoji="0" lang="en-US" sz="1400" b="0" i="0" u="none" strike="noStrike" kern="1200" cap="none" spc="0" normalizeH="0" baseline="0" noProof="0">
              <a:ln>
                <a:noFill/>
              </a:ln>
              <a:solidFill>
                <a:prstClr val="black"/>
              </a:solidFill>
              <a:effectLst/>
              <a:uLnTx/>
              <a:uFillTx/>
              <a:latin typeface="Liberation Serif" pitchFamily="18"/>
              <a:ea typeface="Tahoma" pitchFamily="2"/>
              <a:cs typeface="Tahoma" pitchFamily="2"/>
            </a:endParaRPr>
          </a:p>
        </p:txBody>
      </p:sp>
      <p:sp>
        <p:nvSpPr>
          <p:cNvPr id="2" name="Slide Image Placeholder 1"/>
          <p:cNvSpPr>
            <a:spLocks noGrp="1" noRot="1" noChangeAspect="1" noResize="1"/>
          </p:cNvSpPr>
          <p:nvPr>
            <p:ph type="sldImg"/>
          </p:nvPr>
        </p:nvSpPr>
        <p:spPr>
          <a:xfrm>
            <a:off x="215900" y="812800"/>
            <a:ext cx="7126288" cy="4008438"/>
          </a:xfrm>
          <a:solidFill>
            <a:srgbClr val="729FCF"/>
          </a:solidFill>
          <a:ln w="25400">
            <a:solidFill>
              <a:srgbClr val="3465A4"/>
            </a:solidFill>
            <a:prstDash val="solid"/>
          </a:ln>
        </p:spPr>
      </p:sp>
      <p:sp>
        <p:nvSpPr>
          <p:cNvPr id="3" name="Notes Placeholder 2"/>
          <p:cNvSpPr txBox="1">
            <a:spLocks noGrp="1"/>
          </p:cNvSpPr>
          <p:nvPr>
            <p:ph type="body" sz="quarter" idx="1"/>
          </p:nvPr>
        </p:nvSpPr>
        <p:spPr>
          <a:xfrm>
            <a:off x="756000" y="5078520"/>
            <a:ext cx="6047640" cy="4811040"/>
          </a:xfrm>
          <a:noFill/>
          <a:ln>
            <a:noFill/>
          </a:ln>
        </p:spPr>
        <p:txBody>
          <a:bodyPr lIns="0" tIns="0" rIns="0" bIns="0"/>
          <a:lstStyle/>
          <a:p>
            <a:pPr marL="228594" marR="0" lvl="0" indent="-228594" algn="l" defTabSz="914377" rtl="0" eaLnBrk="1" fontAlgn="auto" latinLnBrk="0" hangingPunct="1">
              <a:lnSpc>
                <a:spcPct val="100000"/>
              </a:lnSpc>
              <a:spcBef>
                <a:spcPts val="0"/>
              </a:spcBef>
              <a:spcAft>
                <a:spcPts val="1000"/>
              </a:spcAft>
              <a:buClr>
                <a:srgbClr val="FFFFFF"/>
              </a:buClr>
              <a:buSzTx/>
              <a:buFont typeface="Arial"/>
              <a:buChar char="•"/>
              <a:tabLst/>
              <a:defRPr/>
            </a:pPr>
            <a:r>
              <a:rPr kumimoji="0" lang="en-US" sz="3200" b="0" i="0" u="none" strike="noStrike" kern="1200" cap="none" spc="0" normalizeH="0" baseline="0" dirty="0">
                <a:ln>
                  <a:noFill/>
                </a:ln>
                <a:solidFill>
                  <a:srgbClr val="FFFFFF"/>
                </a:solidFill>
                <a:effectLst/>
                <a:uLnTx/>
                <a:uFillTx/>
                <a:latin typeface="Calibri Light"/>
                <a:ea typeface="+mn-ea"/>
              </a:rPr>
              <a:t>Sprint Reviews Done on “</a:t>
            </a:r>
            <a:r>
              <a:rPr kumimoji="0" lang="en-US" sz="3200" b="0" i="0" u="none" strike="noStrike" kern="1200" cap="none" spc="0" normalizeH="0" baseline="0" dirty="0" err="1">
                <a:ln>
                  <a:noFill/>
                </a:ln>
                <a:solidFill>
                  <a:srgbClr val="FFFFFF"/>
                </a:solidFill>
                <a:effectLst/>
                <a:uLnTx/>
                <a:uFillTx/>
                <a:latin typeface="Calibri Light"/>
                <a:ea typeface="+mn-ea"/>
              </a:rPr>
              <a:t>dynaSprint</a:t>
            </a:r>
            <a:r>
              <a:rPr kumimoji="0" lang="en-US" sz="3200" b="0" i="0" u="none" strike="noStrike" kern="1200" cap="none" spc="0" normalizeH="0" baseline="0" dirty="0">
                <a:ln>
                  <a:noFill/>
                </a:ln>
                <a:solidFill>
                  <a:srgbClr val="FFFFFF"/>
                </a:solidFill>
                <a:effectLst/>
                <a:uLnTx/>
                <a:uFillTx/>
                <a:latin typeface="Calibri Light"/>
                <a:ea typeface="+mn-ea"/>
              </a:rPr>
              <a:t>“</a:t>
            </a:r>
          </a:p>
          <a:p>
            <a:pPr marL="685783" marR="0" lvl="1" indent="-228594" algn="l" defTabSz="914377" rtl="0" eaLnBrk="1" fontAlgn="auto" latinLnBrk="0" hangingPunct="1">
              <a:lnSpc>
                <a:spcPct val="100000"/>
              </a:lnSpc>
              <a:spcBef>
                <a:spcPts val="0"/>
              </a:spcBef>
              <a:spcAft>
                <a:spcPts val="1000"/>
              </a:spcAft>
              <a:buClr>
                <a:srgbClr val="FFFFFF"/>
              </a:buClr>
              <a:buSzPct val="80000"/>
              <a:buFont typeface="Arial" panose="020B0604020202020204" pitchFamily="34" charset="0"/>
              <a:buChar char="•"/>
              <a:tabLst/>
              <a:defRPr/>
            </a:pPr>
            <a:r>
              <a:rPr kumimoji="0" lang="en-US" sz="2800" b="0" i="0" u="none" strike="noStrike" kern="1200" cap="none" spc="0" normalizeH="0" baseline="0" dirty="0">
                <a:ln>
                  <a:noFill/>
                </a:ln>
                <a:solidFill>
                  <a:srgbClr val="FFFFFF"/>
                </a:solidFill>
                <a:effectLst/>
                <a:uLnTx/>
                <a:uFillTx/>
                <a:latin typeface="Calibri Light"/>
                <a:ea typeface="+mn-ea"/>
              </a:rPr>
              <a:t>Daily Builds get deployed on “</a:t>
            </a:r>
            <a:r>
              <a:rPr kumimoji="0" lang="en-US" sz="2800" b="0" i="0" u="none" strike="noStrike" kern="1200" cap="none" spc="0" normalizeH="0" baseline="0" dirty="0" err="1">
                <a:ln>
                  <a:noFill/>
                </a:ln>
                <a:solidFill>
                  <a:srgbClr val="FFFFFF"/>
                </a:solidFill>
                <a:effectLst/>
                <a:uLnTx/>
                <a:uFillTx/>
                <a:latin typeface="Calibri Light"/>
                <a:ea typeface="+mn-ea"/>
              </a:rPr>
              <a:t>dynaDay</a:t>
            </a:r>
            <a:r>
              <a:rPr kumimoji="0" lang="en-US" sz="2800" b="0" i="0" u="none" strike="noStrike" kern="1200" cap="none" spc="0" normalizeH="0" baseline="0" dirty="0">
                <a:ln>
                  <a:noFill/>
                </a:ln>
                <a:solidFill>
                  <a:srgbClr val="FFFFFF"/>
                </a:solidFill>
                <a:effectLst/>
                <a:uLnTx/>
                <a:uFillTx/>
                <a:latin typeface="Calibri Light"/>
                <a:ea typeface="+mn-ea"/>
              </a:rPr>
              <a:t>“. Sprint builds to “</a:t>
            </a:r>
            <a:r>
              <a:rPr kumimoji="0" lang="en-US" sz="2800" b="0" i="0" u="none" strike="noStrike" kern="1200" cap="none" spc="0" normalizeH="0" baseline="0" dirty="0" err="1">
                <a:ln>
                  <a:noFill/>
                </a:ln>
                <a:solidFill>
                  <a:srgbClr val="FFFFFF"/>
                </a:solidFill>
                <a:effectLst/>
                <a:uLnTx/>
                <a:uFillTx/>
                <a:latin typeface="Calibri Light"/>
                <a:ea typeface="+mn-ea"/>
              </a:rPr>
              <a:t>dynaSprint</a:t>
            </a:r>
            <a:r>
              <a:rPr kumimoji="0" lang="en-US" sz="2800" b="0" i="0" u="none" strike="noStrike" kern="1200" cap="none" spc="0" normalizeH="0" baseline="0" dirty="0">
                <a:ln>
                  <a:noFill/>
                </a:ln>
                <a:solidFill>
                  <a:srgbClr val="FFFFFF"/>
                </a:solidFill>
                <a:effectLst/>
                <a:uLnTx/>
                <a:uFillTx/>
                <a:latin typeface="Calibri Light"/>
                <a:ea typeface="+mn-ea"/>
              </a:rPr>
              <a:t>“</a:t>
            </a:r>
          </a:p>
          <a:p>
            <a:pPr marL="685783" marR="0" lvl="1" indent="-228594" algn="l" defTabSz="914377" rtl="0" eaLnBrk="1" fontAlgn="auto" latinLnBrk="0" hangingPunct="1">
              <a:lnSpc>
                <a:spcPct val="100000"/>
              </a:lnSpc>
              <a:spcBef>
                <a:spcPts val="0"/>
              </a:spcBef>
              <a:spcAft>
                <a:spcPts val="1000"/>
              </a:spcAft>
              <a:buClr>
                <a:srgbClr val="FFFFFF"/>
              </a:buClr>
              <a:buSzPct val="80000"/>
              <a:buFont typeface="Arial" panose="020B0604020202020204" pitchFamily="34" charset="0"/>
              <a:buChar char="•"/>
              <a:tabLst/>
              <a:defRPr/>
            </a:pPr>
            <a:r>
              <a:rPr kumimoji="0" lang="en-US" sz="2800" b="0" i="0" u="none" strike="noStrike" kern="1200" cap="none" spc="0" normalizeH="0" baseline="0" dirty="0">
                <a:ln>
                  <a:noFill/>
                </a:ln>
                <a:solidFill>
                  <a:srgbClr val="FFFFFF"/>
                </a:solidFill>
                <a:effectLst/>
                <a:uLnTx/>
                <a:uFillTx/>
                <a:latin typeface="Calibri Light"/>
                <a:ea typeface="+mn-ea"/>
              </a:rPr>
              <a:t>If you can only show it “on your dev machine“ its NOT DONE!</a:t>
            </a:r>
          </a:p>
          <a:p>
            <a:pPr marL="228594" marR="0" lvl="0" indent="-228594" algn="l" defTabSz="914377" rtl="0" eaLnBrk="1" fontAlgn="auto" latinLnBrk="0" hangingPunct="1">
              <a:lnSpc>
                <a:spcPct val="100000"/>
              </a:lnSpc>
              <a:spcBef>
                <a:spcPts val="0"/>
              </a:spcBef>
              <a:spcAft>
                <a:spcPts val="1000"/>
              </a:spcAft>
              <a:buClr>
                <a:srgbClr val="FFFFFF"/>
              </a:buClr>
              <a:buSzTx/>
              <a:buFont typeface="Arial"/>
              <a:buChar char="•"/>
              <a:tabLst/>
              <a:defRPr/>
            </a:pPr>
            <a:r>
              <a:rPr kumimoji="0" lang="en-US" sz="3200" b="0" i="0" u="none" strike="noStrike" kern="1200" cap="none" spc="0" normalizeH="0" baseline="0" dirty="0">
                <a:ln>
                  <a:noFill/>
                </a:ln>
                <a:solidFill>
                  <a:srgbClr val="FFFFFF"/>
                </a:solidFill>
                <a:effectLst/>
                <a:uLnTx/>
                <a:uFillTx/>
                <a:latin typeface="Calibri Light"/>
                <a:ea typeface="+mn-ea"/>
              </a:rPr>
              <a:t>Deploy Sprint Builds into our internal Production Environment</a:t>
            </a:r>
          </a:p>
          <a:p>
            <a:pPr marL="685783" marR="0" lvl="1" indent="-228594" algn="l" defTabSz="914377" rtl="0" eaLnBrk="1" fontAlgn="auto" latinLnBrk="0" hangingPunct="1">
              <a:lnSpc>
                <a:spcPct val="100000"/>
              </a:lnSpc>
              <a:spcBef>
                <a:spcPts val="0"/>
              </a:spcBef>
              <a:spcAft>
                <a:spcPts val="1000"/>
              </a:spcAft>
              <a:buClr>
                <a:srgbClr val="FFFFFF"/>
              </a:buClr>
              <a:buSzPct val="80000"/>
              <a:buFont typeface="Arial" panose="020B0604020202020204" pitchFamily="34" charset="0"/>
              <a:buChar char="•"/>
              <a:tabLst/>
              <a:defRPr/>
            </a:pPr>
            <a:r>
              <a:rPr kumimoji="0" lang="en-US" sz="2800" b="0" i="0" u="none" strike="noStrike" kern="1200" cap="none" spc="0" normalizeH="0" baseline="0" dirty="0">
                <a:ln>
                  <a:noFill/>
                </a:ln>
                <a:solidFill>
                  <a:srgbClr val="FFFFFF"/>
                </a:solidFill>
                <a:effectLst/>
                <a:uLnTx/>
                <a:uFillTx/>
                <a:latin typeface="Calibri Light"/>
                <a:ea typeface="+mn-ea"/>
              </a:rPr>
              <a:t>We monitor Website, Support, Licensing, Community ... With Dynatrace</a:t>
            </a:r>
          </a:p>
          <a:p>
            <a:pPr marL="685783" marR="0" lvl="1" indent="-228594" algn="l" defTabSz="914377" rtl="0" eaLnBrk="1" fontAlgn="auto" latinLnBrk="0" hangingPunct="1">
              <a:lnSpc>
                <a:spcPct val="100000"/>
              </a:lnSpc>
              <a:spcBef>
                <a:spcPts val="0"/>
              </a:spcBef>
              <a:spcAft>
                <a:spcPts val="1000"/>
              </a:spcAft>
              <a:buClr>
                <a:srgbClr val="FFFFFF"/>
              </a:buClr>
              <a:buSzPct val="80000"/>
              <a:buFont typeface="Arial" panose="020B0604020202020204" pitchFamily="34" charset="0"/>
              <a:buChar char="•"/>
              <a:tabLst/>
              <a:defRPr/>
            </a:pPr>
            <a:r>
              <a:rPr kumimoji="0" lang="en-US" sz="2800" b="0" i="0" u="none" strike="noStrike" kern="1200" cap="none" spc="0" normalizeH="0" baseline="0" dirty="0">
                <a:ln>
                  <a:noFill/>
                </a:ln>
                <a:solidFill>
                  <a:srgbClr val="FFFFFF"/>
                </a:solidFill>
                <a:effectLst/>
                <a:uLnTx/>
                <a:uFillTx/>
                <a:latin typeface="Calibri Light"/>
                <a:ea typeface="+mn-ea"/>
              </a:rPr>
              <a:t>If we break our own back office software we ALL feel the pain right away</a:t>
            </a:r>
          </a:p>
          <a:p>
            <a:endParaRPr lang="de-DE" dirty="0"/>
          </a:p>
        </p:txBody>
      </p:sp>
    </p:spTree>
    <p:extLst>
      <p:ext uri="{BB962C8B-B14F-4D97-AF65-F5344CB8AC3E}">
        <p14:creationId xmlns:p14="http://schemas.microsoft.com/office/powerpoint/2010/main" val="30109271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2"/>
          <p:cNvSpPr txBox="1">
            <a:spLocks noGrp="1"/>
          </p:cNvSpPr>
          <p:nvPr/>
        </p:nvSpPr>
        <p:spPr>
          <a:xfrm>
            <a:off x="4281488" y="0"/>
            <a:ext cx="3276600" cy="536575"/>
          </a:xfrm>
          <a:prstGeom prst="rect">
            <a:avLst/>
          </a:prstGeom>
          <a:noFill/>
        </p:spPr>
        <p:txBody>
          <a:bodyPr vert="horz" lIns="91440" tIns="45720" rIns="91440" bIns="45720" rtlCol="0"/>
          <a:lstStyle/>
          <a:p>
            <a:pPr marL="0" marR="0" lvl="0" indent="0" algn="r" defTabSz="914400" rtl="0" eaLnBrk="1" fontAlgn="auto" latinLnBrk="0" hangingPunct="1">
              <a:lnSpc>
                <a:spcPct val="100000"/>
              </a:lnSpc>
              <a:spcBef>
                <a:spcPts val="0"/>
              </a:spcBef>
              <a:spcAft>
                <a:spcPts val="0"/>
              </a:spcAft>
              <a:buClrTx/>
              <a:buSzTx/>
              <a:buFontTx/>
              <a:buNone/>
              <a:tabLst/>
              <a:defRPr/>
            </a:pPr>
            <a:fld id="{E7A8566C-C6E2-4989-8522-2BDF08319037}" type="datetimeFigureOut">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12/20/2017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Slide Number Placeholder 12"/>
          <p:cNvSpPr txBox="1">
            <a:spLocks noGrp="1"/>
          </p:cNvSpPr>
          <p:nvPr/>
        </p:nvSpPr>
        <p:spPr>
          <a:xfrm>
            <a:off x="4278960" y="10157400"/>
            <a:ext cx="3280680" cy="534240"/>
          </a:xfrm>
          <a:prstGeom prst="rect">
            <a:avLst/>
          </a:prstGeom>
          <a:noFill/>
          <a:ln/>
        </p:spPr>
        <p:txBody>
          <a:bodyPr lIns="0" tIns="0" rIns="0" bIns="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2ACA1969-F378-4D10-AD3C-113862E495A4}" type="slidenum">
              <a:rPr kumimoji="0" lang="de-DE" sz="1400" b="0" i="0" u="none" strike="noStrike" kern="1200" cap="none" spc="0" normalizeH="0" baseline="0" noProof="0" smtClean="0">
                <a:ln>
                  <a:noFill/>
                </a:ln>
                <a:solidFill>
                  <a:prstClr val="black"/>
                </a:solidFill>
                <a:effectLst/>
                <a:uLnTx/>
                <a:uFillTx/>
                <a:latin typeface="Liberation Serif" pitchFamily="18"/>
                <a:ea typeface="Tahoma" pitchFamily="2"/>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44</a:t>
            </a:fld>
            <a:endParaRPr kumimoji="0" lang="de-DE" sz="1400" b="0" i="0" u="none" strike="noStrike" kern="1200" cap="none" spc="0" normalizeH="0" baseline="0" noProof="0">
              <a:ln>
                <a:noFill/>
              </a:ln>
              <a:solidFill>
                <a:prstClr val="black"/>
              </a:solidFill>
              <a:effectLst/>
              <a:uLnTx/>
              <a:uFillTx/>
              <a:latin typeface="Liberation Serif" pitchFamily="18"/>
              <a:ea typeface="Tahoma" pitchFamily="2"/>
              <a:cs typeface="Tahoma" pitchFamily="2"/>
            </a:endParaRPr>
          </a:p>
        </p:txBody>
      </p:sp>
      <p:sp>
        <p:nvSpPr>
          <p:cNvPr id="11" name="Slide Number Placeholder 6"/>
          <p:cNvSpPr txBox="1">
            <a:spLocks noGrp="1"/>
          </p:cNvSpPr>
          <p:nvPr/>
        </p:nvSpPr>
        <p:spPr>
          <a:xfrm>
            <a:off x="4278960" y="10157400"/>
            <a:ext cx="3280680" cy="534240"/>
          </a:xfrm>
          <a:prstGeom prst="rect">
            <a:avLst/>
          </a:prstGeom>
          <a:noFill/>
          <a:ln/>
        </p:spPr>
        <p:txBody>
          <a:bodyPr vert="horz" lIns="91440" tIns="45720" rIns="91440" bIns="45720" rtlCol="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BC0AD40D-5B37-4A8C-96A4-0D1F1A18AA96}" type="slidenum">
              <a:rPr kumimoji="0" lang="en-US" sz="1400" b="0" i="0" u="none" strike="noStrike" kern="1200" cap="none" spc="0" normalizeH="0" baseline="0" noProof="0" smtClean="0">
                <a:ln>
                  <a:noFill/>
                </a:ln>
                <a:solidFill>
                  <a:prstClr val="black"/>
                </a:solidFill>
                <a:effectLst/>
                <a:uLnTx/>
                <a:uFillTx/>
                <a:latin typeface="Liberation Serif" pitchFamily="18"/>
                <a:ea typeface="Tahoma" pitchFamily="2"/>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44</a:t>
            </a:fld>
            <a:endParaRPr kumimoji="0" lang="en-US" sz="1400" b="0" i="0" u="none" strike="noStrike" kern="1200" cap="none" spc="0" normalizeH="0" baseline="0" noProof="0">
              <a:ln>
                <a:noFill/>
              </a:ln>
              <a:solidFill>
                <a:prstClr val="black"/>
              </a:solidFill>
              <a:effectLst/>
              <a:uLnTx/>
              <a:uFillTx/>
              <a:latin typeface="Liberation Serif" pitchFamily="18"/>
              <a:ea typeface="Tahoma" pitchFamily="2"/>
              <a:cs typeface="Tahoma" pitchFamily="2"/>
            </a:endParaRPr>
          </a:p>
        </p:txBody>
      </p:sp>
      <p:sp>
        <p:nvSpPr>
          <p:cNvPr id="2" name="Slide Image Placeholder 1"/>
          <p:cNvSpPr>
            <a:spLocks noGrp="1" noRot="1" noChangeAspect="1" noResize="1"/>
          </p:cNvSpPr>
          <p:nvPr>
            <p:ph type="sldImg"/>
          </p:nvPr>
        </p:nvSpPr>
        <p:spPr>
          <a:xfrm>
            <a:off x="215900" y="812800"/>
            <a:ext cx="7126288" cy="4008438"/>
          </a:xfrm>
          <a:solidFill>
            <a:srgbClr val="729FCF"/>
          </a:solidFill>
          <a:ln w="25400">
            <a:solidFill>
              <a:srgbClr val="3465A4"/>
            </a:solidFill>
            <a:prstDash val="solid"/>
          </a:ln>
        </p:spPr>
      </p:sp>
      <p:sp>
        <p:nvSpPr>
          <p:cNvPr id="3" name="Notes Placeholder 2"/>
          <p:cNvSpPr txBox="1">
            <a:spLocks noGrp="1"/>
          </p:cNvSpPr>
          <p:nvPr>
            <p:ph type="body" sz="quarter" idx="1"/>
          </p:nvPr>
        </p:nvSpPr>
        <p:spPr>
          <a:xfrm>
            <a:off x="756000" y="5078520"/>
            <a:ext cx="6047640" cy="4811040"/>
          </a:xfrm>
          <a:noFill/>
          <a:ln>
            <a:noFill/>
          </a:ln>
        </p:spPr>
        <p:txBody>
          <a:bodyPr lIns="0" tIns="0" rIns="0" bIns="0"/>
          <a:lstStyle/>
          <a:p>
            <a:pPr marL="228594" marR="0" lvl="0" indent="-228594" algn="l" defTabSz="914377" rtl="0" eaLnBrk="1" fontAlgn="auto" latinLnBrk="0" hangingPunct="1">
              <a:lnSpc>
                <a:spcPct val="100000"/>
              </a:lnSpc>
              <a:spcBef>
                <a:spcPts val="0"/>
              </a:spcBef>
              <a:spcAft>
                <a:spcPts val="1000"/>
              </a:spcAft>
              <a:buClr>
                <a:srgbClr val="FFFFFF"/>
              </a:buClr>
              <a:buSzTx/>
              <a:buFont typeface="Arial"/>
              <a:buChar char="•"/>
              <a:tabLst/>
              <a:defRPr/>
            </a:pPr>
            <a:r>
              <a:rPr kumimoji="0" lang="en-US" sz="1200" b="0" i="0" u="none" strike="noStrike" kern="1200" cap="none" spc="0" normalizeH="0" baseline="0" noProof="0" dirty="0">
                <a:ln>
                  <a:noFill/>
                </a:ln>
                <a:solidFill>
                  <a:srgbClr val="FFFFFF"/>
                </a:solidFill>
                <a:effectLst/>
                <a:uLnTx/>
                <a:uFillTx/>
                <a:latin typeface="Calibri Light"/>
                <a:ea typeface="+mn-ea"/>
              </a:rPr>
              <a:t>Which Features to Optimize? Which Features to „Phase Out“?</a:t>
            </a:r>
          </a:p>
          <a:p>
            <a:pPr marL="228594" marR="0" lvl="0" indent="-228594" algn="l" defTabSz="914377" rtl="0" eaLnBrk="1" fontAlgn="auto" latinLnBrk="0" hangingPunct="1">
              <a:lnSpc>
                <a:spcPct val="100000"/>
              </a:lnSpc>
              <a:spcBef>
                <a:spcPts val="0"/>
              </a:spcBef>
              <a:spcAft>
                <a:spcPts val="1000"/>
              </a:spcAft>
              <a:buClr>
                <a:srgbClr val="FFFFFF"/>
              </a:buClr>
              <a:buSzTx/>
              <a:buFont typeface="Arial"/>
              <a:buChar char="•"/>
              <a:tabLst/>
              <a:defRPr/>
            </a:pPr>
            <a:r>
              <a:rPr kumimoji="0" lang="en-US" sz="1200" b="0" i="0" u="none" strike="noStrike" kern="1200" cap="none" spc="0" normalizeH="0" baseline="0" noProof="0" dirty="0">
                <a:ln>
                  <a:noFill/>
                </a:ln>
                <a:solidFill>
                  <a:srgbClr val="FFFFFF"/>
                </a:solidFill>
                <a:effectLst/>
                <a:uLnTx/>
                <a:uFillTx/>
                <a:latin typeface="Calibri Light"/>
                <a:ea typeface="+mn-ea"/>
              </a:rPr>
              <a:t>Allows Reducing Technical and Business Debt</a:t>
            </a:r>
          </a:p>
          <a:p>
            <a:pPr marL="228594" marR="0" lvl="0" indent="-228594" algn="l" defTabSz="914377" rtl="0" eaLnBrk="1" fontAlgn="auto" latinLnBrk="0" hangingPunct="1">
              <a:lnSpc>
                <a:spcPct val="100000"/>
              </a:lnSpc>
              <a:spcBef>
                <a:spcPts val="0"/>
              </a:spcBef>
              <a:spcAft>
                <a:spcPts val="1000"/>
              </a:spcAft>
              <a:buClr>
                <a:srgbClr val="FFFFFF"/>
              </a:buClr>
              <a:buSzTx/>
              <a:buFont typeface="Arial"/>
              <a:buChar char="•"/>
              <a:tabLst/>
              <a:defRPr/>
            </a:pPr>
            <a:r>
              <a:rPr kumimoji="0" lang="en-US" sz="1200" b="0" i="0" u="none" strike="noStrike" kern="1200" cap="none" spc="0" normalizeH="0" baseline="0" noProof="0" dirty="0">
                <a:ln>
                  <a:noFill/>
                </a:ln>
                <a:solidFill>
                  <a:srgbClr val="FFFFFF"/>
                </a:solidFill>
                <a:effectLst/>
                <a:uLnTx/>
                <a:uFillTx/>
                <a:latin typeface="Calibri Light"/>
                <a:ea typeface="+mn-ea"/>
              </a:rPr>
              <a:t>Allowed us to “</a:t>
            </a:r>
            <a:r>
              <a:rPr kumimoji="0" lang="en-US" sz="1200" b="0" i="1" u="none" strike="noStrike" kern="1200" cap="none" spc="0" normalizeH="0" baseline="0" noProof="0" dirty="0">
                <a:ln>
                  <a:noFill/>
                </a:ln>
                <a:solidFill>
                  <a:srgbClr val="FFFFFF"/>
                </a:solidFill>
                <a:effectLst/>
                <a:uLnTx/>
                <a:uFillTx/>
                <a:latin typeface="Calibri Light"/>
                <a:ea typeface="+mn-ea"/>
              </a:rPr>
              <a:t>Call Out Sales!</a:t>
            </a:r>
            <a:r>
              <a:rPr kumimoji="0" lang="en-US" sz="1200" b="0" i="0" u="none" strike="noStrike" kern="1200" cap="none" spc="0" normalizeH="0" baseline="0" noProof="0" dirty="0">
                <a:ln>
                  <a:noFill/>
                </a:ln>
                <a:solidFill>
                  <a:srgbClr val="FFFFFF"/>
                </a:solidFill>
                <a:effectLst/>
                <a:uLnTx/>
                <a:uFillTx/>
                <a:latin typeface="Calibri Light"/>
                <a:ea typeface="+mn-ea"/>
              </a:rPr>
              <a:t>” for requested features nobody used!</a:t>
            </a:r>
          </a:p>
        </p:txBody>
      </p:sp>
    </p:spTree>
    <p:extLst>
      <p:ext uri="{BB962C8B-B14F-4D97-AF65-F5344CB8AC3E}">
        <p14:creationId xmlns:p14="http://schemas.microsoft.com/office/powerpoint/2010/main" val="17866144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learn from some</a:t>
            </a:r>
            <a:r>
              <a:rPr lang="en-US" baseline="0" dirty="0"/>
              <a:t> of those companies that made a transformation and those where DevOps was always in their DNA</a:t>
            </a:r>
            <a:endParaRPr lang="en-US" dirty="0"/>
          </a:p>
        </p:txBody>
      </p:sp>
      <p:sp>
        <p:nvSpPr>
          <p:cNvPr id="4" name="Slide Number Placeholder 3"/>
          <p:cNvSpPr>
            <a:spLocks noGrp="1"/>
          </p:cNvSpPr>
          <p:nvPr>
            <p:ph type="sldNum" sz="quarter" idx="10"/>
          </p:nvPr>
        </p:nvSpPr>
        <p:spPr/>
        <p:txBody>
          <a:bodyPr/>
          <a:lstStyle/>
          <a:p>
            <a:fld id="{42ADACE4-7964-6E4C-9580-3739B6BD2EDF}" type="slidenum">
              <a:rPr lang="en-US" smtClean="0"/>
              <a:t>5</a:t>
            </a:fld>
            <a:endParaRPr lang="en-US"/>
          </a:p>
        </p:txBody>
      </p:sp>
    </p:spTree>
    <p:extLst>
      <p:ext uri="{BB962C8B-B14F-4D97-AF65-F5344CB8AC3E}">
        <p14:creationId xmlns:p14="http://schemas.microsoft.com/office/powerpoint/2010/main" val="41297173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2"/>
          <p:cNvSpPr txBox="1">
            <a:spLocks noGrp="1"/>
          </p:cNvSpPr>
          <p:nvPr/>
        </p:nvSpPr>
        <p:spPr>
          <a:xfrm>
            <a:off x="4281488" y="0"/>
            <a:ext cx="3276600" cy="536575"/>
          </a:xfrm>
          <a:prstGeom prst="rect">
            <a:avLst/>
          </a:prstGeom>
          <a:noFill/>
        </p:spPr>
        <p:txBody>
          <a:bodyPr vert="horz" lIns="91440" tIns="45720" rIns="91440" bIns="45720" rtlCol="0"/>
          <a:lstStyle/>
          <a:p>
            <a:pPr marL="0" marR="0" lvl="0" indent="0" algn="r" defTabSz="914400" rtl="0" eaLnBrk="1" fontAlgn="auto" latinLnBrk="0" hangingPunct="1">
              <a:lnSpc>
                <a:spcPct val="100000"/>
              </a:lnSpc>
              <a:spcBef>
                <a:spcPts val="0"/>
              </a:spcBef>
              <a:spcAft>
                <a:spcPts val="0"/>
              </a:spcAft>
              <a:buClrTx/>
              <a:buSzTx/>
              <a:buFontTx/>
              <a:buNone/>
              <a:tabLst/>
              <a:defRPr/>
            </a:pPr>
            <a:fld id="{E7A8566C-C6E2-4989-8522-2BDF08319037}" type="datetimeFigureOut">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12/20/2017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Slide Number Placeholder 12"/>
          <p:cNvSpPr txBox="1">
            <a:spLocks noGrp="1"/>
          </p:cNvSpPr>
          <p:nvPr/>
        </p:nvSpPr>
        <p:spPr>
          <a:xfrm>
            <a:off x="4278960" y="10157400"/>
            <a:ext cx="3280680" cy="534240"/>
          </a:xfrm>
          <a:prstGeom prst="rect">
            <a:avLst/>
          </a:prstGeom>
          <a:noFill/>
          <a:ln/>
        </p:spPr>
        <p:txBody>
          <a:bodyPr lIns="0" tIns="0" rIns="0" bIns="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2ACA1969-F378-4D10-AD3C-113862E495A4}" type="slidenum">
              <a:rPr kumimoji="0" lang="de-DE" sz="1400" b="0" i="0" u="none" strike="noStrike" kern="1200" cap="none" spc="0" normalizeH="0" baseline="0" noProof="0" smtClean="0">
                <a:ln>
                  <a:noFill/>
                </a:ln>
                <a:solidFill>
                  <a:prstClr val="black"/>
                </a:solidFill>
                <a:effectLst/>
                <a:uLnTx/>
                <a:uFillTx/>
                <a:latin typeface="Liberation Serif" pitchFamily="18"/>
                <a:ea typeface="Tahoma" pitchFamily="2"/>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45</a:t>
            </a:fld>
            <a:endParaRPr kumimoji="0" lang="de-DE" sz="1400" b="0" i="0" u="none" strike="noStrike" kern="1200" cap="none" spc="0" normalizeH="0" baseline="0" noProof="0">
              <a:ln>
                <a:noFill/>
              </a:ln>
              <a:solidFill>
                <a:prstClr val="black"/>
              </a:solidFill>
              <a:effectLst/>
              <a:uLnTx/>
              <a:uFillTx/>
              <a:latin typeface="Liberation Serif" pitchFamily="18"/>
              <a:ea typeface="Tahoma" pitchFamily="2"/>
              <a:cs typeface="Tahoma" pitchFamily="2"/>
            </a:endParaRPr>
          </a:p>
        </p:txBody>
      </p:sp>
      <p:sp>
        <p:nvSpPr>
          <p:cNvPr id="11" name="Slide Number Placeholder 6"/>
          <p:cNvSpPr txBox="1">
            <a:spLocks noGrp="1"/>
          </p:cNvSpPr>
          <p:nvPr/>
        </p:nvSpPr>
        <p:spPr>
          <a:xfrm>
            <a:off x="4278960" y="10157400"/>
            <a:ext cx="3280680" cy="534240"/>
          </a:xfrm>
          <a:prstGeom prst="rect">
            <a:avLst/>
          </a:prstGeom>
          <a:noFill/>
          <a:ln/>
        </p:spPr>
        <p:txBody>
          <a:bodyPr vert="horz" lIns="91440" tIns="45720" rIns="91440" bIns="45720" rtlCol="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BC0AD40D-5B37-4A8C-96A4-0D1F1A18AA96}" type="slidenum">
              <a:rPr kumimoji="0" lang="en-US" sz="1400" b="0" i="0" u="none" strike="noStrike" kern="1200" cap="none" spc="0" normalizeH="0" baseline="0" noProof="0" smtClean="0">
                <a:ln>
                  <a:noFill/>
                </a:ln>
                <a:solidFill>
                  <a:prstClr val="black"/>
                </a:solidFill>
                <a:effectLst/>
                <a:uLnTx/>
                <a:uFillTx/>
                <a:latin typeface="Liberation Serif" pitchFamily="18"/>
                <a:ea typeface="Tahoma" pitchFamily="2"/>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45</a:t>
            </a:fld>
            <a:endParaRPr kumimoji="0" lang="en-US" sz="1400" b="0" i="0" u="none" strike="noStrike" kern="1200" cap="none" spc="0" normalizeH="0" baseline="0" noProof="0">
              <a:ln>
                <a:noFill/>
              </a:ln>
              <a:solidFill>
                <a:prstClr val="black"/>
              </a:solidFill>
              <a:effectLst/>
              <a:uLnTx/>
              <a:uFillTx/>
              <a:latin typeface="Liberation Serif" pitchFamily="18"/>
              <a:ea typeface="Tahoma" pitchFamily="2"/>
              <a:cs typeface="Tahoma" pitchFamily="2"/>
            </a:endParaRPr>
          </a:p>
        </p:txBody>
      </p:sp>
      <p:sp>
        <p:nvSpPr>
          <p:cNvPr id="2" name="Slide Image Placeholder 1"/>
          <p:cNvSpPr>
            <a:spLocks noGrp="1" noRot="1" noChangeAspect="1" noResize="1"/>
          </p:cNvSpPr>
          <p:nvPr>
            <p:ph type="sldImg"/>
          </p:nvPr>
        </p:nvSpPr>
        <p:spPr>
          <a:xfrm>
            <a:off x="215900" y="812800"/>
            <a:ext cx="7126288" cy="4008438"/>
          </a:xfrm>
          <a:solidFill>
            <a:srgbClr val="729FCF"/>
          </a:solidFill>
          <a:ln w="25400">
            <a:solidFill>
              <a:srgbClr val="3465A4"/>
            </a:solidFill>
            <a:prstDash val="solid"/>
          </a:ln>
        </p:spPr>
      </p:sp>
      <p:sp>
        <p:nvSpPr>
          <p:cNvPr id="3" name="Notes Placeholder 2"/>
          <p:cNvSpPr txBox="1">
            <a:spLocks noGrp="1"/>
          </p:cNvSpPr>
          <p:nvPr>
            <p:ph type="body" sz="quarter" idx="1"/>
          </p:nvPr>
        </p:nvSpPr>
        <p:spPr>
          <a:xfrm>
            <a:off x="756000" y="5078520"/>
            <a:ext cx="6047640" cy="4811040"/>
          </a:xfrm>
          <a:noFill/>
          <a:ln>
            <a:noFill/>
          </a:ln>
        </p:spPr>
        <p:txBody>
          <a:bodyPr lIns="0" tIns="0" rIns="0" bIns="0"/>
          <a:lstStyle/>
          <a:p>
            <a:endParaRPr lang="de-DE" dirty="0"/>
          </a:p>
        </p:txBody>
      </p:sp>
    </p:spTree>
    <p:extLst>
      <p:ext uri="{BB962C8B-B14F-4D97-AF65-F5344CB8AC3E}">
        <p14:creationId xmlns:p14="http://schemas.microsoft.com/office/powerpoint/2010/main" val="183979144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2"/>
          <p:cNvSpPr txBox="1">
            <a:spLocks noGrp="1"/>
          </p:cNvSpPr>
          <p:nvPr/>
        </p:nvSpPr>
        <p:spPr>
          <a:xfrm>
            <a:off x="4281488" y="0"/>
            <a:ext cx="3276600" cy="536575"/>
          </a:xfrm>
          <a:prstGeom prst="rect">
            <a:avLst/>
          </a:prstGeom>
          <a:noFill/>
        </p:spPr>
        <p:txBody>
          <a:bodyPr vert="horz" lIns="91440" tIns="45720" rIns="91440" bIns="45720" rtlCol="0"/>
          <a:lstStyle/>
          <a:p>
            <a:pPr marL="0" marR="0" lvl="0" indent="0" algn="r" defTabSz="914400" rtl="0" eaLnBrk="1" fontAlgn="auto" latinLnBrk="0" hangingPunct="1">
              <a:lnSpc>
                <a:spcPct val="100000"/>
              </a:lnSpc>
              <a:spcBef>
                <a:spcPts val="0"/>
              </a:spcBef>
              <a:spcAft>
                <a:spcPts val="0"/>
              </a:spcAft>
              <a:buClrTx/>
              <a:buSzTx/>
              <a:buFontTx/>
              <a:buNone/>
              <a:tabLst/>
              <a:defRPr/>
            </a:pPr>
            <a:fld id="{E7A8566C-C6E2-4989-8522-2BDF08319037}" type="datetimeFigureOut">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12/20/2017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Slide Number Placeholder 12"/>
          <p:cNvSpPr txBox="1">
            <a:spLocks noGrp="1"/>
          </p:cNvSpPr>
          <p:nvPr/>
        </p:nvSpPr>
        <p:spPr>
          <a:xfrm>
            <a:off x="4278960" y="10157400"/>
            <a:ext cx="3280680" cy="534240"/>
          </a:xfrm>
          <a:prstGeom prst="rect">
            <a:avLst/>
          </a:prstGeom>
          <a:noFill/>
          <a:ln/>
        </p:spPr>
        <p:txBody>
          <a:bodyPr lIns="0" tIns="0" rIns="0" bIns="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2ACA1969-F378-4D10-AD3C-113862E495A4}" type="slidenum">
              <a:rPr kumimoji="0" lang="de-DE" sz="1400" b="0" i="0" u="none" strike="noStrike" kern="1200" cap="none" spc="0" normalizeH="0" baseline="0" noProof="0" smtClean="0">
                <a:ln>
                  <a:noFill/>
                </a:ln>
                <a:solidFill>
                  <a:prstClr val="black"/>
                </a:solidFill>
                <a:effectLst/>
                <a:uLnTx/>
                <a:uFillTx/>
                <a:latin typeface="Liberation Serif" pitchFamily="18"/>
                <a:ea typeface="Tahoma" pitchFamily="2"/>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46</a:t>
            </a:fld>
            <a:endParaRPr kumimoji="0" lang="de-DE" sz="1400" b="0" i="0" u="none" strike="noStrike" kern="1200" cap="none" spc="0" normalizeH="0" baseline="0" noProof="0">
              <a:ln>
                <a:noFill/>
              </a:ln>
              <a:solidFill>
                <a:prstClr val="black"/>
              </a:solidFill>
              <a:effectLst/>
              <a:uLnTx/>
              <a:uFillTx/>
              <a:latin typeface="Liberation Serif" pitchFamily="18"/>
              <a:ea typeface="Tahoma" pitchFamily="2"/>
              <a:cs typeface="Tahoma" pitchFamily="2"/>
            </a:endParaRPr>
          </a:p>
        </p:txBody>
      </p:sp>
      <p:sp>
        <p:nvSpPr>
          <p:cNvPr id="11" name="Slide Number Placeholder 6"/>
          <p:cNvSpPr txBox="1">
            <a:spLocks noGrp="1"/>
          </p:cNvSpPr>
          <p:nvPr/>
        </p:nvSpPr>
        <p:spPr>
          <a:xfrm>
            <a:off x="4278960" y="10157400"/>
            <a:ext cx="3280680" cy="534240"/>
          </a:xfrm>
          <a:prstGeom prst="rect">
            <a:avLst/>
          </a:prstGeom>
          <a:noFill/>
          <a:ln/>
        </p:spPr>
        <p:txBody>
          <a:bodyPr vert="horz" lIns="91440" tIns="45720" rIns="91440" bIns="45720" rtlCol="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BC0AD40D-5B37-4A8C-96A4-0D1F1A18AA96}" type="slidenum">
              <a:rPr kumimoji="0" lang="en-US" sz="1400" b="0" i="0" u="none" strike="noStrike" kern="1200" cap="none" spc="0" normalizeH="0" baseline="0" noProof="0" smtClean="0">
                <a:ln>
                  <a:noFill/>
                </a:ln>
                <a:solidFill>
                  <a:prstClr val="black"/>
                </a:solidFill>
                <a:effectLst/>
                <a:uLnTx/>
                <a:uFillTx/>
                <a:latin typeface="Liberation Serif" pitchFamily="18"/>
                <a:ea typeface="Tahoma" pitchFamily="2"/>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46</a:t>
            </a:fld>
            <a:endParaRPr kumimoji="0" lang="en-US" sz="1400" b="0" i="0" u="none" strike="noStrike" kern="1200" cap="none" spc="0" normalizeH="0" baseline="0" noProof="0">
              <a:ln>
                <a:noFill/>
              </a:ln>
              <a:solidFill>
                <a:prstClr val="black"/>
              </a:solidFill>
              <a:effectLst/>
              <a:uLnTx/>
              <a:uFillTx/>
              <a:latin typeface="Liberation Serif" pitchFamily="18"/>
              <a:ea typeface="Tahoma" pitchFamily="2"/>
              <a:cs typeface="Tahoma" pitchFamily="2"/>
            </a:endParaRPr>
          </a:p>
        </p:txBody>
      </p:sp>
      <p:sp>
        <p:nvSpPr>
          <p:cNvPr id="2" name="Slide Image Placeholder 1"/>
          <p:cNvSpPr>
            <a:spLocks noGrp="1" noRot="1" noChangeAspect="1" noResize="1"/>
          </p:cNvSpPr>
          <p:nvPr>
            <p:ph type="sldImg"/>
          </p:nvPr>
        </p:nvSpPr>
        <p:spPr>
          <a:xfrm>
            <a:off x="215900" y="812800"/>
            <a:ext cx="7126288" cy="4008438"/>
          </a:xfrm>
          <a:solidFill>
            <a:srgbClr val="729FCF"/>
          </a:solidFill>
          <a:ln w="25400">
            <a:solidFill>
              <a:srgbClr val="3465A4"/>
            </a:solidFill>
            <a:prstDash val="solid"/>
          </a:ln>
        </p:spPr>
      </p:sp>
      <p:sp>
        <p:nvSpPr>
          <p:cNvPr id="3" name="Notes Placeholder 2"/>
          <p:cNvSpPr txBox="1">
            <a:spLocks noGrp="1"/>
          </p:cNvSpPr>
          <p:nvPr>
            <p:ph type="body" sz="quarter" idx="1"/>
          </p:nvPr>
        </p:nvSpPr>
        <p:spPr>
          <a:xfrm>
            <a:off x="756000" y="5078520"/>
            <a:ext cx="6047640" cy="4811040"/>
          </a:xfrm>
          <a:noFill/>
          <a:ln>
            <a:noFill/>
          </a:ln>
        </p:spPr>
        <p:txBody>
          <a:bodyPr lIns="0" tIns="0" rIns="0" bIns="0"/>
          <a:lstStyle/>
          <a:p>
            <a:pPr marL="228594" marR="0" lvl="0" indent="-228594" algn="l" defTabSz="914377" rtl="0" eaLnBrk="1" fontAlgn="auto" latinLnBrk="0" hangingPunct="1">
              <a:lnSpc>
                <a:spcPct val="100000"/>
              </a:lnSpc>
              <a:spcBef>
                <a:spcPts val="0"/>
              </a:spcBef>
              <a:spcAft>
                <a:spcPts val="1000"/>
              </a:spcAft>
              <a:buClr>
                <a:srgbClr val="FFFFFF"/>
              </a:buClr>
              <a:buSzTx/>
              <a:buFont typeface="Arial"/>
              <a:buChar char="•"/>
              <a:tabLst/>
              <a:defRPr/>
            </a:pPr>
            <a:r>
              <a:rPr kumimoji="0" lang="en-US" sz="1200" b="0" i="0" u="none" strike="noStrike" kern="1200" cap="none" spc="0" normalizeH="0" baseline="0" noProof="0" dirty="0">
                <a:ln>
                  <a:noFill/>
                </a:ln>
                <a:solidFill>
                  <a:srgbClr val="FFFFFF"/>
                </a:solidFill>
                <a:effectLst/>
                <a:uLnTx/>
                <a:uFillTx/>
                <a:latin typeface="+mn-lt"/>
                <a:ea typeface="+mn-ea"/>
                <a:cs typeface="Calibri Light"/>
              </a:rPr>
              <a:t>What Cloud Services to use for which tasks!</a:t>
            </a:r>
          </a:p>
          <a:p>
            <a:pPr marL="228594" marR="0" lvl="0" indent="-228594" algn="l" defTabSz="914377" rtl="0" eaLnBrk="1" fontAlgn="auto" latinLnBrk="0" hangingPunct="1">
              <a:lnSpc>
                <a:spcPct val="100000"/>
              </a:lnSpc>
              <a:spcBef>
                <a:spcPts val="0"/>
              </a:spcBef>
              <a:spcAft>
                <a:spcPts val="1000"/>
              </a:spcAft>
              <a:buClr>
                <a:srgbClr val="FFFFFF"/>
              </a:buClr>
              <a:buSzTx/>
              <a:buFont typeface="Arial"/>
              <a:buChar char="•"/>
              <a:tabLst/>
              <a:defRPr/>
            </a:pPr>
            <a:r>
              <a:rPr kumimoji="0" lang="en-US" sz="1200" b="0" i="0" u="none" strike="noStrike" kern="1200" cap="none" spc="0" normalizeH="0" baseline="0" noProof="0" dirty="0">
                <a:ln>
                  <a:noFill/>
                </a:ln>
                <a:solidFill>
                  <a:srgbClr val="FFFFFF"/>
                </a:solidFill>
                <a:effectLst/>
                <a:uLnTx/>
                <a:uFillTx/>
                <a:latin typeface="+mn-lt"/>
                <a:ea typeface="+mn-ea"/>
                <a:cs typeface="Calibri Light"/>
              </a:rPr>
              <a:t>It SCALES but it AIN’T CHEAP if you</a:t>
            </a:r>
            <a:r>
              <a:rPr kumimoji="0" lang="en-US" sz="1200" b="0" i="0" u="none" strike="noStrike" kern="1200" cap="none" spc="0" normalizeH="0" noProof="0" dirty="0">
                <a:ln>
                  <a:noFill/>
                </a:ln>
                <a:solidFill>
                  <a:srgbClr val="FFFFFF"/>
                </a:solidFill>
                <a:effectLst/>
                <a:uLnTx/>
                <a:uFillTx/>
                <a:latin typeface="+mn-lt"/>
                <a:ea typeface="+mn-ea"/>
                <a:cs typeface="Calibri Light"/>
              </a:rPr>
              <a:t> make a mistake!</a:t>
            </a:r>
            <a:endParaRPr kumimoji="0" lang="en-US" sz="1200" b="0" i="0" u="none" strike="noStrike" kern="1200" cap="none" spc="0" normalizeH="0" baseline="0" noProof="0" dirty="0">
              <a:ln>
                <a:noFill/>
              </a:ln>
              <a:solidFill>
                <a:srgbClr val="FFFFFF"/>
              </a:solidFill>
              <a:effectLst/>
              <a:uLnTx/>
              <a:uFillTx/>
              <a:latin typeface="+mn-lt"/>
              <a:ea typeface="+mn-ea"/>
              <a:cs typeface="Calibri Light"/>
            </a:endParaRPr>
          </a:p>
          <a:p>
            <a:endParaRPr lang="de-DE" dirty="0"/>
          </a:p>
        </p:txBody>
      </p:sp>
    </p:spTree>
    <p:extLst>
      <p:ext uri="{BB962C8B-B14F-4D97-AF65-F5344CB8AC3E}">
        <p14:creationId xmlns:p14="http://schemas.microsoft.com/office/powerpoint/2010/main" val="183679662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MS PGothic" panose="020B0600070205080204" pitchFamily="34" charset="-128"/>
                <a:cs typeface="Arial" pitchFamily="34" charset="0"/>
              </a:rPr>
              <a:t>Key Lessons Learned: Raise the awareness of quality and the impact of each individual developer on the bottom line -&gt; which is quality in production</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MS PGothic" panose="020B0600070205080204" pitchFamily="34" charset="-128"/>
                <a:cs typeface="Arial" pitchFamily="34" charset="0"/>
              </a:rPr>
              <a:t>“Eat our own dogfood” aka “Drink our own Champagne” -&gt; we install sprint builds into our internal systems</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MS PGothic" panose="020B0600070205080204" pitchFamily="34" charset="-128"/>
                <a:cs typeface="Arial" pitchFamily="34" charset="0"/>
              </a:rPr>
              <a:t>Visualize Build and Pipeline Quality via UFOs</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MS PGothic" panose="020B0600070205080204" pitchFamily="34" charset="-128"/>
                <a:cs typeface="Arial" pitchFamily="34" charset="0"/>
              </a:rPr>
              <a:t>Make </a:t>
            </a:r>
            <a:r>
              <a:rPr kumimoji="0" lang="en-US" sz="1200" b="0" i="0" u="none" strike="noStrike" kern="1200" cap="none" spc="0" normalizeH="0" baseline="0" noProof="0" dirty="0" err="1">
                <a:ln>
                  <a:noFill/>
                </a:ln>
                <a:solidFill>
                  <a:prstClr val="black"/>
                </a:solidFill>
                <a:effectLst/>
                <a:uLnTx/>
                <a:uFillTx/>
                <a:latin typeface="Arial" pitchFamily="34" charset="0"/>
                <a:ea typeface="MS PGothic" panose="020B0600070205080204" pitchFamily="34" charset="-128"/>
                <a:cs typeface="Arial" pitchFamily="34" charset="0"/>
              </a:rPr>
              <a:t>Devs</a:t>
            </a:r>
            <a:r>
              <a:rPr kumimoji="0" lang="en-US" sz="1200" b="0" i="0" u="none" strike="noStrike" kern="1200" cap="none" spc="0" normalizeH="0" baseline="0" noProof="0" dirty="0">
                <a:ln>
                  <a:noFill/>
                </a:ln>
                <a:solidFill>
                  <a:prstClr val="black"/>
                </a:solidFill>
                <a:effectLst/>
                <a:uLnTx/>
                <a:uFillTx/>
                <a:latin typeface="Arial" pitchFamily="34" charset="0"/>
                <a:ea typeface="MS PGothic" panose="020B0600070205080204" pitchFamily="34" charset="-128"/>
                <a:cs typeface="Arial" pitchFamily="34" charset="0"/>
              </a:rPr>
              <a:t> Look into production as well</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86B956-CD16-7142-AA34-CD99E17C6772}" type="slidenum">
              <a:rPr kumimoji="0" lang="en-US" sz="1800" b="0" i="0" u="none" strike="noStrike" kern="0" cap="none" spc="0" normalizeH="0" baseline="0" noProof="0" smtClean="0">
                <a:ln>
                  <a:noFill/>
                </a:ln>
                <a:solidFill>
                  <a:sysClr val="windowText" lastClr="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46311733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BDA4FE-9707-49FF-ABA4-06B5918BEBC1}" type="slidenum">
              <a:rPr kumimoji="0" lang="en-US" sz="1800" b="0" i="0" u="none" strike="noStrike" kern="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1253727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This is how we do it at Dynatrace. Thomas is responsible for our Continuous Performance Environment.</a:t>
            </a:r>
            <a:r>
              <a:rPr lang="en-US" baseline="0" noProof="0" dirty="0"/>
              <a:t> Read more on the blog: https://www.dynatrace.com/blog/dynatrace-on-dynatrace-detecting-regressions-in-continuous-performance-environments/</a:t>
            </a:r>
          </a:p>
          <a:p>
            <a:endParaRPr lang="en-US" noProof="0"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FEBDA4FE-9707-49FF-ABA4-06B5918BEBC1}"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49</a:t>
            </a:fld>
            <a:endParaRPr kumimoji="0" lang="en-US"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357172305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a:t>Even if the deployment seemed good because</a:t>
            </a:r>
            <a:r>
              <a:rPr lang="de-AT" baseline="0" dirty="0"/>
              <a:t> all features work and response time is the same as before. If your resource consumption goes up like this the deployment is NOT GOOD. As you are now paying a lot of money for that extra </a:t>
            </a:r>
            <a:r>
              <a:rPr lang="de-AT" baseline="0" dirty="0" err="1"/>
              <a:t>compute</a:t>
            </a:r>
            <a:r>
              <a:rPr lang="de-AT" baseline="0" dirty="0"/>
              <a:t> power</a:t>
            </a:r>
          </a:p>
          <a:p>
            <a:r>
              <a:rPr lang="de-AT" baseline="0" dirty="0"/>
              <a:t>Dynatrace </a:t>
            </a:r>
            <a:r>
              <a:rPr lang="de-AT" baseline="0" dirty="0" err="1"/>
              <a:t>can</a:t>
            </a:r>
            <a:r>
              <a:rPr lang="de-AT" baseline="0" dirty="0"/>
              <a:t> </a:t>
            </a:r>
            <a:r>
              <a:rPr lang="de-AT" baseline="0" dirty="0" err="1"/>
              <a:t>look</a:t>
            </a:r>
            <a:r>
              <a:rPr lang="de-AT" baseline="0" dirty="0"/>
              <a:t> at </a:t>
            </a:r>
            <a:r>
              <a:rPr lang="de-AT" baseline="0" dirty="0" err="1"/>
              <a:t>key</a:t>
            </a:r>
            <a:r>
              <a:rPr lang="de-AT" baseline="0" dirty="0"/>
              <a:t> </a:t>
            </a:r>
            <a:r>
              <a:rPr lang="de-AT" baseline="0" dirty="0" err="1"/>
              <a:t>resource</a:t>
            </a:r>
            <a:r>
              <a:rPr lang="de-AT" baseline="0" dirty="0"/>
              <a:t>, </a:t>
            </a:r>
            <a:r>
              <a:rPr lang="de-AT" baseline="0" dirty="0" err="1"/>
              <a:t>performance</a:t>
            </a:r>
            <a:r>
              <a:rPr lang="de-AT" baseline="0" dirty="0"/>
              <a:t>, </a:t>
            </a:r>
            <a:r>
              <a:rPr lang="de-AT" baseline="0" dirty="0" err="1"/>
              <a:t>scalability</a:t>
            </a:r>
            <a:r>
              <a:rPr lang="de-AT" baseline="0" dirty="0"/>
              <a:t> </a:t>
            </a:r>
            <a:r>
              <a:rPr lang="de-AT" baseline="0" dirty="0" err="1"/>
              <a:t>and</a:t>
            </a:r>
            <a:r>
              <a:rPr lang="de-AT" baseline="0" dirty="0"/>
              <a:t> </a:t>
            </a:r>
            <a:r>
              <a:rPr lang="de-AT" baseline="0" dirty="0" err="1"/>
              <a:t>architectural</a:t>
            </a:r>
            <a:r>
              <a:rPr lang="de-AT" baseline="0" dirty="0"/>
              <a:t> </a:t>
            </a:r>
            <a:r>
              <a:rPr lang="de-AT" baseline="0" dirty="0" err="1"/>
              <a:t>metrics</a:t>
            </a:r>
            <a:r>
              <a:rPr lang="de-AT" baseline="0" dirty="0"/>
              <a:t> </a:t>
            </a:r>
            <a:r>
              <a:rPr lang="de-AT" baseline="0" dirty="0" err="1"/>
              <a:t>and</a:t>
            </a:r>
            <a:r>
              <a:rPr lang="de-AT" baseline="0" dirty="0"/>
              <a:t> </a:t>
            </a:r>
            <a:r>
              <a:rPr lang="de-AT" baseline="0" dirty="0" err="1"/>
              <a:t>trend</a:t>
            </a:r>
            <a:r>
              <a:rPr lang="de-AT" baseline="0" dirty="0"/>
              <a:t> </a:t>
            </a:r>
            <a:r>
              <a:rPr lang="de-AT" baseline="0" dirty="0" err="1"/>
              <a:t>it</a:t>
            </a:r>
            <a:r>
              <a:rPr lang="de-AT" baseline="0" dirty="0"/>
              <a:t> </a:t>
            </a:r>
            <a:r>
              <a:rPr lang="de-AT" baseline="0" dirty="0" err="1"/>
              <a:t>from</a:t>
            </a:r>
            <a:r>
              <a:rPr lang="de-AT" baseline="0" dirty="0"/>
              <a:t> </a:t>
            </a:r>
            <a:r>
              <a:rPr lang="de-AT" baseline="0" dirty="0" err="1"/>
              <a:t>build-to-build</a:t>
            </a:r>
            <a:r>
              <a:rPr lang="de-AT" baseline="0" dirty="0"/>
              <a:t>. </a:t>
            </a:r>
            <a:r>
              <a:rPr lang="de-AT" baseline="0" dirty="0" err="1"/>
              <a:t>If</a:t>
            </a:r>
            <a:r>
              <a:rPr lang="de-AT" baseline="0" dirty="0"/>
              <a:t> Dynatrace </a:t>
            </a:r>
            <a:r>
              <a:rPr lang="de-AT" baseline="0" dirty="0" err="1"/>
              <a:t>detects</a:t>
            </a:r>
            <a:r>
              <a:rPr lang="de-AT" baseline="0" dirty="0"/>
              <a:t> a </a:t>
            </a:r>
            <a:r>
              <a:rPr lang="de-AT" baseline="0" dirty="0" err="1"/>
              <a:t>regression</a:t>
            </a:r>
            <a:r>
              <a:rPr lang="de-AT" baseline="0" dirty="0"/>
              <a:t> </a:t>
            </a:r>
            <a:r>
              <a:rPr lang="de-AT" baseline="0" dirty="0" err="1"/>
              <a:t>it</a:t>
            </a:r>
            <a:r>
              <a:rPr lang="de-AT" baseline="0" dirty="0"/>
              <a:t> </a:t>
            </a:r>
            <a:r>
              <a:rPr lang="de-AT" baseline="0" dirty="0" err="1"/>
              <a:t>can</a:t>
            </a:r>
            <a:r>
              <a:rPr lang="de-AT" baseline="0" dirty="0"/>
              <a:t> </a:t>
            </a:r>
            <a:r>
              <a:rPr lang="de-AT" baseline="0" dirty="0" err="1"/>
              <a:t>notify</a:t>
            </a:r>
            <a:r>
              <a:rPr lang="de-AT" baseline="0" dirty="0"/>
              <a:t> the </a:t>
            </a:r>
            <a:r>
              <a:rPr lang="de-AT" baseline="0" dirty="0" err="1"/>
              <a:t>build</a:t>
            </a:r>
            <a:r>
              <a:rPr lang="de-AT" baseline="0" dirty="0"/>
              <a:t> </a:t>
            </a:r>
            <a:r>
              <a:rPr lang="de-AT" baseline="0" dirty="0" err="1"/>
              <a:t>pipeline</a:t>
            </a:r>
            <a:r>
              <a:rPr lang="de-AT" baseline="0" dirty="0"/>
              <a:t> (Jenkins, </a:t>
            </a:r>
            <a:r>
              <a:rPr lang="de-AT" baseline="0" dirty="0" err="1"/>
              <a:t>Bamboo</a:t>
            </a:r>
            <a:r>
              <a:rPr lang="de-AT" baseline="0" dirty="0"/>
              <a:t>, TFS, …) </a:t>
            </a:r>
            <a:r>
              <a:rPr lang="de-AT" baseline="0" dirty="0" err="1"/>
              <a:t>that</a:t>
            </a:r>
            <a:r>
              <a:rPr lang="de-AT" baseline="0" dirty="0"/>
              <a:t> the </a:t>
            </a:r>
            <a:r>
              <a:rPr lang="de-AT" baseline="0" dirty="0" err="1"/>
              <a:t>current</a:t>
            </a:r>
            <a:r>
              <a:rPr lang="de-AT" baseline="0" dirty="0"/>
              <a:t> </a:t>
            </a:r>
            <a:r>
              <a:rPr lang="de-AT" baseline="0" dirty="0" err="1"/>
              <a:t>code</a:t>
            </a:r>
            <a:r>
              <a:rPr lang="de-AT" baseline="0" dirty="0"/>
              <a:t> </a:t>
            </a:r>
            <a:r>
              <a:rPr lang="de-AT" baseline="0" dirty="0" err="1"/>
              <a:t>change</a:t>
            </a:r>
            <a:r>
              <a:rPr lang="de-AT" baseline="0" dirty="0"/>
              <a:t> </a:t>
            </a:r>
            <a:r>
              <a:rPr lang="de-AT" baseline="0" dirty="0" err="1"/>
              <a:t>should</a:t>
            </a:r>
            <a:r>
              <a:rPr lang="de-AT" baseline="0" dirty="0"/>
              <a:t> not </a:t>
            </a:r>
            <a:r>
              <a:rPr lang="de-AT" baseline="0" dirty="0" err="1"/>
              <a:t>be</a:t>
            </a:r>
            <a:r>
              <a:rPr lang="de-AT" baseline="0" dirty="0"/>
              <a:t> </a:t>
            </a:r>
            <a:r>
              <a:rPr lang="de-AT" baseline="0" dirty="0" err="1"/>
              <a:t>promoted</a:t>
            </a:r>
            <a:r>
              <a:rPr lang="de-AT" baseline="0" dirty="0"/>
              <a:t> </a:t>
            </a:r>
            <a:r>
              <a:rPr lang="de-AT" baseline="0" dirty="0" err="1"/>
              <a:t>to</a:t>
            </a:r>
            <a:r>
              <a:rPr lang="de-AT" baseline="0" dirty="0"/>
              <a:t> the </a:t>
            </a:r>
            <a:r>
              <a:rPr lang="de-AT" baseline="0" dirty="0" err="1"/>
              <a:t>next</a:t>
            </a:r>
            <a:r>
              <a:rPr lang="de-AT" baseline="0" dirty="0"/>
              <a:t> </a:t>
            </a:r>
            <a:r>
              <a:rPr lang="de-AT" baseline="0" dirty="0" err="1"/>
              <a:t>phase</a:t>
            </a:r>
            <a:endParaRPr lang="de-AT" baseline="0" dirty="0"/>
          </a:p>
          <a:p>
            <a:endParaRPr lang="de-AT" baseline="0" dirty="0"/>
          </a:p>
          <a:p>
            <a:r>
              <a:rPr lang="de-AT" baseline="0" dirty="0"/>
              <a:t>Screenshot from Dynatrace AppMon</a:t>
            </a:r>
            <a:endParaRPr lang="de-AT"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BDA4FE-9707-49FF-ABA4-06B5918BEBC1}" type="slidenum">
              <a:rPr kumimoji="0" lang="en-US" sz="1800" b="0" i="0" u="none" strike="noStrike" kern="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007717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slides show a scenario</a:t>
            </a:r>
            <a:r>
              <a:rPr lang="en-US" baseline="0" dirty="0"/>
              <a:t> that happened in our organization. This dashboard is used by our marketing and business teams to see how well frequented our website is (total numbers in top chart), how user experience plays out (top chart with green/yellow/red) and how many people sign up for our free trial offering (conversion rate)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86B956-CD16-7142-AA34-CD99E17C6772}" type="slidenum">
              <a:rPr kumimoji="0" lang="en-US" sz="1800" b="0" i="0" u="none" strike="noStrike" kern="0" cap="none" spc="0" normalizeH="0" baseline="0" noProof="0" smtClean="0">
                <a:ln>
                  <a:noFill/>
                </a:ln>
                <a:solidFill>
                  <a:sysClr val="windowText" lastClr="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254298878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May 1</a:t>
            </a:r>
            <a:r>
              <a:rPr lang="en-US" baseline="30000" dirty="0"/>
              <a:t>st</a:t>
            </a:r>
            <a:r>
              <a:rPr lang="en-US" dirty="0"/>
              <a:t> was a push of a new release and a marketing campaign</a:t>
            </a:r>
            <a:r>
              <a:rPr lang="en-US" baseline="0" dirty="0"/>
              <a:t> started that promoted these features and tried to get people to sign up</a:t>
            </a:r>
          </a:p>
          <a:p>
            <a:r>
              <a:rPr lang="en-US" baseline="0" dirty="0"/>
              <a:t>Seems everything was working as expected</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86B956-CD16-7142-AA34-CD99E17C6772}" type="slidenum">
              <a:rPr kumimoji="0" lang="en-US" sz="1800" b="0" i="0" u="none" strike="noStrike" kern="0" cap="none" spc="0" normalizeH="0" baseline="0" noProof="0" smtClean="0">
                <a:ln>
                  <a:noFill/>
                </a:ln>
                <a:solidFill>
                  <a:sysClr val="windowText" lastClr="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302028102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2 started good but we also saw that</a:t>
            </a:r>
            <a:r>
              <a:rPr lang="en-US" baseline="0" dirty="0"/>
              <a:t> slower web site performance (due to the heavy load) was impacting our end user experience and also conversion rate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86B956-CD16-7142-AA34-CD99E17C6772}" type="slidenum">
              <a:rPr kumimoji="0" lang="en-US" sz="1800" b="0" i="0" u="none" strike="noStrike" kern="0" cap="none" spc="0" normalizeH="0" baseline="0" noProof="0" smtClean="0">
                <a:ln>
                  <a:noFill/>
                </a:ln>
                <a:solidFill>
                  <a:sysClr val="windowText" lastClr="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123351876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Dev Team provided a hotfix to make the sign up for faster</a:t>
            </a:r>
          </a:p>
          <a:p>
            <a:r>
              <a:rPr lang="en-US" baseline="0" dirty="0"/>
              <a:t>#1: It got deployed around noon</a:t>
            </a:r>
          </a:p>
          <a:p>
            <a:r>
              <a:rPr lang="en-US" baseline="0" dirty="0"/>
              <a:t>#2: Fix had negative impact as it broke the whole website due to a </a:t>
            </a:r>
            <a:r>
              <a:rPr lang="en-US" baseline="0" dirty="0" err="1"/>
              <a:t>javascript</a:t>
            </a:r>
            <a:r>
              <a:rPr lang="en-US" baseline="0" dirty="0"/>
              <a:t> problem on certain browsers</a:t>
            </a:r>
          </a:p>
          <a:p>
            <a:r>
              <a:rPr lang="en-US" baseline="0" dirty="0"/>
              <a:t>#3: problem was immediately visible to both business (drop in conversion) and dev (they looked at the reported JavaScript problems and user experience)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86B956-CD16-7142-AA34-CD99E17C6772}" type="slidenum">
              <a:rPr kumimoji="0" lang="en-US" sz="1800" b="0" i="0" u="none" strike="noStrike" kern="0" cap="none" spc="0" normalizeH="0" baseline="0" noProof="0" smtClean="0">
                <a:ln>
                  <a:noFill/>
                </a:ln>
                <a:solidFill>
                  <a:sysClr val="windowText" lastClr="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9316341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was in the fortunate</a:t>
            </a:r>
            <a:r>
              <a:rPr lang="en-US" baseline="0" dirty="0"/>
              <a:t> situation to meet Goranka Bjedov, Performance Engineer at Facebook – she shared a lot of stories with me while I met her at WOPR this year.</a:t>
            </a:r>
          </a:p>
          <a:p>
            <a:r>
              <a:rPr lang="en-US" baseline="0" dirty="0"/>
              <a:t>If you want to learn more I recommend listening in to our podcasts with her</a:t>
            </a:r>
          </a:p>
          <a:p>
            <a:pPr marL="171450" indent="-171450">
              <a:buFont typeface="Arial" panose="020B0604020202020204" pitchFamily="34" charset="0"/>
              <a:buChar char="•"/>
            </a:pPr>
            <a:r>
              <a:rPr lang="en-US" baseline="0" dirty="0"/>
              <a:t>https://www.spreaker.com/user/pureperformance/034-monitoring-at-facebook-how-devops-wo</a:t>
            </a:r>
          </a:p>
          <a:p>
            <a:pPr marL="171450" indent="-171450">
              <a:buFont typeface="Arial" panose="020B0604020202020204" pitchFamily="34" charset="0"/>
              <a:buChar char="•"/>
            </a:pPr>
            <a:r>
              <a:rPr lang="en-US" dirty="0"/>
              <a:t>https://www.spreaker.com/user/pureperformance/033-performance-engineering-at-facebook- </a:t>
            </a:r>
          </a:p>
        </p:txBody>
      </p:sp>
      <p:sp>
        <p:nvSpPr>
          <p:cNvPr id="4" name="Slide Number Placeholder 3"/>
          <p:cNvSpPr>
            <a:spLocks noGrp="1"/>
          </p:cNvSpPr>
          <p:nvPr>
            <p:ph type="sldNum" sz="quarter" idx="10"/>
          </p:nvPr>
        </p:nvSpPr>
        <p:spPr/>
        <p:txBody>
          <a:bodyPr/>
          <a:lstStyle/>
          <a:p>
            <a:fld id="{42ADACE4-7964-6E4C-9580-3739B6BD2EDF}" type="slidenum">
              <a:rPr lang="en-US" smtClean="0"/>
              <a:t>6</a:t>
            </a:fld>
            <a:endParaRPr lang="en-US"/>
          </a:p>
        </p:txBody>
      </p:sp>
    </p:spTree>
    <p:extLst>
      <p:ext uri="{BB962C8B-B14F-4D97-AF65-F5344CB8AC3E}">
        <p14:creationId xmlns:p14="http://schemas.microsoft.com/office/powerpoint/2010/main" val="228223354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Due to the fast feedback from Production the Dev Team immediately</a:t>
            </a:r>
            <a:r>
              <a:rPr lang="en-US" baseline="0" dirty="0"/>
              <a:t> fixed that regression – bringing the system back to where they wanted it to be in the first place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86B956-CD16-7142-AA34-CD99E17C6772}" type="slidenum">
              <a:rPr kumimoji="0" lang="en-US" sz="1800" b="0" i="0" u="none" strike="noStrike" kern="0" cap="none" spc="0" normalizeH="0" baseline="0" noProof="0" smtClean="0">
                <a:ln>
                  <a:noFill/>
                </a:ln>
                <a:solidFill>
                  <a:sysClr val="windowText" lastClr="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427321872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2"/>
          <p:cNvSpPr txBox="1">
            <a:spLocks noGrp="1"/>
          </p:cNvSpPr>
          <p:nvPr/>
        </p:nvSpPr>
        <p:spPr>
          <a:xfrm>
            <a:off x="4281488" y="0"/>
            <a:ext cx="3276600" cy="536575"/>
          </a:xfrm>
          <a:prstGeom prst="rect">
            <a:avLst/>
          </a:prstGeom>
          <a:noFill/>
        </p:spPr>
        <p:txBody>
          <a:bodyPr vert="horz" lIns="91440" tIns="45720" rIns="91440" bIns="45720" rtlCol="0"/>
          <a:lstStyle/>
          <a:p>
            <a:pPr marL="0" marR="0" lvl="0" indent="0" algn="r" defTabSz="914400" rtl="0" eaLnBrk="1" fontAlgn="auto" latinLnBrk="0" hangingPunct="1">
              <a:lnSpc>
                <a:spcPct val="100000"/>
              </a:lnSpc>
              <a:spcBef>
                <a:spcPts val="0"/>
              </a:spcBef>
              <a:spcAft>
                <a:spcPts val="0"/>
              </a:spcAft>
              <a:buClrTx/>
              <a:buSzTx/>
              <a:buFontTx/>
              <a:buNone/>
              <a:tabLst/>
              <a:defRPr/>
            </a:pPr>
            <a:fld id="{E7A8566C-C6E2-4989-8522-2BDF08319037}" type="datetimeFigureOut">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12/20/2017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Slide Number Placeholder 12"/>
          <p:cNvSpPr txBox="1">
            <a:spLocks noGrp="1"/>
          </p:cNvSpPr>
          <p:nvPr/>
        </p:nvSpPr>
        <p:spPr>
          <a:xfrm>
            <a:off x="4278960" y="10157400"/>
            <a:ext cx="3280680" cy="534240"/>
          </a:xfrm>
          <a:prstGeom prst="rect">
            <a:avLst/>
          </a:prstGeom>
          <a:noFill/>
          <a:ln/>
        </p:spPr>
        <p:txBody>
          <a:bodyPr lIns="0" tIns="0" rIns="0" bIns="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2ACA1969-F378-4D10-AD3C-113862E495A4}" type="slidenum">
              <a:rPr kumimoji="0" lang="de-DE" sz="1400" b="0" i="0" u="none" strike="noStrike" kern="1200" cap="none" spc="0" normalizeH="0" baseline="0" noProof="0" smtClean="0">
                <a:ln>
                  <a:noFill/>
                </a:ln>
                <a:solidFill>
                  <a:prstClr val="black"/>
                </a:solidFill>
                <a:effectLst/>
                <a:uLnTx/>
                <a:uFillTx/>
                <a:latin typeface="Liberation Serif" pitchFamily="18"/>
                <a:ea typeface="Tahoma" pitchFamily="2"/>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57</a:t>
            </a:fld>
            <a:endParaRPr kumimoji="0" lang="de-DE" sz="1400" b="0" i="0" u="none" strike="noStrike" kern="1200" cap="none" spc="0" normalizeH="0" baseline="0" noProof="0">
              <a:ln>
                <a:noFill/>
              </a:ln>
              <a:solidFill>
                <a:prstClr val="black"/>
              </a:solidFill>
              <a:effectLst/>
              <a:uLnTx/>
              <a:uFillTx/>
              <a:latin typeface="Liberation Serif" pitchFamily="18"/>
              <a:ea typeface="Tahoma" pitchFamily="2"/>
              <a:cs typeface="Tahoma" pitchFamily="2"/>
            </a:endParaRPr>
          </a:p>
        </p:txBody>
      </p:sp>
      <p:sp>
        <p:nvSpPr>
          <p:cNvPr id="11" name="Slide Number Placeholder 6"/>
          <p:cNvSpPr txBox="1">
            <a:spLocks noGrp="1"/>
          </p:cNvSpPr>
          <p:nvPr/>
        </p:nvSpPr>
        <p:spPr>
          <a:xfrm>
            <a:off x="4278960" y="10157400"/>
            <a:ext cx="3280680" cy="534240"/>
          </a:xfrm>
          <a:prstGeom prst="rect">
            <a:avLst/>
          </a:prstGeom>
          <a:noFill/>
          <a:ln/>
        </p:spPr>
        <p:txBody>
          <a:bodyPr vert="horz" lIns="91440" tIns="45720" rIns="91440" bIns="45720" rtlCol="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BC0AD40D-5B37-4A8C-96A4-0D1F1A18AA96}" type="slidenum">
              <a:rPr kumimoji="0" lang="en-US" sz="1400" b="0" i="0" u="none" strike="noStrike" kern="1200" cap="none" spc="0" normalizeH="0" baseline="0" noProof="0" smtClean="0">
                <a:ln>
                  <a:noFill/>
                </a:ln>
                <a:solidFill>
                  <a:prstClr val="black"/>
                </a:solidFill>
                <a:effectLst/>
                <a:uLnTx/>
                <a:uFillTx/>
                <a:latin typeface="Liberation Serif" pitchFamily="18"/>
                <a:ea typeface="Tahoma" pitchFamily="2"/>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57</a:t>
            </a:fld>
            <a:endParaRPr kumimoji="0" lang="en-US" sz="1400" b="0" i="0" u="none" strike="noStrike" kern="1200" cap="none" spc="0" normalizeH="0" baseline="0" noProof="0">
              <a:ln>
                <a:noFill/>
              </a:ln>
              <a:solidFill>
                <a:prstClr val="black"/>
              </a:solidFill>
              <a:effectLst/>
              <a:uLnTx/>
              <a:uFillTx/>
              <a:latin typeface="Liberation Serif" pitchFamily="18"/>
              <a:ea typeface="Tahoma" pitchFamily="2"/>
              <a:cs typeface="Tahoma" pitchFamily="2"/>
            </a:endParaRPr>
          </a:p>
        </p:txBody>
      </p:sp>
      <p:sp>
        <p:nvSpPr>
          <p:cNvPr id="2" name="Slide Image Placeholder 1"/>
          <p:cNvSpPr>
            <a:spLocks noGrp="1" noRot="1" noChangeAspect="1" noResize="1"/>
          </p:cNvSpPr>
          <p:nvPr>
            <p:ph type="sldImg"/>
          </p:nvPr>
        </p:nvSpPr>
        <p:spPr>
          <a:xfrm>
            <a:off x="215900" y="812800"/>
            <a:ext cx="7126288" cy="4008438"/>
          </a:xfrm>
          <a:solidFill>
            <a:srgbClr val="729FCF"/>
          </a:solidFill>
          <a:ln w="25400">
            <a:solidFill>
              <a:srgbClr val="3465A4"/>
            </a:solidFill>
            <a:prstDash val="solid"/>
          </a:ln>
        </p:spPr>
      </p:sp>
      <p:sp>
        <p:nvSpPr>
          <p:cNvPr id="3" name="Notes Placeholder 2"/>
          <p:cNvSpPr txBox="1">
            <a:spLocks noGrp="1"/>
          </p:cNvSpPr>
          <p:nvPr>
            <p:ph type="body" sz="quarter" idx="1"/>
          </p:nvPr>
        </p:nvSpPr>
        <p:spPr>
          <a:xfrm>
            <a:off x="756000" y="5078520"/>
            <a:ext cx="6047640" cy="4811040"/>
          </a:xfrm>
          <a:noFill/>
          <a:ln>
            <a:noFill/>
          </a:ln>
        </p:spPr>
        <p:txBody>
          <a:bodyPr lIns="0" tIns="0" rIns="0" bIns="0"/>
          <a:lstStyle/>
          <a:p>
            <a:endParaRPr lang="de-DE" dirty="0"/>
          </a:p>
        </p:txBody>
      </p:sp>
    </p:spTree>
    <p:extLst>
      <p:ext uri="{BB962C8B-B14F-4D97-AF65-F5344CB8AC3E}">
        <p14:creationId xmlns:p14="http://schemas.microsoft.com/office/powerpoint/2010/main" val="39559119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3B0AAD-EFE6-4946-BC7D-74779F8A12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840173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We learned that we need to have self-service</a:t>
            </a:r>
            <a:r>
              <a:rPr lang="en-US" baseline="0" dirty="0"/>
              <a:t> in our pipeline. Intuitive Dashboards, Chat Ops and Voice Ops to allow developers to pro-actively react on feedback from the pipeline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0FC8B9-E42B-40DC-83E1-5A8F0680CE2B}" type="slidenum">
              <a:rPr kumimoji="0" lang="en-US" sz="1800" b="0" i="0" u="none" strike="noStrike" kern="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437103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get assigned to a project</a:t>
            </a:r>
            <a:r>
              <a:rPr lang="en-US" baseline="0" dirty="0"/>
              <a:t>. You will not be able to pick the product or technology that you are most familiar with but something that is totally new for you. With that the learning curve is much better.</a:t>
            </a:r>
          </a:p>
          <a:p>
            <a:r>
              <a:rPr lang="en-US" dirty="0"/>
              <a:t>You will Fix well</a:t>
            </a:r>
            <a:r>
              <a:rPr lang="en-US" baseline="0" dirty="0"/>
              <a:t> known bugs and work on support tickets. This allows you to get familiar with the process at Facebook and you also get to know the teams.</a:t>
            </a:r>
            <a:endParaRPr lang="en-US" dirty="0"/>
          </a:p>
        </p:txBody>
      </p:sp>
      <p:sp>
        <p:nvSpPr>
          <p:cNvPr id="4" name="Slide Number Placeholder 3"/>
          <p:cNvSpPr>
            <a:spLocks noGrp="1"/>
          </p:cNvSpPr>
          <p:nvPr>
            <p:ph type="sldNum" sz="quarter" idx="10"/>
          </p:nvPr>
        </p:nvSpPr>
        <p:spPr/>
        <p:txBody>
          <a:bodyPr/>
          <a:lstStyle/>
          <a:p>
            <a:fld id="{42ADACE4-7964-6E4C-9580-3739B6BD2EDF}" type="slidenum">
              <a:rPr lang="en-US" smtClean="0"/>
              <a:t>7</a:t>
            </a:fld>
            <a:endParaRPr lang="en-US"/>
          </a:p>
        </p:txBody>
      </p:sp>
    </p:spTree>
    <p:extLst>
      <p:ext uri="{BB962C8B-B14F-4D97-AF65-F5344CB8AC3E}">
        <p14:creationId xmlns:p14="http://schemas.microsoft.com/office/powerpoint/2010/main" val="13686174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Move Fast and Break Early!</a:t>
            </a:r>
          </a:p>
          <a:p>
            <a:r>
              <a:rPr lang="en-US" dirty="0"/>
              <a:t>Stop working</a:t>
            </a:r>
            <a:r>
              <a:rPr lang="en-US" baseline="0" dirty="0"/>
              <a:t> on things that don’t matter</a:t>
            </a:r>
          </a:p>
          <a:p>
            <a:r>
              <a:rPr lang="en-US" baseline="0" dirty="0"/>
              <a:t>Quality of Pipeline takes away the fear of code commit</a:t>
            </a: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42ADACE4-7964-6E4C-9580-3739B6BD2ED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8</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7417905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 Testing with New Zealand! - </a:t>
            </a:r>
            <a:r>
              <a:rPr lang="de-AT" sz="1200" u="sng" kern="1200" dirty="0">
                <a:solidFill>
                  <a:schemeClr val="tx1"/>
                </a:solidFill>
                <a:effectLst/>
                <a:latin typeface="+mn-lt"/>
                <a:ea typeface="+mn-ea"/>
                <a:cs typeface="+mn-cs"/>
                <a:hlinkClick r:id="rId3"/>
              </a:rPr>
              <a:t>https://dzone.com/articles/pushing-twice-daily-our</a:t>
            </a:r>
            <a:r>
              <a:rPr lang="de-AT" sz="1200" u="sng"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42ADACE4-7964-6E4C-9580-3739B6BD2ED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8727560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Developers have a Push Karma</a:t>
            </a:r>
            <a:r>
              <a:rPr lang="en-US" baseline="0" dirty="0"/>
              <a:t> which can go down if they push something bad!</a:t>
            </a:r>
          </a:p>
          <a:p>
            <a:r>
              <a:rPr lang="en-US" baseline="0" dirty="0"/>
              <a:t>Every dev starts with 4 stars - </a:t>
            </a:r>
            <a:r>
              <a:rPr lang="de-AT" sz="1200" u="sng" kern="1200" dirty="0">
                <a:solidFill>
                  <a:schemeClr val="tx1"/>
                </a:solidFill>
                <a:effectLst/>
                <a:latin typeface="+mn-lt"/>
                <a:ea typeface="+mn-ea"/>
                <a:cs typeface="+mn-cs"/>
                <a:hlinkClick r:id="rId3"/>
              </a:rPr>
              <a:t>https://www.facebook.com/notes/facebook-engineering/release-engineering-and-push-karma-chuck-rossi/10150660826788920/</a:t>
            </a:r>
            <a:r>
              <a:rPr lang="de-AT" sz="1200" u="sng"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42ADACE4-7964-6E4C-9580-3739B6BD2ED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10</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0385235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start_slide">
    <p:bg>
      <p:bgPr>
        <a:solidFill>
          <a:srgbClr val="1496FF"/>
        </a:solidFill>
        <a:effectLst/>
      </p:bgPr>
    </p:bg>
    <p:spTree>
      <p:nvGrpSpPr>
        <p:cNvPr id="1" name=""/>
        <p:cNvGrpSpPr/>
        <p:nvPr/>
      </p:nvGrpSpPr>
      <p:grpSpPr>
        <a:xfrm>
          <a:off x="0" y="0"/>
          <a:ext cx="0" cy="0"/>
          <a:chOff x="0" y="0"/>
          <a:chExt cx="0" cy="0"/>
        </a:xfrm>
      </p:grpSpPr>
      <p:sp>
        <p:nvSpPr>
          <p:cNvPr id="6" name="TextBox 5"/>
          <p:cNvSpPr txBox="1"/>
          <p:nvPr userDrawn="1"/>
        </p:nvSpPr>
        <p:spPr>
          <a:xfrm>
            <a:off x="8150942" y="6784258"/>
            <a:ext cx="914400" cy="914400"/>
          </a:xfrm>
          <a:prstGeom prst="rect">
            <a:avLst/>
          </a:prstGeom>
          <a:noFill/>
        </p:spPr>
        <p:txBody>
          <a:bodyPr wrap="none" lIns="0" tIns="0" rIns="0" bIns="0" rtlCol="0">
            <a:normAutofit/>
          </a:bodyPr>
          <a:lstStyle/>
          <a:p>
            <a:endParaRPr lang="en-US" b="0" i="0" dirty="0">
              <a:latin typeface="Calibri Light" charset="0"/>
              <a:ea typeface="Calibri Light" charset="0"/>
              <a:cs typeface="Calibri Light" charset="0"/>
            </a:endParaRPr>
          </a:p>
        </p:txBody>
      </p:sp>
      <p:grpSp>
        <p:nvGrpSpPr>
          <p:cNvPr id="2" name="Group 1"/>
          <p:cNvGrpSpPr/>
          <p:nvPr userDrawn="1"/>
        </p:nvGrpSpPr>
        <p:grpSpPr>
          <a:xfrm>
            <a:off x="1" y="6601683"/>
            <a:ext cx="12200509" cy="256566"/>
            <a:chOff x="1" y="6601683"/>
            <a:chExt cx="12200509" cy="256566"/>
          </a:xfrm>
        </p:grpSpPr>
        <p:sp>
          <p:nvSpPr>
            <p:cNvPr id="284" name="Rectangle 283"/>
            <p:cNvSpPr>
              <a:spLocks/>
            </p:cNvSpPr>
            <p:nvPr userDrawn="1"/>
          </p:nvSpPr>
          <p:spPr>
            <a:xfrm>
              <a:off x="1" y="6601683"/>
              <a:ext cx="12192000" cy="256566"/>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a:p>
          </p:txBody>
        </p:sp>
        <p:sp>
          <p:nvSpPr>
            <p:cNvPr id="285" name="TextBox 284"/>
            <p:cNvSpPr txBox="1"/>
            <p:nvPr userDrawn="1"/>
          </p:nvSpPr>
          <p:spPr>
            <a:xfrm>
              <a:off x="9969625" y="6601683"/>
              <a:ext cx="2230885" cy="255600"/>
            </a:xfrm>
            <a:prstGeom prst="rect">
              <a:avLst/>
            </a:prstGeom>
            <a:noFill/>
          </p:spPr>
          <p:txBody>
            <a:bodyPr vert="horz" wrap="none" lIns="0" tIns="36000" rIns="0" bIns="0" rtlCol="0" anchor="t" anchorCtr="0">
              <a:no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50" b="0" i="0" dirty="0">
                  <a:solidFill>
                    <a:schemeClr val="bg1"/>
                  </a:solidFill>
                  <a:latin typeface="Calibri Light" charset="0"/>
                  <a:ea typeface="Calibri Light" charset="0"/>
                  <a:cs typeface="Calibri Light" charset="0"/>
                </a:rPr>
                <a:t>Confidential, </a:t>
              </a:r>
              <a:r>
                <a:rPr lang="en-US" sz="1050" b="0" i="0" dirty="0" err="1">
                  <a:solidFill>
                    <a:schemeClr val="bg1"/>
                  </a:solidFill>
                  <a:latin typeface="Calibri Light" charset="0"/>
                  <a:ea typeface="Calibri Light" charset="0"/>
                  <a:cs typeface="Calibri Light" charset="0"/>
                </a:rPr>
                <a:t>Dynatrace</a:t>
              </a:r>
              <a:r>
                <a:rPr lang="en-US" sz="1050" b="0" i="0" dirty="0">
                  <a:solidFill>
                    <a:schemeClr val="bg1"/>
                  </a:solidFill>
                  <a:latin typeface="Calibri Light" charset="0"/>
                  <a:ea typeface="Calibri Light" charset="0"/>
                  <a:cs typeface="Calibri Light" charset="0"/>
                </a:rPr>
                <a:t>, LLC</a:t>
              </a:r>
            </a:p>
            <a:p>
              <a:endParaRPr lang="en-US" sz="1050" b="0" i="0" dirty="0">
                <a:solidFill>
                  <a:schemeClr val="bg1"/>
                </a:solidFill>
                <a:latin typeface="Calibri Light" charset="0"/>
                <a:ea typeface="Calibri Light" charset="0"/>
                <a:cs typeface="Calibri Light" charset="0"/>
              </a:endParaRPr>
            </a:p>
          </p:txBody>
        </p:sp>
        <p:pic>
          <p:nvPicPr>
            <p:cNvPr id="286" name="Picture 285"/>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72525" y="6657966"/>
              <a:ext cx="810195" cy="144000"/>
            </a:xfrm>
            <a:prstGeom prst="rect">
              <a:avLst/>
            </a:prstGeom>
          </p:spPr>
        </p:pic>
      </p:grpSp>
      <p:sp>
        <p:nvSpPr>
          <p:cNvPr id="268" name="Title 1"/>
          <p:cNvSpPr>
            <a:spLocks noGrp="1"/>
          </p:cNvSpPr>
          <p:nvPr>
            <p:ph type="title" hasCustomPrompt="1"/>
          </p:nvPr>
        </p:nvSpPr>
        <p:spPr>
          <a:xfrm>
            <a:off x="454154" y="1475168"/>
            <a:ext cx="11260767" cy="864001"/>
          </a:xfrm>
          <a:prstGeom prst="rect">
            <a:avLst/>
          </a:prstGeom>
        </p:spPr>
        <p:txBody>
          <a:bodyPr/>
          <a:lstStyle>
            <a:lvl1pPr>
              <a:defRPr sz="3400" b="0" i="0">
                <a:solidFill>
                  <a:schemeClr val="bg1"/>
                </a:solidFill>
                <a:latin typeface="Calibri Light" charset="0"/>
                <a:ea typeface="Calibri Light" charset="0"/>
                <a:cs typeface="Calibri Light" charset="0"/>
              </a:defRPr>
            </a:lvl1pPr>
          </a:lstStyle>
          <a:p>
            <a:pPr fontAlgn="ctr">
              <a:lnSpc>
                <a:spcPts val="4000"/>
              </a:lnSpc>
            </a:pPr>
            <a:r>
              <a:rPr lang="en-US" sz="3200" dirty="0"/>
              <a:t>Monitoring redefined</a:t>
            </a:r>
          </a:p>
        </p:txBody>
      </p:sp>
      <p:sp>
        <p:nvSpPr>
          <p:cNvPr id="272" name="Text Placeholder 2"/>
          <p:cNvSpPr>
            <a:spLocks noGrp="1"/>
          </p:cNvSpPr>
          <p:nvPr>
            <p:ph type="body" sz="quarter" idx="13" hasCustomPrompt="1"/>
          </p:nvPr>
        </p:nvSpPr>
        <p:spPr>
          <a:xfrm>
            <a:off x="454153" y="1987818"/>
            <a:ext cx="11260767" cy="852262"/>
          </a:xfrm>
          <a:prstGeom prst="rect">
            <a:avLst/>
          </a:prstGeom>
        </p:spPr>
        <p:txBody>
          <a:bodyPr/>
          <a:lstStyle>
            <a:lvl1pPr marL="0" indent="0">
              <a:lnSpc>
                <a:spcPts val="2800"/>
              </a:lnSpc>
              <a:buNone/>
              <a:defRPr sz="2100" b="0" i="0">
                <a:solidFill>
                  <a:schemeClr val="bg1"/>
                </a:solidFill>
                <a:latin typeface="Calibri Light" charset="0"/>
                <a:ea typeface="Calibri Light" charset="0"/>
                <a:cs typeface="Calibri Light" charset="0"/>
              </a:defRPr>
            </a:lvl1pPr>
          </a:lstStyle>
          <a:p>
            <a:pPr>
              <a:lnSpc>
                <a:spcPct val="150000"/>
              </a:lnSpc>
              <a:spcBef>
                <a:spcPts val="0"/>
              </a:spcBef>
            </a:pPr>
            <a:r>
              <a:rPr lang="en-US" dirty="0"/>
              <a:t>January 18, 2017</a:t>
            </a:r>
          </a:p>
        </p:txBody>
      </p:sp>
      <p:pic>
        <p:nvPicPr>
          <p:cNvPr id="270" name="Picture 269"/>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454153" y="481088"/>
            <a:ext cx="2902622" cy="515896"/>
          </a:xfrm>
          <a:prstGeom prst="rect">
            <a:avLst/>
          </a:prstGeom>
        </p:spPr>
      </p:pic>
    </p:spTree>
    <p:extLst>
      <p:ext uri="{BB962C8B-B14F-4D97-AF65-F5344CB8AC3E}">
        <p14:creationId xmlns:p14="http://schemas.microsoft.com/office/powerpoint/2010/main" val="21454226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35E84E2-A07C-45FB-A7E1-4F499D4BA5F3}" type="datetimeFigureOut">
              <a:rPr lang="en-US" smtClean="0"/>
              <a:t>12/20/2017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C2E1B9-782E-4296-9DE5-A662C46732A9}" type="slidenum">
              <a:rPr lang="en-US" smtClean="0"/>
              <a:t>‹#›</a:t>
            </a:fld>
            <a:endParaRPr lang="en-US"/>
          </a:p>
        </p:txBody>
      </p:sp>
    </p:spTree>
    <p:extLst>
      <p:ext uri="{BB962C8B-B14F-4D97-AF65-F5344CB8AC3E}">
        <p14:creationId xmlns:p14="http://schemas.microsoft.com/office/powerpoint/2010/main" val="25491053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blue_sep">
    <p:bg>
      <p:bgPr>
        <a:solidFill>
          <a:srgbClr val="1496FF"/>
        </a:solidFill>
        <a:effectLst/>
      </p:bgPr>
    </p:bg>
    <p:spTree>
      <p:nvGrpSpPr>
        <p:cNvPr id="1" name=""/>
        <p:cNvGrpSpPr/>
        <p:nvPr/>
      </p:nvGrpSpPr>
      <p:grpSpPr>
        <a:xfrm>
          <a:off x="0" y="0"/>
          <a:ext cx="0" cy="0"/>
          <a:chOff x="0" y="0"/>
          <a:chExt cx="0" cy="0"/>
        </a:xfrm>
      </p:grpSpPr>
      <p:sp>
        <p:nvSpPr>
          <p:cNvPr id="2" name="TextBox 1"/>
          <p:cNvSpPr txBox="1"/>
          <p:nvPr userDrawn="1"/>
        </p:nvSpPr>
        <p:spPr>
          <a:xfrm>
            <a:off x="8737600" y="7620000"/>
            <a:ext cx="914400" cy="914400"/>
          </a:xfrm>
          <a:prstGeom prst="rect">
            <a:avLst/>
          </a:prstGeom>
          <a:noFill/>
        </p:spPr>
        <p:txBody>
          <a:bodyPr wrap="none" lIns="0" tIns="0" rIns="0" bIns="0" rtlCol="0">
            <a:normAutofit/>
          </a:bodyPr>
          <a:lstStyle/>
          <a:p>
            <a:endParaRPr lang="en-US" sz="2400" b="0" i="0" dirty="0">
              <a:latin typeface="Calibri Light" charset="0"/>
              <a:ea typeface="Calibri Light" charset="0"/>
              <a:cs typeface="Calibri Light" charset="0"/>
            </a:endParaRPr>
          </a:p>
        </p:txBody>
      </p:sp>
      <p:sp>
        <p:nvSpPr>
          <p:cNvPr id="159" name="Title 1"/>
          <p:cNvSpPr>
            <a:spLocks noGrp="1"/>
          </p:cNvSpPr>
          <p:nvPr>
            <p:ph type="ctrTitle" hasCustomPrompt="1"/>
          </p:nvPr>
        </p:nvSpPr>
        <p:spPr>
          <a:xfrm>
            <a:off x="1961400" y="2893219"/>
            <a:ext cx="8269200" cy="1071563"/>
          </a:xfrm>
          <a:prstGeom prst="rect">
            <a:avLst/>
          </a:prstGeom>
        </p:spPr>
        <p:txBody>
          <a:bodyPr lIns="0" tIns="0" rIns="0" bIns="0" anchor="t"/>
          <a:lstStyle>
            <a:lvl1pPr algn="ctr">
              <a:lnSpc>
                <a:spcPct val="120000"/>
              </a:lnSpc>
              <a:defRPr sz="3200" b="0" i="0">
                <a:solidFill>
                  <a:schemeClr val="bg1"/>
                </a:solidFill>
                <a:latin typeface="Calibri Light" charset="0"/>
                <a:ea typeface="Calibri Light" charset="0"/>
                <a:cs typeface="Calibri Light" charset="0"/>
              </a:defRPr>
            </a:lvl1pPr>
          </a:lstStyle>
          <a:p>
            <a:r>
              <a:rPr lang="en-US" dirty="0"/>
              <a:t>Click to edit Master title style</a:t>
            </a:r>
            <a:br>
              <a:rPr lang="en-US" dirty="0"/>
            </a:br>
            <a:endParaRPr lang="en-US" dirty="0"/>
          </a:p>
        </p:txBody>
      </p:sp>
      <p:sp>
        <p:nvSpPr>
          <p:cNvPr id="8" name="TextBox 7"/>
          <p:cNvSpPr txBox="1"/>
          <p:nvPr userDrawn="1"/>
        </p:nvSpPr>
        <p:spPr>
          <a:xfrm>
            <a:off x="11233430" y="6671901"/>
            <a:ext cx="1202229" cy="88435"/>
          </a:xfrm>
          <a:prstGeom prst="rect">
            <a:avLst/>
          </a:prstGeom>
          <a:noFill/>
        </p:spPr>
        <p:txBody>
          <a:bodyPr vert="horz" wrap="none" lIns="0" tIns="0" rIns="0" bIns="0" rtlCol="0" anchor="ctr" anchorCtr="0">
            <a:noAutofit/>
          </a:bodyPr>
          <a:lstStyle/>
          <a:p>
            <a:pPr marL="0" marR="0" indent="0" algn="ctr" defTabSz="914377" rtl="0" eaLnBrk="1" fontAlgn="auto" latinLnBrk="0" hangingPunct="1">
              <a:lnSpc>
                <a:spcPct val="100000"/>
              </a:lnSpc>
              <a:spcBef>
                <a:spcPts val="0"/>
              </a:spcBef>
              <a:spcAft>
                <a:spcPts val="0"/>
              </a:spcAft>
              <a:buClrTx/>
              <a:buSzTx/>
              <a:buFontTx/>
              <a:buNone/>
              <a:tabLst/>
              <a:defRPr/>
            </a:pPr>
            <a:r>
              <a:rPr lang="en-US" sz="700" b="0" i="0" dirty="0">
                <a:solidFill>
                  <a:schemeClr val="bg1"/>
                </a:solidFill>
                <a:latin typeface="Calibri Light" charset="0"/>
                <a:ea typeface="Calibri Light" charset="0"/>
                <a:cs typeface="Calibri Light" charset="0"/>
              </a:rPr>
              <a:t>confidential</a:t>
            </a:r>
          </a:p>
        </p:txBody>
      </p:sp>
    </p:spTree>
    <p:extLst>
      <p:ext uri="{BB962C8B-B14F-4D97-AF65-F5344CB8AC3E}">
        <p14:creationId xmlns:p14="http://schemas.microsoft.com/office/powerpoint/2010/main" val="477583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ue_sep">
    <p:bg>
      <p:bgPr>
        <a:solidFill>
          <a:srgbClr val="1496FF"/>
        </a:solidFill>
        <a:effectLst/>
      </p:bgPr>
    </p:bg>
    <p:spTree>
      <p:nvGrpSpPr>
        <p:cNvPr id="1" name=""/>
        <p:cNvGrpSpPr/>
        <p:nvPr/>
      </p:nvGrpSpPr>
      <p:grpSpPr>
        <a:xfrm>
          <a:off x="0" y="0"/>
          <a:ext cx="0" cy="0"/>
          <a:chOff x="0" y="0"/>
          <a:chExt cx="0" cy="0"/>
        </a:xfrm>
      </p:grpSpPr>
      <p:sp>
        <p:nvSpPr>
          <p:cNvPr id="2" name="TextBox 1"/>
          <p:cNvSpPr txBox="1"/>
          <p:nvPr userDrawn="1"/>
        </p:nvSpPr>
        <p:spPr>
          <a:xfrm>
            <a:off x="8737600" y="7620000"/>
            <a:ext cx="914400" cy="914400"/>
          </a:xfrm>
          <a:prstGeom prst="rect">
            <a:avLst/>
          </a:prstGeom>
          <a:noFill/>
        </p:spPr>
        <p:txBody>
          <a:bodyPr wrap="none" lIns="0" tIns="0" rIns="0" bIns="0" rtlCol="0">
            <a:normAutofit/>
          </a:bodyPr>
          <a:lstStyle/>
          <a:p>
            <a:endParaRPr lang="en-US" b="0" i="0" dirty="0">
              <a:latin typeface="Calibri Light" charset="0"/>
              <a:ea typeface="Calibri Light" charset="0"/>
              <a:cs typeface="Calibri Light" charset="0"/>
            </a:endParaRPr>
          </a:p>
        </p:txBody>
      </p:sp>
      <p:grpSp>
        <p:nvGrpSpPr>
          <p:cNvPr id="154" name="Group 153"/>
          <p:cNvGrpSpPr/>
          <p:nvPr userDrawn="1"/>
        </p:nvGrpSpPr>
        <p:grpSpPr>
          <a:xfrm>
            <a:off x="1" y="6601683"/>
            <a:ext cx="12192000" cy="256566"/>
            <a:chOff x="1" y="6601683"/>
            <a:chExt cx="12192000" cy="256566"/>
          </a:xfrm>
        </p:grpSpPr>
        <p:sp>
          <p:nvSpPr>
            <p:cNvPr id="155" name="Rectangle 154"/>
            <p:cNvSpPr>
              <a:spLocks/>
            </p:cNvSpPr>
            <p:nvPr userDrawn="1"/>
          </p:nvSpPr>
          <p:spPr>
            <a:xfrm>
              <a:off x="1" y="6601683"/>
              <a:ext cx="12192000" cy="256566"/>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a:p>
          </p:txBody>
        </p:sp>
        <p:pic>
          <p:nvPicPr>
            <p:cNvPr id="157" name="Picture 156"/>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72525" y="6657966"/>
              <a:ext cx="810195" cy="144000"/>
            </a:xfrm>
            <a:prstGeom prst="rect">
              <a:avLst/>
            </a:prstGeom>
          </p:spPr>
        </p:pic>
      </p:grpSp>
      <p:sp>
        <p:nvSpPr>
          <p:cNvPr id="159" name="Title 1"/>
          <p:cNvSpPr>
            <a:spLocks noGrp="1"/>
          </p:cNvSpPr>
          <p:nvPr>
            <p:ph type="ctrTitle" hasCustomPrompt="1"/>
          </p:nvPr>
        </p:nvSpPr>
        <p:spPr>
          <a:xfrm>
            <a:off x="1961400" y="2893219"/>
            <a:ext cx="8269200" cy="1071562"/>
          </a:xfrm>
          <a:prstGeom prst="rect">
            <a:avLst/>
          </a:prstGeom>
        </p:spPr>
        <p:txBody>
          <a:bodyPr lIns="0" tIns="0" rIns="0" bIns="0" anchor="t"/>
          <a:lstStyle>
            <a:lvl1pPr algn="ctr">
              <a:lnSpc>
                <a:spcPct val="90000"/>
              </a:lnSpc>
              <a:defRPr sz="3200" b="0" i="0">
                <a:solidFill>
                  <a:schemeClr val="bg1"/>
                </a:solidFill>
                <a:latin typeface="Calibri Light" charset="0"/>
                <a:ea typeface="Calibri Light" charset="0"/>
                <a:cs typeface="Calibri Light" charset="0"/>
              </a:defRPr>
            </a:lvl1pPr>
          </a:lstStyle>
          <a:p>
            <a:r>
              <a:rPr lang="en-US" dirty="0"/>
              <a:t>Click to edit Master title style</a:t>
            </a:r>
            <a:br>
              <a:rPr lang="en-US" dirty="0"/>
            </a:br>
            <a:endParaRPr lang="en-US" dirty="0"/>
          </a:p>
        </p:txBody>
      </p:sp>
    </p:spTree>
    <p:extLst>
      <p:ext uri="{BB962C8B-B14F-4D97-AF65-F5344CB8AC3E}">
        <p14:creationId xmlns:p14="http://schemas.microsoft.com/office/powerpoint/2010/main" val="1548328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15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F373842E-80B9-4E88-B57D-69859129E702}" type="datetimeFigureOut">
              <a:rPr lang="en-US" smtClean="0"/>
              <a:t>12/20/2017</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10DA3BAB-47D6-449E-B54D-92A10DC3288B}" type="slidenum">
              <a:rPr lang="en-US" smtClean="0"/>
              <a:t>‹#›</a:t>
            </a:fld>
            <a:endParaRPr lang="en-US"/>
          </a:p>
        </p:txBody>
      </p:sp>
    </p:spTree>
    <p:extLst>
      <p:ext uri="{BB962C8B-B14F-4D97-AF65-F5344CB8AC3E}">
        <p14:creationId xmlns:p14="http://schemas.microsoft.com/office/powerpoint/2010/main" val="37357075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18288"/>
            <a:ext cx="3860800" cy="329184"/>
          </a:xfrm>
          <a:prstGeom prst="rect">
            <a:avLst/>
          </a:prstGeom>
        </p:spPr>
        <p:txBody>
          <a:bodyPr/>
          <a:lstStyle/>
          <a:p>
            <a:fld id="{24EF51AD-7262-2141-A432-7D7900376619}" type="datetimeFigureOut">
              <a:rPr lang="en-US" smtClean="0"/>
              <a:pPr/>
              <a:t>12/20/2017</a:t>
            </a:fld>
            <a:endParaRPr lang="en-US"/>
          </a:p>
        </p:txBody>
      </p:sp>
      <p:sp>
        <p:nvSpPr>
          <p:cNvPr id="3" name="Footer Placeholder 2"/>
          <p:cNvSpPr>
            <a:spLocks noGrp="1"/>
          </p:cNvSpPr>
          <p:nvPr>
            <p:ph type="ftr" sz="quarter" idx="11"/>
          </p:nvPr>
        </p:nvSpPr>
        <p:spPr>
          <a:xfrm>
            <a:off x="4572000" y="18288"/>
            <a:ext cx="5486400" cy="329184"/>
          </a:xfrm>
          <a:prstGeom prst="rect">
            <a:avLst/>
          </a:prstGeom>
        </p:spPr>
        <p:txBody>
          <a:bodyPr/>
          <a:lstStyle/>
          <a:p>
            <a:endParaRPr lang="en-US" dirty="0"/>
          </a:p>
        </p:txBody>
      </p:sp>
      <p:sp>
        <p:nvSpPr>
          <p:cNvPr id="4" name="Slide Number Placeholder 3"/>
          <p:cNvSpPr>
            <a:spLocks noGrp="1"/>
          </p:cNvSpPr>
          <p:nvPr>
            <p:ph type="sldNum" sz="quarter" idx="12"/>
          </p:nvPr>
        </p:nvSpPr>
        <p:spPr>
          <a:xfrm>
            <a:off x="10160000" y="18288"/>
            <a:ext cx="1422400" cy="329184"/>
          </a:xfrm>
          <a:prstGeom prst="rect">
            <a:avLst/>
          </a:prstGeom>
        </p:spPr>
        <p:txBody>
          <a:bodyPr/>
          <a:lstStyle/>
          <a:p>
            <a:fld id="{A0BA660F-9A2F-BB4C-881D-7D1E53F09241}" type="slidenum">
              <a:rPr lang="en-US" smtClean="0"/>
              <a:pPr/>
              <a:t>‹#›</a:t>
            </a:fld>
            <a:endParaRPr lang="en-US"/>
          </a:p>
        </p:txBody>
      </p:sp>
    </p:spTree>
    <p:extLst>
      <p:ext uri="{BB962C8B-B14F-4D97-AF65-F5344CB8AC3E}">
        <p14:creationId xmlns:p14="http://schemas.microsoft.com/office/powerpoint/2010/main" val="19077806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blue_sep">
    <p:bg>
      <p:bgPr>
        <a:solidFill>
          <a:srgbClr val="1496FF"/>
        </a:solidFill>
        <a:effectLst/>
      </p:bgPr>
    </p:bg>
    <p:spTree>
      <p:nvGrpSpPr>
        <p:cNvPr id="1" name=""/>
        <p:cNvGrpSpPr/>
        <p:nvPr/>
      </p:nvGrpSpPr>
      <p:grpSpPr>
        <a:xfrm>
          <a:off x="0" y="0"/>
          <a:ext cx="0" cy="0"/>
          <a:chOff x="0" y="0"/>
          <a:chExt cx="0" cy="0"/>
        </a:xfrm>
      </p:grpSpPr>
      <p:sp>
        <p:nvSpPr>
          <p:cNvPr id="2" name="TextBox 1"/>
          <p:cNvSpPr txBox="1"/>
          <p:nvPr userDrawn="1"/>
        </p:nvSpPr>
        <p:spPr>
          <a:xfrm>
            <a:off x="8737600" y="7620000"/>
            <a:ext cx="914400" cy="914400"/>
          </a:xfrm>
          <a:prstGeom prst="rect">
            <a:avLst/>
          </a:prstGeom>
          <a:noFill/>
        </p:spPr>
        <p:txBody>
          <a:bodyPr wrap="none" lIns="0" tIns="0" rIns="0" bIns="0" rtlCol="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54646"/>
              </a:solidFill>
              <a:effectLst/>
              <a:uLnTx/>
              <a:uFillTx/>
              <a:latin typeface="Calibri Light" charset="0"/>
              <a:ea typeface="Calibri Light" charset="0"/>
              <a:cs typeface="Calibri Light" charset="0"/>
            </a:endParaRPr>
          </a:p>
        </p:txBody>
      </p:sp>
      <p:sp>
        <p:nvSpPr>
          <p:cNvPr id="159" name="Title 1"/>
          <p:cNvSpPr>
            <a:spLocks noGrp="1"/>
          </p:cNvSpPr>
          <p:nvPr>
            <p:ph type="ctrTitle" hasCustomPrompt="1"/>
          </p:nvPr>
        </p:nvSpPr>
        <p:spPr>
          <a:xfrm>
            <a:off x="1961400" y="2893219"/>
            <a:ext cx="8269200" cy="1071563"/>
          </a:xfrm>
          <a:prstGeom prst="rect">
            <a:avLst/>
          </a:prstGeom>
        </p:spPr>
        <p:txBody>
          <a:bodyPr lIns="0" tIns="0" rIns="0" bIns="0" anchor="t"/>
          <a:lstStyle>
            <a:lvl1pPr algn="ctr">
              <a:lnSpc>
                <a:spcPct val="120000"/>
              </a:lnSpc>
              <a:defRPr sz="3200" b="0" i="0">
                <a:solidFill>
                  <a:schemeClr val="bg1"/>
                </a:solidFill>
                <a:latin typeface="Calibri Light" charset="0"/>
                <a:ea typeface="Calibri Light" charset="0"/>
                <a:cs typeface="Calibri Light" charset="0"/>
              </a:defRPr>
            </a:lvl1pPr>
          </a:lstStyle>
          <a:p>
            <a:r>
              <a:rPr lang="en-US" dirty="0"/>
              <a:t>Click to edit Master title style</a:t>
            </a:r>
            <a:br>
              <a:rPr lang="en-US" dirty="0"/>
            </a:br>
            <a:endParaRPr lang="en-US" dirty="0"/>
          </a:p>
        </p:txBody>
      </p:sp>
      <p:sp>
        <p:nvSpPr>
          <p:cNvPr id="8" name="TextBox 7"/>
          <p:cNvSpPr txBox="1"/>
          <p:nvPr userDrawn="1"/>
        </p:nvSpPr>
        <p:spPr>
          <a:xfrm>
            <a:off x="11233430" y="6671901"/>
            <a:ext cx="1202229" cy="88435"/>
          </a:xfrm>
          <a:prstGeom prst="rect">
            <a:avLst/>
          </a:prstGeom>
          <a:noFill/>
        </p:spPr>
        <p:txBody>
          <a:bodyPr vert="horz" wrap="none" lIns="0" tIns="0" rIns="0" bIns="0" rtlCol="0" anchor="ctr" anchorCtr="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FFFFFF"/>
                </a:solidFill>
                <a:effectLst/>
                <a:uLnTx/>
                <a:uFillTx/>
                <a:latin typeface="Calibri Light" charset="0"/>
                <a:ea typeface="Calibri Light" charset="0"/>
                <a:cs typeface="Calibri Light" charset="0"/>
              </a:rPr>
              <a:t>confidential</a:t>
            </a:r>
          </a:p>
        </p:txBody>
      </p:sp>
    </p:spTree>
    <p:extLst>
      <p:ext uri="{BB962C8B-B14F-4D97-AF65-F5344CB8AC3E}">
        <p14:creationId xmlns:p14="http://schemas.microsoft.com/office/powerpoint/2010/main" val="2612381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18288"/>
            <a:ext cx="3860800" cy="329184"/>
          </a:xfrm>
          <a:prstGeom prst="rect">
            <a:avLst/>
          </a:prstGeom>
        </p:spPr>
        <p:txBody>
          <a:bodyPr/>
          <a:lstStyle/>
          <a:p>
            <a:fld id="{24EF51AD-7262-2141-A432-7D7900376619}" type="datetimeFigureOut">
              <a:rPr lang="en-US" smtClean="0"/>
              <a:pPr/>
              <a:t>12/20/2017</a:t>
            </a:fld>
            <a:endParaRPr lang="en-US"/>
          </a:p>
        </p:txBody>
      </p:sp>
      <p:sp>
        <p:nvSpPr>
          <p:cNvPr id="3" name="Footer Placeholder 2"/>
          <p:cNvSpPr>
            <a:spLocks noGrp="1"/>
          </p:cNvSpPr>
          <p:nvPr>
            <p:ph type="ftr" sz="quarter" idx="11"/>
          </p:nvPr>
        </p:nvSpPr>
        <p:spPr>
          <a:xfrm>
            <a:off x="4572000" y="18288"/>
            <a:ext cx="5486400" cy="329184"/>
          </a:xfrm>
          <a:prstGeom prst="rect">
            <a:avLst/>
          </a:prstGeom>
        </p:spPr>
        <p:txBody>
          <a:bodyPr/>
          <a:lstStyle/>
          <a:p>
            <a:endParaRPr lang="en-US" dirty="0"/>
          </a:p>
        </p:txBody>
      </p:sp>
      <p:sp>
        <p:nvSpPr>
          <p:cNvPr id="4" name="Slide Number Placeholder 3"/>
          <p:cNvSpPr>
            <a:spLocks noGrp="1"/>
          </p:cNvSpPr>
          <p:nvPr>
            <p:ph type="sldNum" sz="quarter" idx="12"/>
          </p:nvPr>
        </p:nvSpPr>
        <p:spPr>
          <a:xfrm>
            <a:off x="10160000" y="18288"/>
            <a:ext cx="1422400" cy="329184"/>
          </a:xfrm>
          <a:prstGeom prst="rect">
            <a:avLst/>
          </a:prstGeom>
        </p:spPr>
        <p:txBody>
          <a:bodyPr/>
          <a:lstStyle/>
          <a:p>
            <a:fld id="{A0BA660F-9A2F-BB4C-881D-7D1E53F09241}" type="slidenum">
              <a:rPr lang="en-US" smtClean="0"/>
              <a:pPr/>
              <a:t>‹#›</a:t>
            </a:fld>
            <a:endParaRPr lang="en-US"/>
          </a:p>
        </p:txBody>
      </p:sp>
    </p:spTree>
    <p:extLst>
      <p:ext uri="{BB962C8B-B14F-4D97-AF65-F5344CB8AC3E}">
        <p14:creationId xmlns:p14="http://schemas.microsoft.com/office/powerpoint/2010/main" val="41852592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18288"/>
            <a:ext cx="3860800" cy="329184"/>
          </a:xfrm>
          <a:prstGeom prst="rect">
            <a:avLst/>
          </a:prstGeom>
        </p:spPr>
        <p:txBody>
          <a:bodyPr/>
          <a:lstStyle/>
          <a:p>
            <a:fld id="{24EF51AD-7262-2141-A432-7D7900376619}" type="datetimeFigureOut">
              <a:rPr lang="en-US" smtClean="0"/>
              <a:pPr/>
              <a:t>12/20/2017</a:t>
            </a:fld>
            <a:endParaRPr lang="en-US"/>
          </a:p>
        </p:txBody>
      </p:sp>
      <p:sp>
        <p:nvSpPr>
          <p:cNvPr id="3" name="Footer Placeholder 2"/>
          <p:cNvSpPr>
            <a:spLocks noGrp="1"/>
          </p:cNvSpPr>
          <p:nvPr>
            <p:ph type="ftr" sz="quarter" idx="11"/>
          </p:nvPr>
        </p:nvSpPr>
        <p:spPr>
          <a:xfrm>
            <a:off x="4572000" y="18288"/>
            <a:ext cx="5486400" cy="329184"/>
          </a:xfrm>
          <a:prstGeom prst="rect">
            <a:avLst/>
          </a:prstGeom>
        </p:spPr>
        <p:txBody>
          <a:bodyPr/>
          <a:lstStyle/>
          <a:p>
            <a:endParaRPr lang="en-US" dirty="0"/>
          </a:p>
        </p:txBody>
      </p:sp>
      <p:sp>
        <p:nvSpPr>
          <p:cNvPr id="4" name="Slide Number Placeholder 3"/>
          <p:cNvSpPr>
            <a:spLocks noGrp="1"/>
          </p:cNvSpPr>
          <p:nvPr>
            <p:ph type="sldNum" sz="quarter" idx="12"/>
          </p:nvPr>
        </p:nvSpPr>
        <p:spPr>
          <a:xfrm>
            <a:off x="10160000" y="18288"/>
            <a:ext cx="1422400" cy="329184"/>
          </a:xfrm>
          <a:prstGeom prst="rect">
            <a:avLst/>
          </a:prstGeom>
        </p:spPr>
        <p:txBody>
          <a:bodyPr/>
          <a:lstStyle/>
          <a:p>
            <a:fld id="{A0BA660F-9A2F-BB4C-881D-7D1E53F09241}" type="slidenum">
              <a:rPr lang="en-US" smtClean="0"/>
              <a:pPr/>
              <a:t>‹#›</a:t>
            </a:fld>
            <a:endParaRPr lang="en-US"/>
          </a:p>
        </p:txBody>
      </p:sp>
    </p:spTree>
    <p:extLst>
      <p:ext uri="{BB962C8B-B14F-4D97-AF65-F5344CB8AC3E}">
        <p14:creationId xmlns:p14="http://schemas.microsoft.com/office/powerpoint/2010/main" val="23307139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1_Content 1A">
    <p:spTree>
      <p:nvGrpSpPr>
        <p:cNvPr id="1" name=""/>
        <p:cNvGrpSpPr/>
        <p:nvPr/>
      </p:nvGrpSpPr>
      <p:grpSpPr>
        <a:xfrm>
          <a:off x="0" y="0"/>
          <a:ext cx="0" cy="0"/>
          <a:chOff x="0" y="0"/>
          <a:chExt cx="0" cy="0"/>
        </a:xfrm>
      </p:grpSpPr>
      <p:sp>
        <p:nvSpPr>
          <p:cNvPr id="16" name="Content Placeholder 5"/>
          <p:cNvSpPr>
            <a:spLocks noGrp="1"/>
          </p:cNvSpPr>
          <p:nvPr>
            <p:ph sz="quarter" idx="11"/>
          </p:nvPr>
        </p:nvSpPr>
        <p:spPr>
          <a:xfrm>
            <a:off x="416987" y="1252377"/>
            <a:ext cx="10993967" cy="5002375"/>
          </a:xfrm>
          <a:prstGeom prst="rect">
            <a:avLst/>
          </a:prstGeom>
        </p:spPr>
        <p:txBody>
          <a:bodyPr/>
          <a:lstStyle>
            <a:lvl1pPr marL="226473" indent="-226473">
              <a:buClr>
                <a:schemeClr val="accent3"/>
              </a:buClr>
              <a:buFont typeface="Arial" panose="020B0604020202020204" pitchFamily="34" charset="0"/>
              <a:buChar char="•"/>
              <a:defRPr sz="2933" b="0" i="0">
                <a:latin typeface="Open Sans"/>
                <a:cs typeface="Open Sans"/>
              </a:defRPr>
            </a:lvl1pPr>
            <a:lvl2pPr marL="990550" indent="-380981">
              <a:buClr>
                <a:schemeClr val="accent3"/>
              </a:buClr>
              <a:buFont typeface="Arial" panose="020B0604020202020204" pitchFamily="34" charset="0"/>
              <a:buChar char="•"/>
              <a:defRPr sz="2400" b="0" i="0">
                <a:latin typeface="Open Sans"/>
                <a:cs typeface="Open Sans"/>
              </a:defRPr>
            </a:lvl2pPr>
            <a:lvl3pPr marL="1523925" indent="-304784">
              <a:buClr>
                <a:schemeClr val="accent3"/>
              </a:buClr>
              <a:buFont typeface="Arial" panose="020B0604020202020204" pitchFamily="34" charset="0"/>
              <a:buChar char="•"/>
              <a:defRPr sz="1867" b="0" i="0">
                <a:latin typeface="Open Sans"/>
                <a:cs typeface="Open Sans"/>
              </a:defRPr>
            </a:lvl3pPr>
            <a:lvl4pPr marL="2133493" indent="-304784">
              <a:buClr>
                <a:schemeClr val="accent3"/>
              </a:buClr>
              <a:buFont typeface="Arial" panose="020B0604020202020204" pitchFamily="34" charset="0"/>
              <a:buChar char="•"/>
              <a:defRPr sz="1600" b="0" i="0">
                <a:latin typeface="Open Sans"/>
                <a:cs typeface="Open Sans"/>
              </a:defRPr>
            </a:lvl4pPr>
            <a:lvl5pPr marL="2743062" indent="-304784">
              <a:buClr>
                <a:schemeClr val="accent3"/>
              </a:buClr>
              <a:buFont typeface="Arial" panose="020B0604020202020204" pitchFamily="34" charset="0"/>
              <a:buChar char="•"/>
              <a:defRPr sz="1333" b="0" i="0">
                <a:latin typeface="Open Sans"/>
                <a:cs typeface="Open San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8"/>
          <p:cNvSpPr>
            <a:spLocks noGrp="1"/>
          </p:cNvSpPr>
          <p:nvPr>
            <p:ph type="title" hasCustomPrompt="1"/>
          </p:nvPr>
        </p:nvSpPr>
        <p:spPr>
          <a:xfrm>
            <a:off x="416986" y="373223"/>
            <a:ext cx="10993967" cy="646924"/>
          </a:xfrm>
          <a:prstGeom prst="rect">
            <a:avLst/>
          </a:prstGeom>
        </p:spPr>
        <p:txBody>
          <a:bodyPr anchor="ctr"/>
          <a:lstStyle>
            <a:lvl1pPr>
              <a:defRPr sz="3733">
                <a:solidFill>
                  <a:schemeClr val="tx1"/>
                </a:solidFill>
                <a:latin typeface="Interstate-Regular"/>
              </a:defRPr>
            </a:lvl1pPr>
          </a:lstStyle>
          <a:p>
            <a:r>
              <a:rPr lang="en-US" dirty="0"/>
              <a:t>Click to edit headline</a:t>
            </a:r>
          </a:p>
        </p:txBody>
      </p:sp>
    </p:spTree>
    <p:extLst>
      <p:ext uri="{BB962C8B-B14F-4D97-AF65-F5344CB8AC3E}">
        <p14:creationId xmlns:p14="http://schemas.microsoft.com/office/powerpoint/2010/main" val="13567263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1" y="6356351"/>
            <a:ext cx="2743200" cy="365125"/>
          </a:xfrm>
          <a:prstGeom prst="rect">
            <a:avLst/>
          </a:prstGeom>
        </p:spPr>
        <p:txBody>
          <a:bodyPr/>
          <a:lstStyle/>
          <a:p>
            <a:pPr lvl="0"/>
            <a:endParaRPr lang="de-DE"/>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lvl="0"/>
            <a:endParaRPr lang="de-DE"/>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lvl="0"/>
            <a:fld id="{FF43284F-2F16-410E-A924-11DFF7BA278A}" type="slidenum">
              <a:rPr lang="tr-TR" smtClean="0"/>
              <a:t>‹#›</a:t>
            </a:fld>
            <a:endParaRPr lang="tr-TR"/>
          </a:p>
        </p:txBody>
      </p:sp>
    </p:spTree>
    <p:extLst>
      <p:ext uri="{BB962C8B-B14F-4D97-AF65-F5344CB8AC3E}">
        <p14:creationId xmlns:p14="http://schemas.microsoft.com/office/powerpoint/2010/main" val="427605777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6.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7.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9.xml"/><Relationship Id="rId1" Type="http://schemas.openxmlformats.org/officeDocument/2006/relationships/slideLayout" Target="../slideLayouts/slideLayout8.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0.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TextBox 9"/>
          <p:cNvSpPr txBox="1"/>
          <p:nvPr userDrawn="1"/>
        </p:nvSpPr>
        <p:spPr>
          <a:xfrm>
            <a:off x="12501797" y="5861154"/>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897789409"/>
      </p:ext>
    </p:extLst>
  </p:cSld>
  <p:clrMap bg1="lt1" tx1="dk1" bg2="lt2" tx2="dk2" accent1="accent1" accent2="accent2" accent3="accent3" accent4="accent4" accent5="accent5" accent6="accent6" hlink="hlink" folHlink="folHlink"/>
  <p:sldLayoutIdLst>
    <p:sldLayoutId id="2147483831" r:id="rId1"/>
    <p:sldLayoutId id="2147483800" r:id="rId2"/>
    <p:sldLayoutId id="2147483833" r:id="rId3"/>
  </p:sldLayoutIdLst>
  <p:hf hdr="0" ftr="0"/>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Wingdings"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Wingdings"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Wingdings"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Wingdings"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Wingdings"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TextBox 9"/>
          <p:cNvSpPr txBox="1"/>
          <p:nvPr userDrawn="1"/>
        </p:nvSpPr>
        <p:spPr>
          <a:xfrm>
            <a:off x="12501797" y="5861154"/>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3832222850"/>
      </p:ext>
    </p:extLst>
  </p:cSld>
  <p:clrMap bg1="lt1" tx1="dk1" bg2="lt2" tx2="dk2" accent1="accent1" accent2="accent2" accent3="accent3" accent4="accent4" accent5="accent5" accent6="accent6" hlink="hlink" folHlink="folHlink"/>
  <p:sldLayoutIdLst>
    <p:sldLayoutId id="2147483883" r:id="rId1"/>
    <p:sldLayoutId id="2147484007" r:id="rId2"/>
  </p:sldLayoutIdLst>
  <p:hf hdr="0" ftr="0"/>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Wingdings"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Wingdings"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Wingdings"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Wingdings"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Wingdings"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TextBox 9"/>
          <p:cNvSpPr txBox="1"/>
          <p:nvPr userDrawn="1"/>
        </p:nvSpPr>
        <p:spPr>
          <a:xfrm>
            <a:off x="12501798" y="5861156"/>
            <a:ext cx="184731" cy="461665"/>
          </a:xfrm>
          <a:prstGeom prst="rect">
            <a:avLst/>
          </a:prstGeom>
          <a:noFill/>
        </p:spPr>
        <p:txBody>
          <a:bodyPr wrap="none" rtlCol="0">
            <a:spAutoFit/>
          </a:bodyPr>
          <a:lstStyle/>
          <a:p>
            <a:endParaRPr lang="en-US" sz="2400"/>
          </a:p>
        </p:txBody>
      </p:sp>
    </p:spTree>
    <p:extLst>
      <p:ext uri="{BB962C8B-B14F-4D97-AF65-F5344CB8AC3E}">
        <p14:creationId xmlns:p14="http://schemas.microsoft.com/office/powerpoint/2010/main" val="3566199039"/>
      </p:ext>
    </p:extLst>
  </p:cSld>
  <p:clrMap bg1="lt1" tx1="dk1" bg2="lt2" tx2="dk2" accent1="accent1" accent2="accent2" accent3="accent3" accent4="accent4" accent5="accent5" accent6="accent6" hlink="hlink" folHlink="folHlink"/>
  <p:sldLayoutIdLst>
    <p:sldLayoutId id="2147483944" r:id="rId1"/>
  </p:sldLayoutIdLst>
  <p:hf hdr="0" ftr="0"/>
  <p:txStyles>
    <p:titleStyle>
      <a:lvl1pPr algn="l" defTabSz="914377"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594" indent="-228594" algn="l" defTabSz="914377" rtl="0" eaLnBrk="1" latinLnBrk="0" hangingPunct="1">
        <a:lnSpc>
          <a:spcPct val="90000"/>
        </a:lnSpc>
        <a:spcBef>
          <a:spcPts val="1000"/>
        </a:spcBef>
        <a:buClr>
          <a:schemeClr val="accent1"/>
        </a:buClr>
        <a:buFont typeface="Wingdings" charset="2"/>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Clr>
          <a:schemeClr val="accent1"/>
        </a:buClr>
        <a:buFont typeface="Wingdings" charset="2"/>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Clr>
          <a:schemeClr val="accent1"/>
        </a:buClr>
        <a:buFont typeface="Wingdings" charset="2"/>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Clr>
          <a:schemeClr val="accent1"/>
        </a:buClr>
        <a:buFont typeface="Wingdings" charset="2"/>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Clr>
          <a:schemeClr val="accent1"/>
        </a:buClr>
        <a:buFont typeface="Wingdings" charset="2"/>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TextBox 9"/>
          <p:cNvSpPr txBox="1"/>
          <p:nvPr userDrawn="1"/>
        </p:nvSpPr>
        <p:spPr>
          <a:xfrm>
            <a:off x="12501798" y="5861156"/>
            <a:ext cx="184731" cy="461665"/>
          </a:xfrm>
          <a:prstGeom prst="rect">
            <a:avLst/>
          </a:prstGeom>
          <a:noFill/>
        </p:spPr>
        <p:txBody>
          <a:bodyPr wrap="none" rtlCol="0">
            <a:spAutoFit/>
          </a:bodyPr>
          <a:lstStyle/>
          <a:p>
            <a:endParaRPr lang="en-US" sz="2400"/>
          </a:p>
        </p:txBody>
      </p:sp>
    </p:spTree>
    <p:extLst>
      <p:ext uri="{BB962C8B-B14F-4D97-AF65-F5344CB8AC3E}">
        <p14:creationId xmlns:p14="http://schemas.microsoft.com/office/powerpoint/2010/main" val="1567700571"/>
      </p:ext>
    </p:extLst>
  </p:cSld>
  <p:clrMap bg1="lt1" tx1="dk1" bg2="lt2" tx2="dk2" accent1="accent1" accent2="accent2" accent3="accent3" accent4="accent4" accent5="accent5" accent6="accent6" hlink="hlink" folHlink="folHlink"/>
  <p:sldLayoutIdLst>
    <p:sldLayoutId id="2147483956" r:id="rId1"/>
  </p:sldLayoutIdLst>
  <p:hf hdr="0" ftr="0"/>
  <p:txStyles>
    <p:titleStyle>
      <a:lvl1pPr algn="l" defTabSz="914377"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594" indent="-228594" algn="l" defTabSz="914377" rtl="0" eaLnBrk="1" latinLnBrk="0" hangingPunct="1">
        <a:lnSpc>
          <a:spcPct val="90000"/>
        </a:lnSpc>
        <a:spcBef>
          <a:spcPts val="1000"/>
        </a:spcBef>
        <a:buClr>
          <a:schemeClr val="accent1"/>
        </a:buClr>
        <a:buFont typeface="Wingdings" charset="2"/>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Clr>
          <a:schemeClr val="accent1"/>
        </a:buClr>
        <a:buFont typeface="Wingdings" charset="2"/>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Clr>
          <a:schemeClr val="accent1"/>
        </a:buClr>
        <a:buFont typeface="Wingdings" charset="2"/>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Clr>
          <a:schemeClr val="accent1"/>
        </a:buClr>
        <a:buFont typeface="Wingdings" charset="2"/>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Clr>
          <a:schemeClr val="accent1"/>
        </a:buClr>
        <a:buFont typeface="Wingdings" charset="2"/>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TextBox 9"/>
          <p:cNvSpPr txBox="1"/>
          <p:nvPr userDrawn="1"/>
        </p:nvSpPr>
        <p:spPr>
          <a:xfrm>
            <a:off x="12501797" y="5861154"/>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2528157955"/>
      </p:ext>
    </p:extLst>
  </p:cSld>
  <p:clrMap bg1="lt1" tx1="dk1" bg2="lt2" tx2="dk2" accent1="accent1" accent2="accent2" accent3="accent3" accent4="accent4" accent5="accent5" accent6="accent6" hlink="hlink" folHlink="folHlink"/>
  <p:sldLayoutIdLst>
    <p:sldLayoutId id="2147483984" r:id="rId1"/>
    <p:sldLayoutId id="2147483987" r:id="rId2"/>
  </p:sldLayoutIdLst>
  <p:hf hdr="0" ftr="0"/>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Wingdings"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Wingdings"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Wingdings"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Wingdings"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Wingdings"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5E84E2-A07C-45FB-A7E1-4F499D4BA5F3}" type="datetimeFigureOut">
              <a:rPr lang="en-US" smtClean="0"/>
              <a:t>12/20/2017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C2E1B9-782E-4296-9DE5-A662C46732A9}" type="slidenum">
              <a:rPr lang="en-US" smtClean="0"/>
              <a:t>‹#›</a:t>
            </a:fld>
            <a:endParaRPr lang="en-US"/>
          </a:p>
        </p:txBody>
      </p:sp>
    </p:spTree>
    <p:extLst>
      <p:ext uri="{BB962C8B-B14F-4D97-AF65-F5344CB8AC3E}">
        <p14:creationId xmlns:p14="http://schemas.microsoft.com/office/powerpoint/2010/main" val="363130475"/>
      </p:ext>
    </p:extLst>
  </p:cSld>
  <p:clrMap bg1="lt1" tx1="dk1" bg2="lt2" tx2="dk2" accent1="accent1" accent2="accent2" accent3="accent3" accent4="accent4" accent5="accent5" accent6="accent6" hlink="hlink" folHlink="folHlink"/>
  <p:sldLayoutIdLst>
    <p:sldLayoutId id="214748401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TextBox 9"/>
          <p:cNvSpPr txBox="1"/>
          <p:nvPr userDrawn="1"/>
        </p:nvSpPr>
        <p:spPr>
          <a:xfrm>
            <a:off x="12501797" y="5861154"/>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2442701450"/>
      </p:ext>
    </p:extLst>
  </p:cSld>
  <p:clrMap bg1="lt1" tx1="dk1" bg2="lt2" tx2="dk2" accent1="accent1" accent2="accent2" accent3="accent3" accent4="accent4" accent5="accent5" accent6="accent6" hlink="hlink" folHlink="folHlink"/>
  <p:sldLayoutIdLst>
    <p:sldLayoutId id="2147484054" r:id="rId1"/>
  </p:sldLayoutIdLst>
  <p:hf hdr="0" ftr="0"/>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Wingdings"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Wingdings"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Wingdings"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Wingdings"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Wingdings"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30.jpeg"/><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3.jpeg"/><Relationship Id="rId7"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33.jpeg"/></Relationships>
</file>

<file path=ppt/slides/_rels/slide1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3.png"/><Relationship Id="rId11" Type="http://schemas.openxmlformats.org/officeDocument/2006/relationships/image" Target="../media/image47.jpeg"/><Relationship Id="rId5" Type="http://schemas.openxmlformats.org/officeDocument/2006/relationships/image" Target="../media/image42.png"/><Relationship Id="rId10" Type="http://schemas.openxmlformats.org/officeDocument/2006/relationships/image" Target="../media/image38.png"/><Relationship Id="rId4" Type="http://schemas.openxmlformats.org/officeDocument/2006/relationships/image" Target="../media/image41.png"/><Relationship Id="rId9"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51.jpg"/><Relationship Id="rId7"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1.jpg"/><Relationship Id="rId7"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58.tiff"/><Relationship Id="rId5" Type="http://schemas.openxmlformats.org/officeDocument/2006/relationships/image" Target="../media/image57.png"/><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61.png"/></Relationships>
</file>

<file path=ppt/slides/_rels/slide23.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63.jpeg"/></Relationships>
</file>

<file path=ppt/slides/_rels/slide2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61.png"/></Relationships>
</file>

<file path=ppt/slides/_rels/slide2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6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68.png"/><Relationship Id="rId4" Type="http://schemas.openxmlformats.org/officeDocument/2006/relationships/image" Target="../media/image67.JPG"/></Relationships>
</file>

<file path=ppt/slides/_rels/slide2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69.jpe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jpg"/><Relationship Id="rId4" Type="http://schemas.openxmlformats.org/officeDocument/2006/relationships/image" Target="../media/image12.jpeg"/><Relationship Id="rId9" Type="http://schemas.openxmlformats.org/officeDocument/2006/relationships/image" Target="../media/image17.png"/></Relationships>
</file>

<file path=ppt/slides/_rels/slide3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image" Target="../media/image71.JPG"/><Relationship Id="rId4" Type="http://schemas.openxmlformats.org/officeDocument/2006/relationships/image" Target="../media/image70.JPG"/></Relationships>
</file>

<file path=ppt/slides/_rels/slide31.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75.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40.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7.png"/><Relationship Id="rId3" Type="http://schemas.openxmlformats.org/officeDocument/2006/relationships/image" Target="../media/image77.png"/><Relationship Id="rId7" Type="http://schemas.openxmlformats.org/officeDocument/2006/relationships/image" Target="../media/image81.png"/><Relationship Id="rId12" Type="http://schemas.openxmlformats.org/officeDocument/2006/relationships/image" Target="../media/image86.png"/><Relationship Id="rId2" Type="http://schemas.openxmlformats.org/officeDocument/2006/relationships/notesSlide" Target="../notesSlides/notesSlide35.xml"/><Relationship Id="rId1" Type="http://schemas.openxmlformats.org/officeDocument/2006/relationships/slideLayout" Target="../slideLayouts/slideLayout4.xml"/><Relationship Id="rId6" Type="http://schemas.openxmlformats.org/officeDocument/2006/relationships/image" Target="../media/image80.png"/><Relationship Id="rId11" Type="http://schemas.openxmlformats.org/officeDocument/2006/relationships/image" Target="../media/image85.png"/><Relationship Id="rId5" Type="http://schemas.openxmlformats.org/officeDocument/2006/relationships/image" Target="../media/image79.png"/><Relationship Id="rId10" Type="http://schemas.openxmlformats.org/officeDocument/2006/relationships/image" Target="../media/image84.png"/><Relationship Id="rId4" Type="http://schemas.openxmlformats.org/officeDocument/2006/relationships/image" Target="../media/image78.png"/><Relationship Id="rId9" Type="http://schemas.openxmlformats.org/officeDocument/2006/relationships/image" Target="../media/image83.png"/></Relationships>
</file>

<file path=ppt/slides/_rels/slide4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7.xml"/><Relationship Id="rId1" Type="http://schemas.openxmlformats.org/officeDocument/2006/relationships/slideLayout" Target="../slideLayouts/slideLayout9.xml"/><Relationship Id="rId4" Type="http://schemas.openxmlformats.org/officeDocument/2006/relationships/image" Target="../media/image90.png"/></Relationships>
</file>

<file path=ppt/slides/_rels/slide4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8.xml"/><Relationship Id="rId1" Type="http://schemas.openxmlformats.org/officeDocument/2006/relationships/slideLayout" Target="../slideLayouts/slideLayout9.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png"/></Relationships>
</file>

<file path=ppt/slides/_rels/slide4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1.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notesSlide" Target="../notesSlides/notesSlide43.xml"/><Relationship Id="rId1" Type="http://schemas.openxmlformats.org/officeDocument/2006/relationships/slideLayout" Target="../slideLayouts/slideLayout4.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4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44.xml"/><Relationship Id="rId1" Type="http://schemas.openxmlformats.org/officeDocument/2006/relationships/slideLayout" Target="../slideLayouts/slideLayout3.xml"/><Relationship Id="rId5" Type="http://schemas.openxmlformats.org/officeDocument/2006/relationships/image" Target="../media/image38.png"/><Relationship Id="rId4" Type="http://schemas.openxmlformats.org/officeDocument/2006/relationships/image" Target="../media/image106.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5.xml"/><Relationship Id="rId1" Type="http://schemas.openxmlformats.org/officeDocument/2006/relationships/slideLayout" Target="../slideLayouts/slideLayout4.xml"/><Relationship Id="rId5" Type="http://schemas.openxmlformats.org/officeDocument/2006/relationships/image" Target="../media/image109.png"/><Relationship Id="rId4" Type="http://schemas.openxmlformats.org/officeDocument/2006/relationships/image" Target="../media/image108.jpeg"/></Relationships>
</file>

<file path=ppt/slides/_rels/slide51.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51.xml"/><Relationship Id="rId1" Type="http://schemas.openxmlformats.org/officeDocument/2006/relationships/slideLayout" Target="../slideLayouts/slideLayout4.xml"/><Relationship Id="rId4" Type="http://schemas.openxmlformats.org/officeDocument/2006/relationships/image" Target="../media/image117.png"/></Relationships>
</file>

<file path=ppt/slides/_rels/slide5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4.xml"/><Relationship Id="rId4" Type="http://schemas.openxmlformats.org/officeDocument/2006/relationships/image" Target="../media/image120.png"/></Relationships>
</file>

<file path=ppt/slides/_rels/slide59.xml.rels><?xml version="1.0" encoding="UTF-8" standalone="yes"?>
<Relationships xmlns="http://schemas.openxmlformats.org/package/2006/relationships"><Relationship Id="rId8" Type="http://schemas.openxmlformats.org/officeDocument/2006/relationships/image" Target="../media/image126.png"/><Relationship Id="rId13" Type="http://schemas.openxmlformats.org/officeDocument/2006/relationships/image" Target="../media/image131.png"/><Relationship Id="rId3" Type="http://schemas.openxmlformats.org/officeDocument/2006/relationships/image" Target="../media/image121.png"/><Relationship Id="rId7" Type="http://schemas.openxmlformats.org/officeDocument/2006/relationships/image" Target="../media/image125.png"/><Relationship Id="rId12" Type="http://schemas.openxmlformats.org/officeDocument/2006/relationships/image" Target="../media/image130.png"/><Relationship Id="rId2" Type="http://schemas.openxmlformats.org/officeDocument/2006/relationships/notesSlide" Target="../notesSlides/notesSlide52.xml"/><Relationship Id="rId16" Type="http://schemas.openxmlformats.org/officeDocument/2006/relationships/image" Target="../media/image134.png"/><Relationship Id="rId1" Type="http://schemas.openxmlformats.org/officeDocument/2006/relationships/slideLayout" Target="../slideLayouts/slideLayout10.xml"/><Relationship Id="rId6" Type="http://schemas.openxmlformats.org/officeDocument/2006/relationships/image" Target="../media/image124.png"/><Relationship Id="rId11" Type="http://schemas.openxmlformats.org/officeDocument/2006/relationships/image" Target="../media/image129.png"/><Relationship Id="rId5" Type="http://schemas.openxmlformats.org/officeDocument/2006/relationships/image" Target="../media/image123.jpeg"/><Relationship Id="rId15" Type="http://schemas.openxmlformats.org/officeDocument/2006/relationships/image" Target="../media/image133.png"/><Relationship Id="rId10" Type="http://schemas.openxmlformats.org/officeDocument/2006/relationships/image" Target="../media/image128.png"/><Relationship Id="rId4" Type="http://schemas.openxmlformats.org/officeDocument/2006/relationships/image" Target="../media/image122.png"/><Relationship Id="rId9" Type="http://schemas.openxmlformats.org/officeDocument/2006/relationships/image" Target="../media/image127.png"/><Relationship Id="rId14" Type="http://schemas.openxmlformats.org/officeDocument/2006/relationships/image" Target="../media/image132.png"/></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24.jpeg"/></Relationships>
</file>

<file path=ppt/slides/_rels/slide60.xml.rels><?xml version="1.0" encoding="UTF-8" standalone="yes"?>
<Relationships xmlns="http://schemas.openxmlformats.org/package/2006/relationships"><Relationship Id="rId8" Type="http://schemas.openxmlformats.org/officeDocument/2006/relationships/image" Target="../media/image141.png"/><Relationship Id="rId13" Type="http://schemas.openxmlformats.org/officeDocument/2006/relationships/image" Target="../media/image145.png"/><Relationship Id="rId18" Type="http://schemas.openxmlformats.org/officeDocument/2006/relationships/image" Target="../media/image149.png"/><Relationship Id="rId3" Type="http://schemas.openxmlformats.org/officeDocument/2006/relationships/image" Target="../media/image136.png"/><Relationship Id="rId7" Type="http://schemas.openxmlformats.org/officeDocument/2006/relationships/image" Target="../media/image140.png"/><Relationship Id="rId12" Type="http://schemas.openxmlformats.org/officeDocument/2006/relationships/image" Target="../media/image125.png"/><Relationship Id="rId17" Type="http://schemas.openxmlformats.org/officeDocument/2006/relationships/image" Target="../media/image148.png"/><Relationship Id="rId2" Type="http://schemas.openxmlformats.org/officeDocument/2006/relationships/image" Target="../media/image135.png"/><Relationship Id="rId16" Type="http://schemas.openxmlformats.org/officeDocument/2006/relationships/image" Target="../media/image147.png"/><Relationship Id="rId1" Type="http://schemas.openxmlformats.org/officeDocument/2006/relationships/slideLayout" Target="../slideLayouts/slideLayout10.xml"/><Relationship Id="rId6" Type="http://schemas.openxmlformats.org/officeDocument/2006/relationships/image" Target="../media/image139.jpeg"/><Relationship Id="rId11" Type="http://schemas.openxmlformats.org/officeDocument/2006/relationships/image" Target="../media/image144.png"/><Relationship Id="rId5" Type="http://schemas.openxmlformats.org/officeDocument/2006/relationships/image" Target="../media/image138.png"/><Relationship Id="rId15" Type="http://schemas.openxmlformats.org/officeDocument/2006/relationships/image" Target="../media/image146.png"/><Relationship Id="rId10" Type="http://schemas.openxmlformats.org/officeDocument/2006/relationships/image" Target="../media/image143.png"/><Relationship Id="rId4" Type="http://schemas.openxmlformats.org/officeDocument/2006/relationships/image" Target="../media/image137.png"/><Relationship Id="rId9" Type="http://schemas.openxmlformats.org/officeDocument/2006/relationships/image" Target="../media/image142.png"/><Relationship Id="rId14" Type="http://schemas.openxmlformats.org/officeDocument/2006/relationships/image" Target="../media/image128.png"/></Relationships>
</file>

<file path=ppt/slides/_rels/slide61.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122.png"/><Relationship Id="rId7" Type="http://schemas.openxmlformats.org/officeDocument/2006/relationships/image" Target="../media/image41.png"/><Relationship Id="rId12" Type="http://schemas.openxmlformats.org/officeDocument/2006/relationships/image" Target="../media/image155.png"/><Relationship Id="rId2" Type="http://schemas.openxmlformats.org/officeDocument/2006/relationships/image" Target="../media/image147.png"/><Relationship Id="rId1" Type="http://schemas.openxmlformats.org/officeDocument/2006/relationships/slideLayout" Target="../slideLayouts/slideLayout10.xml"/><Relationship Id="rId6" Type="http://schemas.openxmlformats.org/officeDocument/2006/relationships/image" Target="../media/image125.png"/><Relationship Id="rId11" Type="http://schemas.openxmlformats.org/officeDocument/2006/relationships/image" Target="../media/image154.png"/><Relationship Id="rId5" Type="http://schemas.openxmlformats.org/officeDocument/2006/relationships/image" Target="../media/image151.png"/><Relationship Id="rId10" Type="http://schemas.openxmlformats.org/officeDocument/2006/relationships/image" Target="../media/image153.png"/><Relationship Id="rId4" Type="http://schemas.openxmlformats.org/officeDocument/2006/relationships/image" Target="../media/image150.png"/><Relationship Id="rId9" Type="http://schemas.openxmlformats.org/officeDocument/2006/relationships/image" Target="../media/image152.png"/></Relationships>
</file>

<file path=ppt/slides/_rels/slide62.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151.png"/><Relationship Id="rId7" Type="http://schemas.openxmlformats.org/officeDocument/2006/relationships/image" Target="../media/image156.png"/><Relationship Id="rId2" Type="http://schemas.openxmlformats.org/officeDocument/2006/relationships/image" Target="../media/image150.png"/><Relationship Id="rId1" Type="http://schemas.openxmlformats.org/officeDocument/2006/relationships/slideLayout" Target="../slideLayouts/slideLayout10.xml"/><Relationship Id="rId6" Type="http://schemas.openxmlformats.org/officeDocument/2006/relationships/image" Target="../media/image147.png"/><Relationship Id="rId11" Type="http://schemas.openxmlformats.org/officeDocument/2006/relationships/image" Target="../media/image158.png"/><Relationship Id="rId5" Type="http://schemas.openxmlformats.org/officeDocument/2006/relationships/image" Target="../media/image103.png"/><Relationship Id="rId10" Type="http://schemas.openxmlformats.org/officeDocument/2006/relationships/image" Target="../media/image157.png"/><Relationship Id="rId4" Type="http://schemas.openxmlformats.org/officeDocument/2006/relationships/image" Target="../media/image125.png"/><Relationship Id="rId9" Type="http://schemas.openxmlformats.org/officeDocument/2006/relationships/image" Target="../media/image43.png"/></Relationships>
</file>

<file path=ppt/slides/_rels/slide63.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8" Type="http://schemas.openxmlformats.org/officeDocument/2006/relationships/image" Target="../media/image165.png"/><Relationship Id="rId3" Type="http://schemas.openxmlformats.org/officeDocument/2006/relationships/image" Target="../media/image160.png"/><Relationship Id="rId7" Type="http://schemas.openxmlformats.org/officeDocument/2006/relationships/image" Target="../media/image164.png"/><Relationship Id="rId2" Type="http://schemas.openxmlformats.org/officeDocument/2006/relationships/notesSlide" Target="../notesSlides/notesSlide53.xml"/><Relationship Id="rId1" Type="http://schemas.openxmlformats.org/officeDocument/2006/relationships/slideLayout" Target="../slideLayouts/slideLayout11.xml"/><Relationship Id="rId6" Type="http://schemas.openxmlformats.org/officeDocument/2006/relationships/image" Target="../media/image163.png"/><Relationship Id="rId5" Type="http://schemas.openxmlformats.org/officeDocument/2006/relationships/image" Target="../media/image162.png"/><Relationship Id="rId4" Type="http://schemas.openxmlformats.org/officeDocument/2006/relationships/image" Target="../media/image161.png"/></Relationships>
</file>

<file path=ppt/slides/_rels/slide6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27.jpe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27.jpe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8CDB"/>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4154" y="1475168"/>
            <a:ext cx="10339032" cy="864001"/>
          </a:xfrm>
          <a:prstGeom prst="rect">
            <a:avLst/>
          </a:prstGeom>
        </p:spPr>
        <p:txBody>
          <a:bodyPr/>
          <a:lstStyle/>
          <a:p>
            <a:pPr fontAlgn="ctr">
              <a:lnSpc>
                <a:spcPct val="100000"/>
              </a:lnSpc>
            </a:pPr>
            <a:r>
              <a:rPr lang="en-US" sz="5400" dirty="0"/>
              <a:t>DevOps in the Real World with a focus on Shift-Left</a:t>
            </a:r>
          </a:p>
        </p:txBody>
      </p:sp>
      <p:grpSp>
        <p:nvGrpSpPr>
          <p:cNvPr id="8" name="Group 7"/>
          <p:cNvGrpSpPr/>
          <p:nvPr/>
        </p:nvGrpSpPr>
        <p:grpSpPr>
          <a:xfrm>
            <a:off x="-11463" y="3778549"/>
            <a:ext cx="12192000" cy="2823836"/>
            <a:chOff x="-11463" y="3778549"/>
            <a:chExt cx="12192000" cy="2823836"/>
          </a:xfrm>
        </p:grpSpPr>
        <p:pic>
          <p:nvPicPr>
            <p:cNvPr id="3" name="Picture 2"/>
            <p:cNvPicPr>
              <a:picLocks noChangeAspect="1"/>
            </p:cNvPicPr>
            <p:nvPr/>
          </p:nvPicPr>
          <p:blipFill>
            <a:blip r:embed="rId2"/>
            <a:stretch>
              <a:fillRect/>
            </a:stretch>
          </p:blipFill>
          <p:spPr>
            <a:xfrm>
              <a:off x="8450710" y="3778549"/>
              <a:ext cx="2944964" cy="1962082"/>
            </a:xfrm>
            <a:prstGeom prst="rect">
              <a:avLst/>
            </a:prstGeom>
          </p:spPr>
        </p:pic>
        <p:pic>
          <p:nvPicPr>
            <p:cNvPr id="14" name="Picture 13"/>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1463" y="5067837"/>
              <a:ext cx="12192000" cy="1534548"/>
            </a:xfrm>
            <a:prstGeom prst="rect">
              <a:avLst/>
            </a:prstGeom>
          </p:spPr>
        </p:pic>
        <p:pic>
          <p:nvPicPr>
            <p:cNvPr id="4" name="Picture 3"/>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8054316" y="4242764"/>
              <a:ext cx="2144333" cy="1886756"/>
            </a:xfrm>
            <a:prstGeom prst="rect">
              <a:avLst/>
            </a:prstGeom>
          </p:spPr>
        </p:pic>
        <p:pic>
          <p:nvPicPr>
            <p:cNvPr id="5" name="Picture 4"/>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6334987" y="4572996"/>
              <a:ext cx="1719329" cy="1847522"/>
            </a:xfrm>
            <a:prstGeom prst="rect">
              <a:avLst/>
            </a:prstGeom>
          </p:spPr>
        </p:pic>
        <p:pic>
          <p:nvPicPr>
            <p:cNvPr id="6" name="Picture 5"/>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10109919" y="4882201"/>
              <a:ext cx="1888898" cy="1635618"/>
            </a:xfrm>
            <a:prstGeom prst="rect">
              <a:avLst/>
            </a:prstGeom>
          </p:spPr>
        </p:pic>
        <p:pic>
          <p:nvPicPr>
            <p:cNvPr id="7" name="Picture 6"/>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7279477" y="5026354"/>
              <a:ext cx="1499879" cy="1539350"/>
            </a:xfrm>
            <a:prstGeom prst="rect">
              <a:avLst/>
            </a:prstGeom>
          </p:spPr>
        </p:pic>
      </p:grpSp>
      <p:sp>
        <p:nvSpPr>
          <p:cNvPr id="9" name="Text Placeholder 8"/>
          <p:cNvSpPr>
            <a:spLocks noGrp="1"/>
          </p:cNvSpPr>
          <p:nvPr>
            <p:ph type="body" sz="quarter" idx="13"/>
          </p:nvPr>
        </p:nvSpPr>
        <p:spPr>
          <a:xfrm>
            <a:off x="546709" y="3731590"/>
            <a:ext cx="11260767" cy="852262"/>
          </a:xfrm>
        </p:spPr>
        <p:txBody>
          <a:bodyPr/>
          <a:lstStyle/>
          <a:p>
            <a:r>
              <a:rPr lang="en-US" sz="2400" dirty="0"/>
              <a:t>Andreas Grabner, DevOps Activist, Dynatrace</a:t>
            </a:r>
            <a:br>
              <a:rPr lang="en-US" sz="2400" dirty="0"/>
            </a:br>
            <a:r>
              <a:rPr lang="en-US" sz="2400" dirty="0"/>
              <a:t>@</a:t>
            </a:r>
            <a:r>
              <a:rPr lang="en-US" sz="2400" dirty="0" err="1"/>
              <a:t>grabnerandi</a:t>
            </a:r>
            <a:endParaRPr lang="en-US" sz="2400" dirty="0"/>
          </a:p>
          <a:p>
            <a:endParaRPr lang="en-US" dirty="0"/>
          </a:p>
        </p:txBody>
      </p:sp>
      <p:pic>
        <p:nvPicPr>
          <p:cNvPr id="1026" name="Picture 2" descr="Pure Performance"/>
          <p:cNvPicPr>
            <a:picLocks noChangeAspect="1" noChangeArrowheads="1"/>
          </p:cNvPicPr>
          <p:nvPr/>
        </p:nvPicPr>
        <p:blipFill rotWithShape="1">
          <a:blip r:embed="rId8" cstate="hqprint">
            <a:extLst>
              <a:ext uri="{28A0092B-C50C-407E-A947-70E740481C1C}">
                <a14:useLocalDpi xmlns:a14="http://schemas.microsoft.com/office/drawing/2010/main"/>
              </a:ext>
            </a:extLst>
          </a:blip>
          <a:srcRect l="7677" r="7465"/>
          <a:stretch/>
        </p:blipFill>
        <p:spPr bwMode="auto">
          <a:xfrm>
            <a:off x="536818" y="5181291"/>
            <a:ext cx="3692338" cy="63093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639161" y="4703562"/>
            <a:ext cx="4840148" cy="819315"/>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alibri Light" charset="0"/>
                <a:ea typeface="Calibri Light" charset="0"/>
                <a:cs typeface="Calibri Light" charset="0"/>
              </a:rPr>
              <a:t>Join our Podcast Series bit.ly/</a:t>
            </a:r>
            <a:r>
              <a:rPr kumimoji="0" lang="en-US" sz="2400" b="0" i="0" u="none" strike="noStrike" kern="1200" cap="none" spc="0" normalizeH="0" baseline="0" noProof="0" dirty="0" err="1">
                <a:ln>
                  <a:noFill/>
                </a:ln>
                <a:solidFill>
                  <a:srgbClr val="FFFFFF"/>
                </a:solidFill>
                <a:effectLst/>
                <a:uLnTx/>
                <a:uFillTx/>
                <a:latin typeface="Calibri Light" charset="0"/>
                <a:ea typeface="Calibri Light" charset="0"/>
                <a:cs typeface="Calibri Light" charset="0"/>
              </a:rPr>
              <a:t>pureperf</a:t>
            </a:r>
            <a:endParaRPr kumimoji="0" lang="en-US" sz="2400" b="0" i="0" u="none" strike="noStrike" kern="1200" cap="none" spc="0" normalizeH="0" baseline="0" noProof="0" dirty="0">
              <a:ln>
                <a:noFill/>
              </a:ln>
              <a:solidFill>
                <a:srgbClr val="FFFFFF"/>
              </a:solidFill>
              <a:effectLst/>
              <a:uLnTx/>
              <a:uFillTx/>
              <a:latin typeface="Calibri Light" charset="0"/>
              <a:ea typeface="Calibri Light" charset="0"/>
              <a:cs typeface="Calibri Light" charset="0"/>
            </a:endParaRPr>
          </a:p>
        </p:txBody>
      </p:sp>
    </p:spTree>
    <p:extLst>
      <p:ext uri="{BB962C8B-B14F-4D97-AF65-F5344CB8AC3E}">
        <p14:creationId xmlns:p14="http://schemas.microsoft.com/office/powerpoint/2010/main" val="36646988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6EB0BC"/>
        </a:solidFill>
        <a:effectLst/>
      </p:bgPr>
    </p:bg>
    <p:spTree>
      <p:nvGrpSpPr>
        <p:cNvPr id="1" name=""/>
        <p:cNvGrpSpPr/>
        <p:nvPr/>
      </p:nvGrpSpPr>
      <p:grpSpPr>
        <a:xfrm>
          <a:off x="0" y="0"/>
          <a:ext cx="0" cy="0"/>
          <a:chOff x="0" y="0"/>
          <a:chExt cx="0" cy="0"/>
        </a:xfrm>
      </p:grpSpPr>
      <p:pic>
        <p:nvPicPr>
          <p:cNvPr id="6148" name="Picture 4" descr="Image result for facebook logo"/>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5725" y="133350"/>
            <a:ext cx="1971675" cy="197167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Image result for goranka bjedov"/>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10261211" y="133350"/>
            <a:ext cx="1845064" cy="1971675"/>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Related image"/>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786188" y="1406864"/>
            <a:ext cx="4619625" cy="5172075"/>
          </a:xfrm>
          <a:prstGeom prst="rect">
            <a:avLst/>
          </a:prstGeom>
          <a:noFill/>
          <a:extLst>
            <a:ext uri="{909E8E84-426E-40DD-AFC4-6F175D3DCCD1}">
              <a14:hiddenFill xmlns:a14="http://schemas.microsoft.com/office/drawing/2010/main">
                <a:solidFill>
                  <a:srgbClr val="FFFFFF"/>
                </a:solidFill>
              </a14:hiddenFill>
            </a:ext>
          </a:extLst>
        </p:spPr>
      </p:pic>
      <p:sp>
        <p:nvSpPr>
          <p:cNvPr id="2" name="Star: 5 Points 1"/>
          <p:cNvSpPr/>
          <p:nvPr/>
        </p:nvSpPr>
        <p:spPr>
          <a:xfrm>
            <a:off x="1473590" y="3421781"/>
            <a:ext cx="914400" cy="914400"/>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Star: 5 Points 5"/>
          <p:cNvSpPr/>
          <p:nvPr/>
        </p:nvSpPr>
        <p:spPr>
          <a:xfrm>
            <a:off x="9739163" y="5195737"/>
            <a:ext cx="914400" cy="914400"/>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Star: 5 Points 6"/>
          <p:cNvSpPr/>
          <p:nvPr/>
        </p:nvSpPr>
        <p:spPr>
          <a:xfrm>
            <a:off x="9739163" y="3421781"/>
            <a:ext cx="914400" cy="914400"/>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Star: 5 Points 7"/>
          <p:cNvSpPr/>
          <p:nvPr/>
        </p:nvSpPr>
        <p:spPr>
          <a:xfrm>
            <a:off x="1473590" y="5195737"/>
            <a:ext cx="914400" cy="914400"/>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TextBox 8"/>
          <p:cNvSpPr txBox="1"/>
          <p:nvPr/>
        </p:nvSpPr>
        <p:spPr>
          <a:xfrm>
            <a:off x="3195637" y="0"/>
            <a:ext cx="5800725" cy="1331256"/>
          </a:xfrm>
          <a:prstGeom prst="rect">
            <a:avLst/>
          </a:prstGeom>
          <a:noFill/>
        </p:spPr>
        <p:txBody>
          <a:bodyPr wrap="none" lIns="0" tIns="0" rIns="0" bIns="0" rtlCol="0">
            <a:noAutofit/>
          </a:bodyPr>
          <a:lstStyle/>
          <a:p>
            <a:pPr algn="ctr"/>
            <a:r>
              <a:rPr lang="en-US" sz="9600" b="1" dirty="0">
                <a:latin typeface="Calibri Light" charset="0"/>
                <a:ea typeface="Calibri Light" charset="0"/>
                <a:cs typeface="Calibri Light" charset="0"/>
              </a:rPr>
              <a:t>Push Karma</a:t>
            </a:r>
          </a:p>
        </p:txBody>
      </p:sp>
    </p:spTree>
    <p:extLst>
      <p:ext uri="{BB962C8B-B14F-4D97-AF65-F5344CB8AC3E}">
        <p14:creationId xmlns:p14="http://schemas.microsoft.com/office/powerpoint/2010/main" val="40412187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28706" y="1458928"/>
            <a:ext cx="8171619" cy="4417889"/>
          </a:xfrm>
          <a:prstGeom prst="rect">
            <a:avLst/>
          </a:prstGeom>
        </p:spPr>
      </p:pic>
      <p:pic>
        <p:nvPicPr>
          <p:cNvPr id="6" name="Picture 5"/>
          <p:cNvPicPr>
            <a:picLocks noChangeAspect="1"/>
          </p:cNvPicPr>
          <p:nvPr/>
        </p:nvPicPr>
        <p:blipFill>
          <a:blip r:embed="rId4"/>
          <a:stretch>
            <a:fillRect/>
          </a:stretch>
        </p:blipFill>
        <p:spPr>
          <a:xfrm>
            <a:off x="11048338" y="163747"/>
            <a:ext cx="1004729" cy="1004729"/>
          </a:xfrm>
          <a:prstGeom prst="rect">
            <a:avLst/>
          </a:prstGeom>
        </p:spPr>
      </p:pic>
      <p:pic>
        <p:nvPicPr>
          <p:cNvPr id="4" name="Picture 2" descr="Image result for verizon logo"/>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a:stretch/>
        </p:blipFill>
        <p:spPr bwMode="auto">
          <a:xfrm>
            <a:off x="-1242" y="89386"/>
            <a:ext cx="4657184" cy="110818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rot="5400000">
            <a:off x="6831672" y="1497672"/>
            <a:ext cx="6858000" cy="3862655"/>
          </a:xfrm>
          <a:prstGeom prst="rect">
            <a:avLst/>
          </a:prstGeom>
        </p:spPr>
      </p:pic>
    </p:spTree>
    <p:extLst>
      <p:ext uri="{BB962C8B-B14F-4D97-AF65-F5344CB8AC3E}">
        <p14:creationId xmlns:p14="http://schemas.microsoft.com/office/powerpoint/2010/main" val="6042887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verizon logo"/>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1242" y="411061"/>
            <a:ext cx="5429250" cy="129190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724650" y="494164"/>
            <a:ext cx="5067301" cy="6121813"/>
          </a:xfrm>
          <a:prstGeom prst="rect">
            <a:avLst/>
          </a:prstGeom>
        </p:spPr>
      </p:pic>
      <p:sp>
        <p:nvSpPr>
          <p:cNvPr id="3" name="TextBox 2"/>
          <p:cNvSpPr txBox="1"/>
          <p:nvPr/>
        </p:nvSpPr>
        <p:spPr>
          <a:xfrm>
            <a:off x="954156" y="2398903"/>
            <a:ext cx="2239861" cy="578841"/>
          </a:xfrm>
          <a:prstGeom prst="rect">
            <a:avLst/>
          </a:prstGeom>
          <a:noFill/>
        </p:spPr>
        <p:txBody>
          <a:bodyPr wrap="none" lIns="0" tIns="0" rIns="0" bIns="0" rtlCol="0">
            <a:normAutofit/>
          </a:bodyPr>
          <a:lstStyle/>
          <a:p>
            <a:r>
              <a:rPr lang="en-US" sz="3200" dirty="0">
                <a:latin typeface="Calibri Light" charset="0"/>
                <a:ea typeface="Calibri Light" charset="0"/>
                <a:cs typeface="Calibri Light" charset="0"/>
              </a:rPr>
              <a:t>1 Monolithic App</a:t>
            </a:r>
          </a:p>
        </p:txBody>
      </p:sp>
      <p:sp>
        <p:nvSpPr>
          <p:cNvPr id="6" name="TextBox 5"/>
          <p:cNvSpPr txBox="1"/>
          <p:nvPr/>
        </p:nvSpPr>
        <p:spPr>
          <a:xfrm>
            <a:off x="954158" y="3432497"/>
            <a:ext cx="2239861" cy="578841"/>
          </a:xfrm>
          <a:prstGeom prst="rect">
            <a:avLst/>
          </a:prstGeom>
          <a:noFill/>
        </p:spPr>
        <p:txBody>
          <a:bodyPr wrap="none" lIns="0" tIns="0" rIns="0" bIns="0" rtlCol="0">
            <a:normAutofit/>
          </a:bodyPr>
          <a:lstStyle/>
          <a:p>
            <a:r>
              <a:rPr lang="en-US" sz="3200" dirty="0">
                <a:latin typeface="Calibri Light" charset="0"/>
                <a:ea typeface="Calibri Light" charset="0"/>
                <a:cs typeface="Calibri Light" charset="0"/>
              </a:rPr>
              <a:t>6 Weeks to </a:t>
            </a:r>
            <a:r>
              <a:rPr lang="en-US" sz="3200" dirty="0" err="1">
                <a:latin typeface="Calibri Light" charset="0"/>
                <a:ea typeface="Calibri Light" charset="0"/>
                <a:cs typeface="Calibri Light" charset="0"/>
              </a:rPr>
              <a:t>DevOps’ify</a:t>
            </a:r>
            <a:r>
              <a:rPr lang="en-US" sz="3200" dirty="0">
                <a:latin typeface="Calibri Light" charset="0"/>
                <a:ea typeface="Calibri Light" charset="0"/>
                <a:cs typeface="Calibri Light" charset="0"/>
              </a:rPr>
              <a:t> App</a:t>
            </a:r>
          </a:p>
        </p:txBody>
      </p:sp>
      <p:sp>
        <p:nvSpPr>
          <p:cNvPr id="7" name="TextBox 6"/>
          <p:cNvSpPr txBox="1"/>
          <p:nvPr/>
        </p:nvSpPr>
        <p:spPr>
          <a:xfrm>
            <a:off x="954154" y="4417855"/>
            <a:ext cx="2239861" cy="578841"/>
          </a:xfrm>
          <a:prstGeom prst="rect">
            <a:avLst/>
          </a:prstGeom>
          <a:noFill/>
        </p:spPr>
        <p:txBody>
          <a:bodyPr wrap="none" lIns="0" tIns="0" rIns="0" bIns="0" rtlCol="0">
            <a:normAutofit/>
          </a:bodyPr>
          <a:lstStyle/>
          <a:p>
            <a:r>
              <a:rPr lang="en-US" sz="3200" dirty="0">
                <a:latin typeface="Calibri Light" charset="0"/>
                <a:ea typeface="Calibri Light" charset="0"/>
                <a:cs typeface="Calibri Light" charset="0"/>
              </a:rPr>
              <a:t>Goal: Cloud Continuous Delivery </a:t>
            </a:r>
          </a:p>
        </p:txBody>
      </p:sp>
      <p:sp>
        <p:nvSpPr>
          <p:cNvPr id="8" name="TextBox 7"/>
          <p:cNvSpPr txBox="1"/>
          <p:nvPr/>
        </p:nvSpPr>
        <p:spPr>
          <a:xfrm>
            <a:off x="954158" y="5381461"/>
            <a:ext cx="2239861" cy="578841"/>
          </a:xfrm>
          <a:prstGeom prst="rect">
            <a:avLst/>
          </a:prstGeom>
          <a:noFill/>
        </p:spPr>
        <p:txBody>
          <a:bodyPr wrap="none" lIns="0" tIns="0" rIns="0" bIns="0" rtlCol="0">
            <a:normAutofit/>
          </a:bodyPr>
          <a:lstStyle/>
          <a:p>
            <a:r>
              <a:rPr lang="en-US" sz="3200" dirty="0">
                <a:latin typeface="Calibri Light" charset="0"/>
                <a:ea typeface="Calibri Light" charset="0"/>
                <a:cs typeface="Calibri Light" charset="0"/>
              </a:rPr>
              <a:t>Dev take Ops Ownership</a:t>
            </a:r>
          </a:p>
        </p:txBody>
      </p:sp>
    </p:spTree>
    <p:extLst>
      <p:ext uri="{BB962C8B-B14F-4D97-AF65-F5344CB8AC3E}">
        <p14:creationId xmlns:p14="http://schemas.microsoft.com/office/powerpoint/2010/main" val="27204903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Image result for verizon logo"/>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1242" y="89386"/>
            <a:ext cx="4657184" cy="110818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Dashboard"/>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266006" y="1197575"/>
            <a:ext cx="9782332" cy="54889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69879" y="2392240"/>
            <a:ext cx="10574586" cy="27131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7669248" y="225262"/>
            <a:ext cx="3141510" cy="8816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p:cNvPicPr>
          <p:nvPr/>
        </p:nvPicPr>
        <p:blipFill>
          <a:blip r:embed="rId7"/>
          <a:stretch>
            <a:fillRect/>
          </a:stretch>
        </p:blipFill>
        <p:spPr>
          <a:xfrm>
            <a:off x="11048338" y="163747"/>
            <a:ext cx="1004729" cy="1004729"/>
          </a:xfrm>
          <a:prstGeom prst="rect">
            <a:avLst/>
          </a:prstGeom>
        </p:spPr>
      </p:pic>
      <p:pic>
        <p:nvPicPr>
          <p:cNvPr id="2" name="Picture 1"/>
          <p:cNvPicPr>
            <a:picLocks noChangeAspect="1"/>
          </p:cNvPicPr>
          <p:nvPr/>
        </p:nvPicPr>
        <p:blipFill>
          <a:blip r:embed="rId8"/>
          <a:stretch>
            <a:fillRect/>
          </a:stretch>
        </p:blipFill>
        <p:spPr>
          <a:xfrm>
            <a:off x="4961184" y="360672"/>
            <a:ext cx="2023589" cy="746288"/>
          </a:xfrm>
          <a:prstGeom prst="rect">
            <a:avLst/>
          </a:prstGeom>
        </p:spPr>
      </p:pic>
    </p:spTree>
    <p:extLst>
      <p:ext uri="{BB962C8B-B14F-4D97-AF65-F5344CB8AC3E}">
        <p14:creationId xmlns:p14="http://schemas.microsoft.com/office/powerpoint/2010/main" val="4287601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87243" y="3014707"/>
            <a:ext cx="2062809" cy="523220"/>
          </a:xfrm>
          <a:prstGeom prst="rect">
            <a:avLst/>
          </a:prstGeom>
          <a:noFill/>
        </p:spPr>
        <p:txBody>
          <a:bodyPr wrap="none" rtlCol="0">
            <a:spAutoFit/>
          </a:bodyPr>
          <a:lstStyle/>
          <a:p>
            <a:r>
              <a:rPr lang="en-US" sz="2800" dirty="0"/>
              <a:t>Cycle Time </a:t>
            </a:r>
          </a:p>
        </p:txBody>
      </p:sp>
      <p:sp>
        <p:nvSpPr>
          <p:cNvPr id="5" name="TextBox 4"/>
          <p:cNvSpPr txBox="1"/>
          <p:nvPr/>
        </p:nvSpPr>
        <p:spPr>
          <a:xfrm>
            <a:off x="1287243" y="4849778"/>
            <a:ext cx="3286605" cy="523220"/>
          </a:xfrm>
          <a:prstGeom prst="rect">
            <a:avLst/>
          </a:prstGeom>
          <a:noFill/>
        </p:spPr>
        <p:txBody>
          <a:bodyPr wrap="none" rtlCol="0">
            <a:spAutoFit/>
          </a:bodyPr>
          <a:lstStyle/>
          <a:p>
            <a:r>
              <a:rPr lang="en-US" sz="2800" dirty="0"/>
              <a:t>Avg. Bugs per Test</a:t>
            </a:r>
          </a:p>
        </p:txBody>
      </p:sp>
      <p:sp>
        <p:nvSpPr>
          <p:cNvPr id="6" name="TextBox 5"/>
          <p:cNvSpPr txBox="1"/>
          <p:nvPr/>
        </p:nvSpPr>
        <p:spPr>
          <a:xfrm>
            <a:off x="7809834" y="2774311"/>
            <a:ext cx="1803699" cy="523220"/>
          </a:xfrm>
          <a:prstGeom prst="rect">
            <a:avLst/>
          </a:prstGeom>
          <a:noFill/>
        </p:spPr>
        <p:txBody>
          <a:bodyPr wrap="none" rtlCol="0">
            <a:spAutoFit/>
          </a:bodyPr>
          <a:lstStyle/>
          <a:p>
            <a:r>
              <a:rPr lang="en-US" sz="2800" dirty="0">
                <a:solidFill>
                  <a:schemeClr val="accent3">
                    <a:lumMod val="75000"/>
                  </a:schemeClr>
                </a:solidFill>
              </a:rPr>
              <a:t>10.5 Days</a:t>
            </a:r>
          </a:p>
        </p:txBody>
      </p:sp>
      <p:sp>
        <p:nvSpPr>
          <p:cNvPr id="7" name="TextBox 6"/>
          <p:cNvSpPr txBox="1"/>
          <p:nvPr/>
        </p:nvSpPr>
        <p:spPr>
          <a:xfrm>
            <a:off x="5084392" y="1685522"/>
            <a:ext cx="1891865" cy="584775"/>
          </a:xfrm>
          <a:prstGeom prst="rect">
            <a:avLst/>
          </a:prstGeom>
          <a:noFill/>
        </p:spPr>
        <p:txBody>
          <a:bodyPr wrap="none" rtlCol="0">
            <a:spAutoFit/>
          </a:bodyPr>
          <a:lstStyle/>
          <a:p>
            <a:r>
              <a:rPr lang="en-US" sz="3200" b="1" i="1" dirty="0"/>
              <a:t>Oct 2015</a:t>
            </a:r>
          </a:p>
        </p:txBody>
      </p:sp>
      <p:sp>
        <p:nvSpPr>
          <p:cNvPr id="8" name="TextBox 7"/>
          <p:cNvSpPr txBox="1"/>
          <p:nvPr/>
        </p:nvSpPr>
        <p:spPr>
          <a:xfrm>
            <a:off x="7656587" y="1685522"/>
            <a:ext cx="1915909" cy="584775"/>
          </a:xfrm>
          <a:prstGeom prst="rect">
            <a:avLst/>
          </a:prstGeom>
          <a:noFill/>
        </p:spPr>
        <p:txBody>
          <a:bodyPr wrap="none" rtlCol="0">
            <a:spAutoFit/>
          </a:bodyPr>
          <a:lstStyle/>
          <a:p>
            <a:r>
              <a:rPr lang="en-US" sz="3200" b="1" i="1" dirty="0"/>
              <a:t>Apr 2016</a:t>
            </a:r>
          </a:p>
        </p:txBody>
      </p:sp>
      <p:sp>
        <p:nvSpPr>
          <p:cNvPr id="9" name="Rectangle 8"/>
          <p:cNvSpPr/>
          <p:nvPr/>
        </p:nvSpPr>
        <p:spPr>
          <a:xfrm>
            <a:off x="5430718" y="2774311"/>
            <a:ext cx="1503938" cy="523220"/>
          </a:xfrm>
          <a:prstGeom prst="rect">
            <a:avLst/>
          </a:prstGeom>
          <a:noFill/>
        </p:spPr>
        <p:txBody>
          <a:bodyPr wrap="none" rtlCol="0">
            <a:spAutoFit/>
          </a:bodyPr>
          <a:lstStyle/>
          <a:p>
            <a:r>
              <a:rPr lang="en-US" sz="2800" dirty="0"/>
              <a:t>30 Days</a:t>
            </a:r>
          </a:p>
        </p:txBody>
      </p:sp>
      <p:sp>
        <p:nvSpPr>
          <p:cNvPr id="10" name="TextBox 9"/>
          <p:cNvSpPr txBox="1"/>
          <p:nvPr/>
        </p:nvSpPr>
        <p:spPr>
          <a:xfrm>
            <a:off x="8149778" y="4660292"/>
            <a:ext cx="885179" cy="523220"/>
          </a:xfrm>
          <a:prstGeom prst="rect">
            <a:avLst/>
          </a:prstGeom>
          <a:noFill/>
        </p:spPr>
        <p:txBody>
          <a:bodyPr wrap="none" rtlCol="0">
            <a:spAutoFit/>
          </a:bodyPr>
          <a:lstStyle/>
          <a:p>
            <a:r>
              <a:rPr lang="en-US" sz="2800" dirty="0">
                <a:solidFill>
                  <a:schemeClr val="accent3">
                    <a:lumMod val="75000"/>
                  </a:schemeClr>
                </a:solidFill>
              </a:rPr>
              <a:t>2.78</a:t>
            </a:r>
          </a:p>
        </p:txBody>
      </p:sp>
      <p:sp>
        <p:nvSpPr>
          <p:cNvPr id="11" name="Rectangle 10"/>
          <p:cNvSpPr/>
          <p:nvPr/>
        </p:nvSpPr>
        <p:spPr>
          <a:xfrm>
            <a:off x="5587736" y="4660292"/>
            <a:ext cx="885179" cy="523220"/>
          </a:xfrm>
          <a:prstGeom prst="rect">
            <a:avLst/>
          </a:prstGeom>
          <a:noFill/>
        </p:spPr>
        <p:txBody>
          <a:bodyPr wrap="none" rtlCol="0">
            <a:spAutoFit/>
          </a:bodyPr>
          <a:lstStyle/>
          <a:p>
            <a:r>
              <a:rPr lang="en-US" sz="2800" dirty="0"/>
              <a:t>5.79</a:t>
            </a:r>
          </a:p>
        </p:txBody>
      </p:sp>
      <p:sp>
        <p:nvSpPr>
          <p:cNvPr id="12" name="TextBox 11"/>
          <p:cNvSpPr txBox="1"/>
          <p:nvPr/>
        </p:nvSpPr>
        <p:spPr>
          <a:xfrm>
            <a:off x="963970" y="2524766"/>
            <a:ext cx="3337773" cy="523220"/>
          </a:xfrm>
          <a:prstGeom prst="rect">
            <a:avLst/>
          </a:prstGeom>
          <a:noFill/>
        </p:spPr>
        <p:txBody>
          <a:bodyPr wrap="none" rtlCol="0">
            <a:spAutoFit/>
          </a:bodyPr>
          <a:lstStyle/>
          <a:p>
            <a:r>
              <a:rPr lang="en-US" sz="2800" b="1" i="1" dirty="0"/>
              <a:t>SPEED of Delivery</a:t>
            </a:r>
          </a:p>
        </p:txBody>
      </p:sp>
      <p:sp>
        <p:nvSpPr>
          <p:cNvPr id="13" name="TextBox 12"/>
          <p:cNvSpPr txBox="1"/>
          <p:nvPr/>
        </p:nvSpPr>
        <p:spPr>
          <a:xfrm>
            <a:off x="963969" y="4326558"/>
            <a:ext cx="3691973" cy="523220"/>
          </a:xfrm>
          <a:prstGeom prst="rect">
            <a:avLst/>
          </a:prstGeom>
          <a:noFill/>
        </p:spPr>
        <p:txBody>
          <a:bodyPr wrap="none" rtlCol="0">
            <a:spAutoFit/>
          </a:bodyPr>
          <a:lstStyle/>
          <a:p>
            <a:r>
              <a:rPr lang="en-US" sz="2800" b="1" i="1" dirty="0"/>
              <a:t>QUALITY of Delivery</a:t>
            </a:r>
          </a:p>
        </p:txBody>
      </p:sp>
      <p:sp>
        <p:nvSpPr>
          <p:cNvPr id="14" name="TextBox 13"/>
          <p:cNvSpPr txBox="1"/>
          <p:nvPr/>
        </p:nvSpPr>
        <p:spPr>
          <a:xfrm>
            <a:off x="10185046" y="2355488"/>
            <a:ext cx="1491690" cy="1692771"/>
          </a:xfrm>
          <a:prstGeom prst="rect">
            <a:avLst/>
          </a:prstGeom>
          <a:noFill/>
        </p:spPr>
        <p:txBody>
          <a:bodyPr wrap="none" rtlCol="0">
            <a:spAutoFit/>
          </a:bodyPr>
          <a:lstStyle/>
          <a:p>
            <a:pPr algn="ctr"/>
            <a:r>
              <a:rPr lang="en-US" sz="6000" b="1" dirty="0">
                <a:solidFill>
                  <a:schemeClr val="accent3">
                    <a:lumMod val="75000"/>
                  </a:schemeClr>
                </a:solidFill>
              </a:rPr>
              <a:t>~3x </a:t>
            </a:r>
          </a:p>
          <a:p>
            <a:pPr algn="ctr"/>
            <a:r>
              <a:rPr lang="en-US" sz="4400" dirty="0">
                <a:solidFill>
                  <a:schemeClr val="accent3">
                    <a:lumMod val="75000"/>
                  </a:schemeClr>
                </a:solidFill>
              </a:rPr>
              <a:t>faster</a:t>
            </a:r>
          </a:p>
        </p:txBody>
      </p:sp>
      <p:sp>
        <p:nvSpPr>
          <p:cNvPr id="15" name="TextBox 14"/>
          <p:cNvSpPr txBox="1"/>
          <p:nvPr/>
        </p:nvSpPr>
        <p:spPr>
          <a:xfrm>
            <a:off x="9807828" y="4157280"/>
            <a:ext cx="2246128" cy="1692771"/>
          </a:xfrm>
          <a:prstGeom prst="rect">
            <a:avLst/>
          </a:prstGeom>
          <a:noFill/>
        </p:spPr>
        <p:txBody>
          <a:bodyPr wrap="none" rtlCol="0">
            <a:spAutoFit/>
          </a:bodyPr>
          <a:lstStyle/>
          <a:p>
            <a:pPr algn="ctr"/>
            <a:r>
              <a:rPr lang="en-US" sz="6000" b="1" dirty="0">
                <a:solidFill>
                  <a:schemeClr val="accent3">
                    <a:lumMod val="75000"/>
                  </a:schemeClr>
                </a:solidFill>
              </a:rPr>
              <a:t>50% </a:t>
            </a:r>
          </a:p>
          <a:p>
            <a:pPr algn="ctr"/>
            <a:r>
              <a:rPr lang="en-US" sz="4400" dirty="0">
                <a:solidFill>
                  <a:schemeClr val="accent3">
                    <a:lumMod val="75000"/>
                  </a:schemeClr>
                </a:solidFill>
              </a:rPr>
              <a:t>less bugs</a:t>
            </a:r>
          </a:p>
        </p:txBody>
      </p:sp>
      <p:pic>
        <p:nvPicPr>
          <p:cNvPr id="16" name="Picture 15"/>
          <p:cNvPicPr>
            <a:picLocks noChangeAspect="1"/>
          </p:cNvPicPr>
          <p:nvPr/>
        </p:nvPicPr>
        <p:blipFill>
          <a:blip r:embed="rId3"/>
          <a:stretch>
            <a:fillRect/>
          </a:stretch>
        </p:blipFill>
        <p:spPr>
          <a:xfrm>
            <a:off x="11048338" y="163747"/>
            <a:ext cx="1004729" cy="1004729"/>
          </a:xfrm>
          <a:prstGeom prst="rect">
            <a:avLst/>
          </a:prstGeom>
        </p:spPr>
      </p:pic>
      <p:pic>
        <p:nvPicPr>
          <p:cNvPr id="17" name="Picture 2" descr="Image result for verizon logo"/>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1242" y="89386"/>
            <a:ext cx="4657184" cy="110818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97068" y="6361607"/>
            <a:ext cx="7957460" cy="369332"/>
          </a:xfrm>
          <a:prstGeom prst="rect">
            <a:avLst/>
          </a:prstGeom>
        </p:spPr>
        <p:style>
          <a:lnRef idx="0">
            <a:schemeClr val="accent3"/>
          </a:lnRef>
          <a:fillRef idx="3">
            <a:schemeClr val="accent3"/>
          </a:fillRef>
          <a:effectRef idx="3">
            <a:schemeClr val="accent3"/>
          </a:effectRef>
          <a:fontRef idx="minor">
            <a:schemeClr val="lt1"/>
          </a:fontRef>
        </p:style>
        <p:txBody>
          <a:bodyPr wrap="square">
            <a:spAutoFit/>
          </a:bodyPr>
          <a:lstStyle/>
          <a:p>
            <a:r>
              <a:rPr lang="en-US" dirty="0"/>
              <a:t>Full Webinar: https://pages.awscloud.com/devops_dynatrace_june_2017.html</a:t>
            </a:r>
          </a:p>
        </p:txBody>
      </p:sp>
    </p:spTree>
    <p:extLst>
      <p:ext uri="{BB962C8B-B14F-4D97-AF65-F5344CB8AC3E}">
        <p14:creationId xmlns:p14="http://schemas.microsoft.com/office/powerpoint/2010/main" val="3938493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4"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62466" y="5416703"/>
            <a:ext cx="2626703" cy="841892"/>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043929" y="5269037"/>
            <a:ext cx="968160" cy="938999"/>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568680" y="5624704"/>
            <a:ext cx="3042065" cy="425889"/>
          </a:xfrm>
          <a:prstGeom prst="rect">
            <a:avLst/>
          </a:prstGeom>
        </p:spPr>
      </p:pic>
      <p:pic>
        <p:nvPicPr>
          <p:cNvPr id="7" name="Picture 6"/>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611624" y="587366"/>
            <a:ext cx="880225" cy="880225"/>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613792" y="439321"/>
            <a:ext cx="1080620" cy="1080620"/>
          </a:xfrm>
          <a:prstGeom prst="rect">
            <a:avLst/>
          </a:prstGeom>
        </p:spPr>
      </p:pic>
      <p:pic>
        <p:nvPicPr>
          <p:cNvPr id="9" name="Picture 8"/>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357595" y="494546"/>
            <a:ext cx="1079923" cy="1079923"/>
          </a:xfrm>
          <a:prstGeom prst="rect">
            <a:avLst/>
          </a:prstGeom>
        </p:spPr>
      </p:pic>
      <p:pic>
        <p:nvPicPr>
          <p:cNvPr id="10" name="Picture 2" descr="Image result for test icon"/>
          <p:cNvPicPr>
            <a:picLocks noChangeAspect="1" noChangeArrowheads="1"/>
          </p:cNvPicPr>
          <p:nvPr/>
        </p:nvPicPr>
        <p:blipFill>
          <a:blip r:embed="rId9" cstate="hqprint">
            <a:extLst>
              <a:ext uri="{28A0092B-C50C-407E-A947-70E740481C1C}">
                <a14:useLocalDpi xmlns:a14="http://schemas.microsoft.com/office/drawing/2010/main"/>
              </a:ext>
            </a:extLst>
          </a:blip>
          <a:srcRect/>
          <a:stretch>
            <a:fillRect/>
          </a:stretch>
        </p:blipFill>
        <p:spPr bwMode="auto">
          <a:xfrm>
            <a:off x="10595905" y="540955"/>
            <a:ext cx="987103" cy="98710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96811" y="426624"/>
            <a:ext cx="914400" cy="914400"/>
          </a:xfrm>
          <a:prstGeom prst="rect">
            <a:avLst/>
          </a:prstGeom>
          <a:noFill/>
        </p:spPr>
        <p:txBody>
          <a:bodyPr wrap="none" lIns="0" tIns="0" rIns="0" bIns="0" rtlCol="0">
            <a:noAutofit/>
          </a:bodyPr>
          <a:lstStyle/>
          <a:p>
            <a:r>
              <a:rPr lang="en-US" sz="7200" dirty="0">
                <a:solidFill>
                  <a:schemeClr val="bg1"/>
                </a:solidFill>
                <a:latin typeface="Calibri Light" charset="0"/>
                <a:ea typeface="Calibri Light" charset="0"/>
                <a:cs typeface="Calibri Light" charset="0"/>
              </a:rPr>
              <a:t>50</a:t>
            </a:r>
          </a:p>
        </p:txBody>
      </p:sp>
      <p:sp>
        <p:nvSpPr>
          <p:cNvPr id="11" name="TextBox 10"/>
          <p:cNvSpPr txBox="1"/>
          <p:nvPr/>
        </p:nvSpPr>
        <p:spPr>
          <a:xfrm>
            <a:off x="3189169" y="439321"/>
            <a:ext cx="914400" cy="914400"/>
          </a:xfrm>
          <a:prstGeom prst="rect">
            <a:avLst/>
          </a:prstGeom>
          <a:noFill/>
        </p:spPr>
        <p:txBody>
          <a:bodyPr wrap="none" lIns="0" tIns="0" rIns="0" bIns="0" rtlCol="0">
            <a:noAutofit/>
          </a:bodyPr>
          <a:lstStyle/>
          <a:p>
            <a:r>
              <a:rPr lang="en-US" sz="7200" dirty="0">
                <a:solidFill>
                  <a:schemeClr val="bg1"/>
                </a:solidFill>
                <a:latin typeface="Calibri Light" charset="0"/>
                <a:ea typeface="Calibri Light" charset="0"/>
                <a:cs typeface="Calibri Light" charset="0"/>
              </a:rPr>
              <a:t>350</a:t>
            </a:r>
          </a:p>
        </p:txBody>
      </p:sp>
      <p:sp>
        <p:nvSpPr>
          <p:cNvPr id="12" name="TextBox 11"/>
          <p:cNvSpPr txBox="1"/>
          <p:nvPr/>
        </p:nvSpPr>
        <p:spPr>
          <a:xfrm>
            <a:off x="6427842" y="426624"/>
            <a:ext cx="914400" cy="914400"/>
          </a:xfrm>
          <a:prstGeom prst="rect">
            <a:avLst/>
          </a:prstGeom>
          <a:noFill/>
        </p:spPr>
        <p:txBody>
          <a:bodyPr wrap="none" lIns="0" tIns="0" rIns="0" bIns="0" rtlCol="0">
            <a:noAutofit/>
          </a:bodyPr>
          <a:lstStyle/>
          <a:p>
            <a:r>
              <a:rPr lang="en-US" sz="7200" dirty="0">
                <a:solidFill>
                  <a:schemeClr val="bg1"/>
                </a:solidFill>
                <a:latin typeface="Calibri Light" charset="0"/>
                <a:ea typeface="Calibri Light" charset="0"/>
                <a:cs typeface="Calibri Light" charset="0"/>
              </a:rPr>
              <a:t>90</a:t>
            </a:r>
          </a:p>
        </p:txBody>
      </p:sp>
      <p:sp>
        <p:nvSpPr>
          <p:cNvPr id="13" name="TextBox 12"/>
          <p:cNvSpPr txBox="1"/>
          <p:nvPr/>
        </p:nvSpPr>
        <p:spPr>
          <a:xfrm>
            <a:off x="9120200" y="435827"/>
            <a:ext cx="914400" cy="914400"/>
          </a:xfrm>
          <a:prstGeom prst="rect">
            <a:avLst/>
          </a:prstGeom>
          <a:noFill/>
        </p:spPr>
        <p:txBody>
          <a:bodyPr wrap="none" lIns="0" tIns="0" rIns="0" bIns="0" rtlCol="0">
            <a:noAutofit/>
          </a:bodyPr>
          <a:lstStyle/>
          <a:p>
            <a:r>
              <a:rPr lang="en-US" sz="7200" dirty="0">
                <a:solidFill>
                  <a:schemeClr val="bg1"/>
                </a:solidFill>
                <a:latin typeface="Calibri Light" charset="0"/>
                <a:ea typeface="Calibri Light" charset="0"/>
                <a:cs typeface="Calibri Light" charset="0"/>
              </a:rPr>
              <a:t>749</a:t>
            </a:r>
          </a:p>
        </p:txBody>
      </p:sp>
      <p:pic>
        <p:nvPicPr>
          <p:cNvPr id="18" name="Picture 2"/>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9200336" y="5416703"/>
            <a:ext cx="2580295" cy="724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itle 3"/>
          <p:cNvSpPr>
            <a:spLocks noGrp="1"/>
          </p:cNvSpPr>
          <p:nvPr>
            <p:ph type="ctrTitle"/>
          </p:nvPr>
        </p:nvSpPr>
        <p:spPr>
          <a:xfrm>
            <a:off x="2793302" y="3114903"/>
            <a:ext cx="5036792" cy="1071562"/>
          </a:xfrm>
        </p:spPr>
        <p:txBody>
          <a:bodyPr/>
          <a:lstStyle/>
          <a:p>
            <a:r>
              <a:rPr lang="en-US" sz="5400" dirty="0"/>
              <a:t>Shift-Left at</a:t>
            </a:r>
          </a:p>
        </p:txBody>
      </p:sp>
      <p:pic>
        <p:nvPicPr>
          <p:cNvPr id="20" name="Picture 19"/>
          <p:cNvPicPr>
            <a:picLocks noChangeAspect="1"/>
          </p:cNvPicPr>
          <p:nvPr/>
        </p:nvPicPr>
        <p:blipFill rotWithShape="1">
          <a:blip r:embed="rId11" cstate="hqprint">
            <a:extLst>
              <a:ext uri="{28A0092B-C50C-407E-A947-70E740481C1C}">
                <a14:useLocalDpi xmlns:a14="http://schemas.microsoft.com/office/drawing/2010/main"/>
              </a:ext>
            </a:extLst>
          </a:blip>
          <a:srcRect/>
          <a:stretch/>
        </p:blipFill>
        <p:spPr>
          <a:xfrm>
            <a:off x="1919536" y="2460060"/>
            <a:ext cx="1518320" cy="1941772"/>
          </a:xfrm>
          <a:prstGeom prst="rect">
            <a:avLst/>
          </a:prstGeom>
        </p:spPr>
      </p:pic>
      <p:pic>
        <p:nvPicPr>
          <p:cNvPr id="21" name="Picture 20" descr="Sofico_WHITE_720x539_300dpi.png"/>
          <p:cNvPicPr>
            <a:picLocks noChangeAspect="1"/>
          </p:cNvPicPr>
          <p:nvPr/>
        </p:nvPicPr>
        <p:blipFill>
          <a:blip r:embed="rId12"/>
          <a:stretch>
            <a:fillRect/>
          </a:stretch>
        </p:blipFill>
        <p:spPr>
          <a:xfrm>
            <a:off x="7301608" y="2543590"/>
            <a:ext cx="2926085" cy="164287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17054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10" presetClass="entr" presetSubtype="0"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500"/>
                                        <p:tgtEl>
                                          <p:spTgt spid="3"/>
                                        </p:tgtEl>
                                      </p:cBhvr>
                                    </p:animEffect>
                                  </p:childTnLst>
                                </p:cTn>
                              </p:par>
                              <p:par>
                                <p:cTn id="34" presetID="10" presetClass="entr" presetSubtype="0" fill="hold" nodeType="with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500"/>
                                        <p:tgtEl>
                                          <p:spTgt spid="5"/>
                                        </p:tgtEl>
                                      </p:cBhvr>
                                    </p:animEffect>
                                  </p:childTnLst>
                                </p:cTn>
                              </p:par>
                              <p:par>
                                <p:cTn id="37" presetID="10" presetClass="entr" presetSubtype="0"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500"/>
                                        <p:tgtEl>
                                          <p:spTgt spid="6"/>
                                        </p:tgtEl>
                                      </p:cBhvr>
                                    </p:animEffect>
                                  </p:childTnLst>
                                </p:cTn>
                              </p:par>
                              <p:par>
                                <p:cTn id="40" presetID="10" presetClass="entr" presetSubtype="0" fill="hold"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2"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7645" y="82315"/>
            <a:ext cx="11500701" cy="6764302"/>
          </a:xfrm>
          <a:prstGeom prst="rect">
            <a:avLst/>
          </a:prstGeom>
        </p:spPr>
      </p:pic>
      <p:sp>
        <p:nvSpPr>
          <p:cNvPr id="5" name="Right Arrow 4"/>
          <p:cNvSpPr/>
          <p:nvPr/>
        </p:nvSpPr>
        <p:spPr>
          <a:xfrm flipH="1">
            <a:off x="8210690" y="3390576"/>
            <a:ext cx="2104954" cy="1073426"/>
          </a:xfrm>
          <a:prstGeom prst="rightArrow">
            <a:avLst/>
          </a:prstGeom>
          <a:solidFill>
            <a:srgbClr val="FF0000"/>
          </a:solidFill>
          <a:ln>
            <a:noFill/>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latin typeface="Calibri Light" charset="0"/>
                <a:ea typeface="Calibri Light" charset="0"/>
                <a:cs typeface="Calibri Light" charset="0"/>
              </a:rPr>
              <a:t>Regressions Detected</a:t>
            </a:r>
          </a:p>
        </p:txBody>
      </p:sp>
      <p:sp>
        <p:nvSpPr>
          <p:cNvPr id="6" name="Right Arrow 4"/>
          <p:cNvSpPr/>
          <p:nvPr/>
        </p:nvSpPr>
        <p:spPr>
          <a:xfrm flipH="1">
            <a:off x="8210690" y="768898"/>
            <a:ext cx="2104954" cy="1073426"/>
          </a:xfrm>
          <a:prstGeom prst="rightArrow">
            <a:avLst/>
          </a:prstGeom>
          <a:solidFill>
            <a:srgbClr val="FF0000"/>
          </a:solidFill>
          <a:ln>
            <a:noFill/>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latin typeface="Calibri Light" charset="0"/>
                <a:ea typeface="Calibri Light" charset="0"/>
                <a:cs typeface="Calibri Light" charset="0"/>
              </a:rPr>
              <a:t>Every Test</a:t>
            </a:r>
          </a:p>
        </p:txBody>
      </p:sp>
      <p:sp>
        <p:nvSpPr>
          <p:cNvPr id="7" name="Right Arrow 4"/>
          <p:cNvSpPr/>
          <p:nvPr/>
        </p:nvSpPr>
        <p:spPr>
          <a:xfrm>
            <a:off x="442763" y="4023542"/>
            <a:ext cx="2473692" cy="1073426"/>
          </a:xfrm>
          <a:prstGeom prst="rightArrow">
            <a:avLst/>
          </a:prstGeom>
          <a:solidFill>
            <a:srgbClr val="FF0000"/>
          </a:solidFill>
          <a:ln>
            <a:noFill/>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latin typeface="Calibri Light" charset="0"/>
                <a:ea typeface="Calibri Light" charset="0"/>
                <a:cs typeface="Calibri Light" charset="0"/>
              </a:rPr>
              <a:t>Key Metrics per Test</a:t>
            </a:r>
          </a:p>
        </p:txBody>
      </p:sp>
    </p:spTree>
    <p:extLst>
      <p:ext uri="{BB962C8B-B14F-4D97-AF65-F5344CB8AC3E}">
        <p14:creationId xmlns:p14="http://schemas.microsoft.com/office/powerpoint/2010/main" val="1181621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88420" cy="7134225"/>
          </a:xfrm>
          <a:prstGeom prst="rect">
            <a:avLst/>
          </a:prstGeom>
          <a:ln>
            <a:noFill/>
          </a:ln>
          <a:effectLst>
            <a:outerShdw blurRad="292100" dist="139700" dir="2700000" algn="tl" rotWithShape="0">
              <a:srgbClr val="333333">
                <a:alpha val="65000"/>
              </a:srgbClr>
            </a:outerShdw>
          </a:effectLst>
        </p:spPr>
      </p:pic>
      <p:sp>
        <p:nvSpPr>
          <p:cNvPr id="3" name="Right Arrow 4"/>
          <p:cNvSpPr/>
          <p:nvPr/>
        </p:nvSpPr>
        <p:spPr>
          <a:xfrm rot="20770997" flipH="1">
            <a:off x="5727920" y="3030399"/>
            <a:ext cx="2732309" cy="1073426"/>
          </a:xfrm>
          <a:prstGeom prst="rightArrow">
            <a:avLst/>
          </a:prstGeom>
          <a:solidFill>
            <a:srgbClr val="FF0000"/>
          </a:solidFill>
          <a:ln>
            <a:noFill/>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latin typeface="Calibri Light" charset="0"/>
                <a:ea typeface="Calibri Light" charset="0"/>
                <a:cs typeface="Calibri Light" charset="0"/>
              </a:rPr>
              <a:t>Fail Build Decision</a:t>
            </a:r>
          </a:p>
        </p:txBody>
      </p:sp>
    </p:spTree>
    <p:extLst>
      <p:ext uri="{BB962C8B-B14F-4D97-AF65-F5344CB8AC3E}">
        <p14:creationId xmlns:p14="http://schemas.microsoft.com/office/powerpoint/2010/main" val="35877391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793302" y="3114903"/>
            <a:ext cx="5036792" cy="1071562"/>
          </a:xfrm>
        </p:spPr>
        <p:txBody>
          <a:bodyPr/>
          <a:lstStyle/>
          <a:p>
            <a:r>
              <a:rPr lang="en-US" sz="5400" dirty="0"/>
              <a:t>Shift-Left at</a:t>
            </a:r>
          </a:p>
        </p:txBody>
      </p:sp>
      <p:pic>
        <p:nvPicPr>
          <p:cNvPr id="7" name="Picture 6"/>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827381" y="5197326"/>
            <a:ext cx="880225" cy="880225"/>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829549" y="5049281"/>
            <a:ext cx="1080620" cy="1080620"/>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573352" y="5104506"/>
            <a:ext cx="1079923" cy="1079923"/>
          </a:xfrm>
          <a:prstGeom prst="rect">
            <a:avLst/>
          </a:prstGeom>
        </p:spPr>
      </p:pic>
      <p:pic>
        <p:nvPicPr>
          <p:cNvPr id="10" name="Picture 2" descr="Image result for test icon"/>
          <p:cNvPicPr>
            <a:picLocks noChangeAspect="1" noChangeArrowheads="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10811662" y="5150915"/>
            <a:ext cx="987103" cy="98710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12568" y="5036584"/>
            <a:ext cx="914400" cy="914400"/>
          </a:xfrm>
          <a:prstGeom prst="rect">
            <a:avLst/>
          </a:prstGeom>
          <a:noFill/>
        </p:spPr>
        <p:txBody>
          <a:bodyPr wrap="none" lIns="0" tIns="0" rIns="0" bIns="0"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7200" b="0" i="0" u="none" strike="noStrike" kern="0" cap="none" spc="0" normalizeH="0" baseline="0" noProof="0" dirty="0">
                <a:ln>
                  <a:noFill/>
                </a:ln>
                <a:solidFill>
                  <a:schemeClr val="bg1"/>
                </a:solidFill>
                <a:effectLst/>
                <a:uLnTx/>
                <a:uFillTx/>
                <a:latin typeface="Calibri Light" charset="0"/>
                <a:ea typeface="Calibri Light" charset="0"/>
                <a:cs typeface="Calibri Light" charset="0"/>
              </a:rPr>
              <a:t>50</a:t>
            </a:r>
          </a:p>
        </p:txBody>
      </p:sp>
      <p:sp>
        <p:nvSpPr>
          <p:cNvPr id="11" name="TextBox 10"/>
          <p:cNvSpPr txBox="1"/>
          <p:nvPr/>
        </p:nvSpPr>
        <p:spPr>
          <a:xfrm>
            <a:off x="3404926" y="5049281"/>
            <a:ext cx="914400" cy="914400"/>
          </a:xfrm>
          <a:prstGeom prst="rect">
            <a:avLst/>
          </a:prstGeom>
          <a:noFill/>
        </p:spPr>
        <p:txBody>
          <a:bodyPr wrap="none" lIns="0" tIns="0" rIns="0" bIns="0"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7200" b="0" i="0" u="none" strike="noStrike" kern="0" cap="none" spc="0" normalizeH="0" baseline="0" noProof="0" dirty="0">
                <a:ln>
                  <a:noFill/>
                </a:ln>
                <a:solidFill>
                  <a:schemeClr val="bg1"/>
                </a:solidFill>
                <a:effectLst/>
                <a:uLnTx/>
                <a:uFillTx/>
                <a:latin typeface="Calibri Light" charset="0"/>
                <a:ea typeface="Calibri Light" charset="0"/>
                <a:cs typeface="Calibri Light" charset="0"/>
              </a:rPr>
              <a:t>350</a:t>
            </a:r>
          </a:p>
        </p:txBody>
      </p:sp>
      <p:sp>
        <p:nvSpPr>
          <p:cNvPr id="12" name="TextBox 11"/>
          <p:cNvSpPr txBox="1"/>
          <p:nvPr/>
        </p:nvSpPr>
        <p:spPr>
          <a:xfrm>
            <a:off x="6643599" y="5036584"/>
            <a:ext cx="914400" cy="914400"/>
          </a:xfrm>
          <a:prstGeom prst="rect">
            <a:avLst/>
          </a:prstGeom>
          <a:noFill/>
        </p:spPr>
        <p:txBody>
          <a:bodyPr wrap="none" lIns="0" tIns="0" rIns="0" bIns="0"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7200" b="0" i="0" u="none" strike="noStrike" kern="0" cap="none" spc="0" normalizeH="0" baseline="0" noProof="0" dirty="0">
                <a:ln>
                  <a:noFill/>
                </a:ln>
                <a:solidFill>
                  <a:schemeClr val="bg1"/>
                </a:solidFill>
                <a:effectLst/>
                <a:uLnTx/>
                <a:uFillTx/>
                <a:latin typeface="Calibri Light" charset="0"/>
                <a:ea typeface="Calibri Light" charset="0"/>
                <a:cs typeface="Calibri Light" charset="0"/>
              </a:rPr>
              <a:t>90</a:t>
            </a:r>
          </a:p>
        </p:txBody>
      </p:sp>
      <p:sp>
        <p:nvSpPr>
          <p:cNvPr id="13" name="TextBox 12"/>
          <p:cNvSpPr txBox="1"/>
          <p:nvPr/>
        </p:nvSpPr>
        <p:spPr>
          <a:xfrm>
            <a:off x="9335957" y="5045787"/>
            <a:ext cx="914400" cy="914400"/>
          </a:xfrm>
          <a:prstGeom prst="rect">
            <a:avLst/>
          </a:prstGeom>
          <a:noFill/>
        </p:spPr>
        <p:txBody>
          <a:bodyPr wrap="none" lIns="0" tIns="0" rIns="0" bIns="0"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7200" b="0" i="0" u="none" strike="noStrike" kern="0" cap="none" spc="0" normalizeH="0" baseline="0" noProof="0" dirty="0">
                <a:ln>
                  <a:noFill/>
                </a:ln>
                <a:solidFill>
                  <a:schemeClr val="bg1"/>
                </a:solidFill>
                <a:effectLst/>
                <a:uLnTx/>
                <a:uFillTx/>
                <a:latin typeface="Calibri Light" charset="0"/>
                <a:ea typeface="Calibri Light" charset="0"/>
                <a:cs typeface="Calibri Light" charset="0"/>
              </a:rPr>
              <a:t>749</a:t>
            </a:r>
          </a:p>
        </p:txBody>
      </p:sp>
      <p:pic>
        <p:nvPicPr>
          <p:cNvPr id="14" name="Picture 13"/>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1919536" y="2460060"/>
            <a:ext cx="1518320" cy="1941772"/>
          </a:xfrm>
          <a:prstGeom prst="rect">
            <a:avLst/>
          </a:prstGeom>
        </p:spPr>
      </p:pic>
      <p:pic>
        <p:nvPicPr>
          <p:cNvPr id="16" name="Picture 15" descr="Sofico_WHITE_720x539_300dpi.png"/>
          <p:cNvPicPr>
            <a:picLocks noChangeAspect="1"/>
          </p:cNvPicPr>
          <p:nvPr/>
        </p:nvPicPr>
        <p:blipFill>
          <a:blip r:embed="rId8"/>
          <a:stretch>
            <a:fillRect/>
          </a:stretch>
        </p:blipFill>
        <p:spPr>
          <a:xfrm>
            <a:off x="7301608" y="2543590"/>
            <a:ext cx="2926085" cy="1642875"/>
          </a:xfrm>
          <a:prstGeom prst="rect">
            <a:avLst/>
          </a:prstGeom>
          <a:effectLst>
            <a:outerShdw blurRad="50800" dist="38100" dir="2700000" algn="tl" rotWithShape="0">
              <a:prstClr val="black">
                <a:alpha val="40000"/>
              </a:prstClr>
            </a:outerShdw>
          </a:effectLst>
        </p:spPr>
      </p:pic>
      <p:sp>
        <p:nvSpPr>
          <p:cNvPr id="17" name="TextBox 16"/>
          <p:cNvSpPr txBox="1"/>
          <p:nvPr/>
        </p:nvSpPr>
        <p:spPr>
          <a:xfrm>
            <a:off x="1526400" y="651351"/>
            <a:ext cx="914400" cy="914400"/>
          </a:xfrm>
          <a:prstGeom prst="rect">
            <a:avLst/>
          </a:prstGeom>
          <a:noFill/>
        </p:spPr>
        <p:txBody>
          <a:bodyPr wrap="none" lIns="0" tIns="0" rIns="0" bIns="0"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7200" b="0" i="0" u="none" strike="noStrike" kern="0" cap="none" spc="0" normalizeH="0" baseline="0" noProof="0" dirty="0">
                <a:ln>
                  <a:noFill/>
                </a:ln>
                <a:solidFill>
                  <a:schemeClr val="bg1"/>
                </a:solidFill>
                <a:effectLst/>
                <a:uLnTx/>
                <a:uFillTx/>
                <a:latin typeface="Calibri Light" charset="0"/>
                <a:ea typeface="Calibri Light" charset="0"/>
                <a:cs typeface="Calibri Light" charset="0"/>
              </a:rPr>
              <a:t>43x </a:t>
            </a:r>
            <a:r>
              <a:rPr kumimoji="0" lang="en-US" sz="4400" b="0" i="0" u="none" strike="noStrike" kern="0" cap="none" spc="0" normalizeH="0" baseline="0" noProof="0" dirty="0">
                <a:ln>
                  <a:noFill/>
                </a:ln>
                <a:solidFill>
                  <a:schemeClr val="bg1"/>
                </a:solidFill>
                <a:effectLst/>
                <a:uLnTx/>
                <a:uFillTx/>
                <a:latin typeface="Calibri Light" charset="0"/>
                <a:ea typeface="Calibri Light" charset="0"/>
                <a:cs typeface="Calibri Light" charset="0"/>
              </a:rPr>
              <a:t>RT</a:t>
            </a:r>
            <a:endParaRPr kumimoji="0" lang="en-US" sz="7200" b="0" i="0" u="none" strike="noStrike" kern="0" cap="none" spc="0" normalizeH="0" baseline="0" noProof="0" dirty="0">
              <a:ln>
                <a:noFill/>
              </a:ln>
              <a:solidFill>
                <a:schemeClr val="bg1"/>
              </a:solidFill>
              <a:effectLst/>
              <a:uLnTx/>
              <a:uFillTx/>
              <a:latin typeface="Calibri Light" charset="0"/>
              <a:ea typeface="Calibri Light" charset="0"/>
              <a:cs typeface="Calibri Light" charset="0"/>
            </a:endParaRPr>
          </a:p>
        </p:txBody>
      </p:sp>
      <p:sp>
        <p:nvSpPr>
          <p:cNvPr id="18" name="Arrow: Down 17"/>
          <p:cNvSpPr/>
          <p:nvPr/>
        </p:nvSpPr>
        <p:spPr>
          <a:xfrm rot="2813432">
            <a:off x="549159" y="783693"/>
            <a:ext cx="746642" cy="885650"/>
          </a:xfrm>
          <a:prstGeom prst="downArrow">
            <a:avLst/>
          </a:prstGeom>
          <a:ln/>
        </p:spPr>
        <p:style>
          <a:lnRef idx="1">
            <a:schemeClr val="accent3"/>
          </a:lnRef>
          <a:fillRef idx="3">
            <a:schemeClr val="accent3"/>
          </a:fillRef>
          <a:effectRef idx="2">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TextBox 18"/>
          <p:cNvSpPr txBox="1"/>
          <p:nvPr/>
        </p:nvSpPr>
        <p:spPr>
          <a:xfrm>
            <a:off x="5371096" y="651351"/>
            <a:ext cx="3478163" cy="914400"/>
          </a:xfrm>
          <a:prstGeom prst="rect">
            <a:avLst/>
          </a:prstGeom>
          <a:noFill/>
        </p:spPr>
        <p:txBody>
          <a:bodyPr wrap="none" lIns="0" tIns="0" rIns="0" bIns="0"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7200" b="0" i="0" u="none" strike="noStrike" kern="0" cap="none" spc="0" normalizeH="0" baseline="0" noProof="0" dirty="0">
                <a:ln>
                  <a:noFill/>
                </a:ln>
                <a:solidFill>
                  <a:schemeClr val="bg1"/>
                </a:solidFill>
                <a:effectLst/>
                <a:uLnTx/>
                <a:uFillTx/>
                <a:latin typeface="Calibri Light" charset="0"/>
                <a:ea typeface="Calibri Light" charset="0"/>
                <a:cs typeface="Calibri Light" charset="0"/>
              </a:rPr>
              <a:t>0 </a:t>
            </a:r>
            <a:r>
              <a:rPr kumimoji="0" lang="en-US" sz="4400" b="0" i="0" u="none" strike="noStrike" kern="0" cap="none" spc="0" normalizeH="0" baseline="0" noProof="0" dirty="0">
                <a:ln>
                  <a:noFill/>
                </a:ln>
                <a:solidFill>
                  <a:schemeClr val="bg1"/>
                </a:solidFill>
                <a:effectLst/>
                <a:uLnTx/>
                <a:uFillTx/>
                <a:latin typeface="Calibri Light" charset="0"/>
                <a:ea typeface="Calibri Light" charset="0"/>
                <a:cs typeface="Calibri Light" charset="0"/>
              </a:rPr>
              <a:t>OOM’s</a:t>
            </a:r>
            <a:endParaRPr kumimoji="0" lang="en-US" sz="7200" b="0" i="0" u="none" strike="noStrike" kern="0" cap="none" spc="0" normalizeH="0" baseline="0" noProof="0" dirty="0">
              <a:ln>
                <a:noFill/>
              </a:ln>
              <a:solidFill>
                <a:schemeClr val="bg1"/>
              </a:solidFill>
              <a:effectLst/>
              <a:uLnTx/>
              <a:uFillTx/>
              <a:latin typeface="Calibri Light" charset="0"/>
              <a:ea typeface="Calibri Light" charset="0"/>
              <a:cs typeface="Calibri Light" charset="0"/>
            </a:endParaRPr>
          </a:p>
        </p:txBody>
      </p:sp>
      <p:sp>
        <p:nvSpPr>
          <p:cNvPr id="20" name="TextBox 19"/>
          <p:cNvSpPr txBox="1"/>
          <p:nvPr/>
        </p:nvSpPr>
        <p:spPr>
          <a:xfrm>
            <a:off x="9227084" y="634793"/>
            <a:ext cx="3478163" cy="914400"/>
          </a:xfrm>
          <a:prstGeom prst="rect">
            <a:avLst/>
          </a:prstGeom>
          <a:noFill/>
        </p:spPr>
        <p:txBody>
          <a:bodyPr wrap="none" lIns="0" tIns="0" rIns="0" bIns="0"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7200" b="0" i="0" u="none" strike="noStrike" kern="0" cap="none" spc="0" normalizeH="0" baseline="0" noProof="0" dirty="0">
                <a:ln>
                  <a:noFill/>
                </a:ln>
                <a:solidFill>
                  <a:schemeClr val="bg1"/>
                </a:solidFill>
                <a:effectLst/>
                <a:uLnTx/>
                <a:uFillTx/>
                <a:latin typeface="Calibri Light" charset="0"/>
                <a:ea typeface="Calibri Light" charset="0"/>
                <a:cs typeface="Calibri Light" charset="0"/>
              </a:rPr>
              <a:t> </a:t>
            </a:r>
            <a:r>
              <a:rPr lang="en-US" sz="4400" kern="0" dirty="0">
                <a:solidFill>
                  <a:schemeClr val="bg1"/>
                </a:solidFill>
                <a:latin typeface="Calibri Light" charset="0"/>
                <a:ea typeface="Calibri Light" charset="0"/>
                <a:cs typeface="Calibri Light" charset="0"/>
              </a:rPr>
              <a:t>Sync / Wait</a:t>
            </a:r>
            <a:endParaRPr kumimoji="0" lang="en-US" sz="7200" b="0" i="0" u="none" strike="noStrike" kern="0" cap="none" spc="0" normalizeH="0" baseline="0" noProof="0" dirty="0">
              <a:ln>
                <a:noFill/>
              </a:ln>
              <a:solidFill>
                <a:schemeClr val="bg1"/>
              </a:solidFill>
              <a:effectLst/>
              <a:uLnTx/>
              <a:uFillTx/>
              <a:latin typeface="Calibri Light" charset="0"/>
              <a:ea typeface="Calibri Light" charset="0"/>
              <a:cs typeface="Calibri Light" charset="0"/>
            </a:endParaRPr>
          </a:p>
        </p:txBody>
      </p:sp>
      <p:sp>
        <p:nvSpPr>
          <p:cNvPr id="21" name="Multiplication Sign 20"/>
          <p:cNvSpPr/>
          <p:nvPr/>
        </p:nvSpPr>
        <p:spPr>
          <a:xfrm>
            <a:off x="5113922" y="769318"/>
            <a:ext cx="914400" cy="914400"/>
          </a:xfrm>
          <a:prstGeom prst="mathMultiply">
            <a:avLst/>
          </a:prstGeom>
          <a:ln/>
        </p:spPr>
        <p:style>
          <a:lnRef idx="1">
            <a:schemeClr val="accent5"/>
          </a:lnRef>
          <a:fillRef idx="3">
            <a:schemeClr val="accent5"/>
          </a:fillRef>
          <a:effectRef idx="2">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Arrow: Down 21"/>
          <p:cNvSpPr/>
          <p:nvPr/>
        </p:nvSpPr>
        <p:spPr>
          <a:xfrm rot="2813432">
            <a:off x="8475939" y="767135"/>
            <a:ext cx="746642" cy="885650"/>
          </a:xfrm>
          <a:prstGeom prst="downArrow">
            <a:avLst/>
          </a:prstGeom>
          <a:ln/>
        </p:spPr>
        <p:style>
          <a:lnRef idx="1">
            <a:schemeClr val="accent3"/>
          </a:lnRef>
          <a:fillRef idx="3">
            <a:schemeClr val="accent3"/>
          </a:fillRef>
          <a:effectRef idx="2">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019501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P spid="19" grpId="0"/>
      <p:bldP spid="20" grpId="0"/>
      <p:bldP spid="21" grpId="0" animBg="1"/>
      <p:bldP spid="2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25585" y="415047"/>
            <a:ext cx="4591050" cy="914400"/>
          </a:xfrm>
          <a:prstGeom prst="rect">
            <a:avLst/>
          </a:prstGeom>
          <a:noFill/>
        </p:spPr>
        <p:txBody>
          <a:bodyPr wrap="none" lIns="0" tIns="0" rIns="0" bIns="0" rtlCol="0">
            <a:noAutofit/>
          </a:bodyPr>
          <a:lstStyle/>
          <a:p>
            <a:r>
              <a:rPr lang="en-US" sz="13800" dirty="0">
                <a:latin typeface="Calibri Light" charset="0"/>
                <a:ea typeface="Calibri Light" charset="0"/>
                <a:cs typeface="Calibri Light" charset="0"/>
              </a:rPr>
              <a:t>Mark Tomlinson</a:t>
            </a:r>
          </a:p>
        </p:txBody>
      </p:sp>
      <p:pic>
        <p:nvPicPr>
          <p:cNvPr id="6" name="Picture 5"/>
          <p:cNvPicPr>
            <a:picLocks noChangeAspect="1"/>
          </p:cNvPicPr>
          <p:nvPr/>
        </p:nvPicPr>
        <p:blipFill>
          <a:blip r:embed="rId3"/>
          <a:stretch>
            <a:fillRect/>
          </a:stretch>
        </p:blipFill>
        <p:spPr>
          <a:xfrm>
            <a:off x="425585" y="2590211"/>
            <a:ext cx="2973244" cy="3716552"/>
          </a:xfrm>
          <a:prstGeom prst="rect">
            <a:avLst/>
          </a:prstGeom>
        </p:spPr>
      </p:pic>
      <p:sp>
        <p:nvSpPr>
          <p:cNvPr id="7" name="TextBox 6"/>
          <p:cNvSpPr txBox="1"/>
          <p:nvPr/>
        </p:nvSpPr>
        <p:spPr>
          <a:xfrm>
            <a:off x="3861880" y="2590210"/>
            <a:ext cx="7743218" cy="1806691"/>
          </a:xfrm>
          <a:prstGeom prst="rect">
            <a:avLst/>
          </a:prstGeom>
          <a:noFill/>
        </p:spPr>
        <p:txBody>
          <a:bodyPr wrap="none" lIns="0" tIns="0" rIns="0" bIns="0" rtlCol="0">
            <a:normAutofit lnSpcReduction="10000"/>
          </a:bodyPr>
          <a:lstStyle/>
          <a:p>
            <a:r>
              <a:rPr lang="en-US" sz="4000" dirty="0">
                <a:latin typeface="Calibri Light" charset="0"/>
                <a:ea typeface="Calibri Light" charset="0"/>
                <a:cs typeface="Calibri Light" charset="0"/>
              </a:rPr>
              <a:t>“Performance Sherpa”</a:t>
            </a:r>
          </a:p>
          <a:p>
            <a:endParaRPr lang="en-US" sz="4000" dirty="0">
              <a:latin typeface="Calibri Light" charset="0"/>
              <a:ea typeface="Calibri Light" charset="0"/>
              <a:cs typeface="Calibri Light" charset="0"/>
            </a:endParaRPr>
          </a:p>
          <a:p>
            <a:r>
              <a:rPr lang="en-US" sz="4000" dirty="0">
                <a:latin typeface="Calibri Light" charset="0"/>
                <a:ea typeface="Calibri Light" charset="0"/>
                <a:cs typeface="Calibri Light" charset="0"/>
              </a:rPr>
              <a:t>Host of www.perfbytes.com</a:t>
            </a:r>
          </a:p>
        </p:txBody>
      </p:sp>
      <p:pic>
        <p:nvPicPr>
          <p:cNvPr id="8" name="Picture 30" descr="Image result for logo paypal"/>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6324240" y="5657664"/>
            <a:ext cx="2818497" cy="75037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Bildergebnis für microsoft logo"/>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3739487" y="5827594"/>
            <a:ext cx="2249399" cy="47916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Bildergebnis für hp enterprise logo"/>
          <p:cNvPicPr>
            <a:picLocks noChangeAspect="1" noChangeArrowheads="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9478091" y="5412005"/>
            <a:ext cx="2305591" cy="96258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erfBytes"/>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530506" y="4294884"/>
            <a:ext cx="4560136" cy="1219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6604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6BBA"/>
        </a:solidFill>
        <a:effectLst/>
      </p:bgPr>
    </p:bg>
    <p:spTree>
      <p:nvGrpSpPr>
        <p:cNvPr id="1" name=""/>
        <p:cNvGrpSpPr/>
        <p:nvPr/>
      </p:nvGrpSpPr>
      <p:grpSpPr>
        <a:xfrm>
          <a:off x="0" y="0"/>
          <a:ext cx="0" cy="0"/>
          <a:chOff x="0" y="0"/>
          <a:chExt cx="0" cy="0"/>
        </a:xfrm>
      </p:grpSpPr>
      <p:sp>
        <p:nvSpPr>
          <p:cNvPr id="3" name="Title 1"/>
          <p:cNvSpPr txBox="1">
            <a:spLocks/>
          </p:cNvSpPr>
          <p:nvPr/>
        </p:nvSpPr>
        <p:spPr>
          <a:xfrm>
            <a:off x="1001485" y="670152"/>
            <a:ext cx="9927771" cy="1071563"/>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lgn="ctr" defTabSz="914377"/>
            <a:r>
              <a:rPr lang="en-US" dirty="0">
                <a:solidFill>
                  <a:srgbClr val="FFFFFF"/>
                </a:solidFill>
                <a:latin typeface="Calibri Light"/>
              </a:rPr>
              <a:t>#1 How I explain DevOps …</a:t>
            </a:r>
          </a:p>
        </p:txBody>
      </p:sp>
      <p:pic>
        <p:nvPicPr>
          <p:cNvPr id="4" name="Picture 2" descr="https://scontent.xx.fbcdn.net/v/t34.0-12/18716648_627544107450259_1951725354_n.jpg?oh=2a7b666e9764739833fb3e7b490986ed&amp;oe=592A11A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04507" y="2798991"/>
            <a:ext cx="5121727" cy="3841296"/>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1076064" y="1834229"/>
            <a:ext cx="9927771" cy="1071563"/>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lgn="ctr" defTabSz="914377"/>
            <a:r>
              <a:rPr lang="en-US" dirty="0">
                <a:solidFill>
                  <a:srgbClr val="FFFFFF"/>
                </a:solidFill>
                <a:latin typeface="Calibri Light"/>
              </a:rPr>
              <a:t>… to somebody non-technical like …</a:t>
            </a:r>
          </a:p>
        </p:txBody>
      </p:sp>
    </p:spTree>
    <p:extLst>
      <p:ext uri="{BB962C8B-B14F-4D97-AF65-F5344CB8AC3E}">
        <p14:creationId xmlns:p14="http://schemas.microsoft.com/office/powerpoint/2010/main" val="4263634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rot="5400000">
            <a:off x="6191250" y="857250"/>
            <a:ext cx="6858000" cy="5143500"/>
          </a:xfrm>
          <a:prstGeom prst="rect">
            <a:avLst/>
          </a:prstGeom>
        </p:spPr>
      </p:pic>
      <p:sp>
        <p:nvSpPr>
          <p:cNvPr id="5" name="Content Placeholder 5"/>
          <p:cNvSpPr txBox="1">
            <a:spLocks/>
          </p:cNvSpPr>
          <p:nvPr/>
        </p:nvSpPr>
        <p:spPr>
          <a:xfrm>
            <a:off x="855531" y="780836"/>
            <a:ext cx="5874042" cy="5180801"/>
          </a:xfrm>
          <a:prstGeom prst="rect">
            <a:avLst/>
          </a:prstGeom>
        </p:spPr>
        <p:txBody>
          <a:bodyPr lIns="0" tIns="0" rIns="0" bIns="0"/>
          <a:lstStyle>
            <a:lvl1pPr marL="228600" indent="-228600" algn="l" defTabSz="914400" rtl="0" eaLnBrk="1" latinLnBrk="0" hangingPunct="1">
              <a:lnSpc>
                <a:spcPct val="120000"/>
              </a:lnSpc>
              <a:spcBef>
                <a:spcPts val="1000"/>
              </a:spcBef>
              <a:buClr>
                <a:schemeClr val="accent1"/>
              </a:buClr>
              <a:buFont typeface="Wingdings" charset="2"/>
              <a:buChar char="§"/>
              <a:defRPr sz="2000" b="0" i="0" kern="1200">
                <a:solidFill>
                  <a:schemeClr val="tx1"/>
                </a:solidFill>
                <a:latin typeface="Calibri Light" charset="0"/>
                <a:ea typeface="Calibri Light" charset="0"/>
                <a:cs typeface="Calibri Light" charset="0"/>
              </a:defRPr>
            </a:lvl1pPr>
            <a:lvl2pPr marL="685800" indent="-228600" algn="l" defTabSz="914400" rtl="0" eaLnBrk="1" latinLnBrk="0" hangingPunct="1">
              <a:lnSpc>
                <a:spcPct val="120000"/>
              </a:lnSpc>
              <a:spcBef>
                <a:spcPts val="500"/>
              </a:spcBef>
              <a:buClr>
                <a:schemeClr val="accent1"/>
              </a:buClr>
              <a:buFont typeface="Wingdings" charset="2"/>
              <a:buChar char="§"/>
              <a:defRPr sz="1800" b="0" i="0" kern="1200">
                <a:solidFill>
                  <a:schemeClr val="tx1"/>
                </a:solidFill>
                <a:latin typeface="Calibri Light" charset="0"/>
                <a:ea typeface="Calibri Light" charset="0"/>
                <a:cs typeface="Calibri Light" charset="0"/>
              </a:defRPr>
            </a:lvl2pPr>
            <a:lvl3pPr marL="1143000" indent="-228600" algn="l" defTabSz="914400" rtl="0" eaLnBrk="1" latinLnBrk="0" hangingPunct="1">
              <a:lnSpc>
                <a:spcPct val="120000"/>
              </a:lnSpc>
              <a:spcBef>
                <a:spcPts val="500"/>
              </a:spcBef>
              <a:buClr>
                <a:schemeClr val="accent1"/>
              </a:buClr>
              <a:buFont typeface="Wingdings" charset="2"/>
              <a:buChar char="§"/>
              <a:defRPr sz="1800" b="0" i="0" kern="1200">
                <a:solidFill>
                  <a:schemeClr val="tx1"/>
                </a:solidFill>
                <a:latin typeface="Calibri Light" charset="0"/>
                <a:ea typeface="Calibri Light" charset="0"/>
                <a:cs typeface="Calibri Light" charset="0"/>
              </a:defRPr>
            </a:lvl3pPr>
            <a:lvl4pPr marL="1600200" indent="-228600" algn="l" defTabSz="914400" rtl="0" eaLnBrk="1" latinLnBrk="0" hangingPunct="1">
              <a:lnSpc>
                <a:spcPct val="90000"/>
              </a:lnSpc>
              <a:spcBef>
                <a:spcPts val="500"/>
              </a:spcBef>
              <a:buClr>
                <a:schemeClr val="accent1"/>
              </a:buClr>
              <a:buFont typeface="Wingdings" charset="2"/>
              <a:buChar char="§"/>
              <a:defRPr sz="1600" kern="1200">
                <a:solidFill>
                  <a:schemeClr val="tx1"/>
                </a:solidFill>
                <a:latin typeface="Verdana" charset="0"/>
                <a:ea typeface="Verdana" charset="0"/>
                <a:cs typeface="Verdana" charset="0"/>
              </a:defRPr>
            </a:lvl4pPr>
            <a:lvl5pPr marL="2057400" indent="-228600" algn="l" defTabSz="914400" rtl="0" eaLnBrk="1" latinLnBrk="0" hangingPunct="1">
              <a:lnSpc>
                <a:spcPct val="90000"/>
              </a:lnSpc>
              <a:spcBef>
                <a:spcPts val="500"/>
              </a:spcBef>
              <a:buClr>
                <a:schemeClr val="accent1"/>
              </a:buClr>
              <a:buFont typeface="Wingdings" charset="2"/>
              <a:buChar char="§"/>
              <a:defRPr sz="1600" kern="1200">
                <a:solidFill>
                  <a:schemeClr val="tx1"/>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Wingdings" charset="2"/>
              <a:buNone/>
            </a:pPr>
            <a:r>
              <a:rPr lang="en-US" sz="3600" i="1" dirty="0">
                <a:latin typeface="Times New Roman" charset="0"/>
                <a:ea typeface="Times New Roman" charset="0"/>
                <a:cs typeface="Times New Roman" charset="0"/>
              </a:rPr>
              <a:t>“If you can impact the [performance of the] code before it is written, then and only then, can you consider your work to be performance engineering. Otherwise, you are just doing testing.”</a:t>
            </a:r>
          </a:p>
          <a:p>
            <a:pPr marL="0" indent="0" algn="r">
              <a:buFont typeface="Wingdings" charset="2"/>
              <a:buNone/>
            </a:pPr>
            <a:r>
              <a:rPr lang="en-US" sz="3600" dirty="0">
                <a:latin typeface="Times New Roman" charset="0"/>
                <a:ea typeface="Times New Roman" charset="0"/>
                <a:cs typeface="Times New Roman" charset="0"/>
              </a:rPr>
              <a:t>- Jim Duggan, Gartner</a:t>
            </a:r>
          </a:p>
          <a:p>
            <a:pPr marL="0" indent="0">
              <a:buFont typeface="Wingdings" charset="2"/>
              <a:buNone/>
            </a:pPr>
            <a:endParaRPr lang="en-US" sz="3200" dirty="0"/>
          </a:p>
          <a:p>
            <a:pPr>
              <a:lnSpc>
                <a:spcPct val="100000"/>
              </a:lnSpc>
            </a:pPr>
            <a:endParaRPr lang="en-US" sz="3200" dirty="0"/>
          </a:p>
        </p:txBody>
      </p:sp>
    </p:spTree>
    <p:extLst>
      <p:ext uri="{BB962C8B-B14F-4D97-AF65-F5344CB8AC3E}">
        <p14:creationId xmlns:p14="http://schemas.microsoft.com/office/powerpoint/2010/main" val="12102273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570155" y="571500"/>
            <a:ext cx="10204208" cy="668338"/>
          </a:xfrm>
          <a:prstGeom prst="rect">
            <a:avLst/>
          </a:prstGeom>
        </p:spPr>
        <p:txBody>
          <a:bodyPr/>
          <a:lstStyle/>
          <a:p>
            <a:r>
              <a:rPr lang="en-US" dirty="0"/>
              <a:t>Continuous Performance as Self-Service</a:t>
            </a:r>
          </a:p>
        </p:txBody>
      </p:sp>
      <p:pic>
        <p:nvPicPr>
          <p:cNvPr id="7" name="Picture 6"/>
          <p:cNvPicPr>
            <a:picLocks noChangeAspect="1"/>
          </p:cNvPicPr>
          <p:nvPr/>
        </p:nvPicPr>
        <p:blipFill>
          <a:blip r:embed="rId3"/>
          <a:stretch>
            <a:fillRect/>
          </a:stretch>
        </p:blipFill>
        <p:spPr>
          <a:xfrm>
            <a:off x="10774363" y="307228"/>
            <a:ext cx="1118949" cy="1398684"/>
          </a:xfrm>
          <a:prstGeom prst="rect">
            <a:avLst/>
          </a:prstGeom>
        </p:spPr>
      </p:pic>
      <p:pic>
        <p:nvPicPr>
          <p:cNvPr id="8" name="Picture 7"/>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01066" y="3412776"/>
            <a:ext cx="1913384" cy="1913384"/>
          </a:xfrm>
          <a:prstGeom prst="rect">
            <a:avLst/>
          </a:prstGeom>
        </p:spPr>
      </p:pic>
      <p:pic>
        <p:nvPicPr>
          <p:cNvPr id="1026" name="Picture 2" descr="Bildergebnis für jira logo"/>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209916" y="3724689"/>
            <a:ext cx="2058318" cy="113481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6"/>
          <a:stretch>
            <a:fillRect/>
          </a:stretch>
        </p:blipFill>
        <p:spPr>
          <a:xfrm>
            <a:off x="8696422" y="5047254"/>
            <a:ext cx="2470595" cy="836201"/>
          </a:xfrm>
          <a:prstGeom prst="rect">
            <a:avLst/>
          </a:prstGeom>
        </p:spPr>
      </p:pic>
      <p:pic>
        <p:nvPicPr>
          <p:cNvPr id="11" name="Picture 2"/>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8292037" y="3926533"/>
            <a:ext cx="3141510" cy="8816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Straight Arrow Connector 2"/>
          <p:cNvCxnSpPr/>
          <p:nvPr/>
        </p:nvCxnSpPr>
        <p:spPr>
          <a:xfrm>
            <a:off x="2739671" y="4035209"/>
            <a:ext cx="1639824"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3" name="Arc 12"/>
          <p:cNvSpPr/>
          <p:nvPr/>
        </p:nvSpPr>
        <p:spPr>
          <a:xfrm rot="16200000">
            <a:off x="7905109" y="2317404"/>
            <a:ext cx="3753135" cy="4223272"/>
          </a:xfrm>
          <a:prstGeom prst="arc">
            <a:avLst>
              <a:gd name="adj1" fmla="val 16814383"/>
              <a:gd name="adj2" fmla="val 15791245"/>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5" name="Straight Arrow Connector 14"/>
          <p:cNvCxnSpPr/>
          <p:nvPr/>
        </p:nvCxnSpPr>
        <p:spPr>
          <a:xfrm>
            <a:off x="6268234" y="4035209"/>
            <a:ext cx="1480273" cy="1514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6268234" y="4709238"/>
            <a:ext cx="1419341"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2714254" y="4777807"/>
            <a:ext cx="1665241" cy="0"/>
          </a:xfrm>
          <a:prstGeom prst="straightConnector1">
            <a:avLst/>
          </a:prstGeom>
          <a:ln w="38100">
            <a:headEnd type="triangle"/>
            <a:tailEnd type="none"/>
          </a:ln>
        </p:spPr>
        <p:style>
          <a:lnRef idx="1">
            <a:schemeClr val="accent1"/>
          </a:lnRef>
          <a:fillRef idx="0">
            <a:schemeClr val="accent1"/>
          </a:fillRef>
          <a:effectRef idx="0">
            <a:schemeClr val="accent1"/>
          </a:effectRef>
          <a:fontRef idx="minor">
            <a:schemeClr val="tx1"/>
          </a:fontRef>
        </p:style>
      </p:cxnSp>
      <p:sp>
        <p:nvSpPr>
          <p:cNvPr id="2" name="Oval 1"/>
          <p:cNvSpPr/>
          <p:nvPr/>
        </p:nvSpPr>
        <p:spPr>
          <a:xfrm>
            <a:off x="2945212" y="1454891"/>
            <a:ext cx="446568" cy="40757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1</a:t>
            </a:r>
          </a:p>
        </p:txBody>
      </p:sp>
      <p:sp>
        <p:nvSpPr>
          <p:cNvPr id="4" name="TextBox 3"/>
          <p:cNvSpPr txBox="1"/>
          <p:nvPr/>
        </p:nvSpPr>
        <p:spPr>
          <a:xfrm>
            <a:off x="3631247" y="1503893"/>
            <a:ext cx="4201026" cy="379838"/>
          </a:xfrm>
          <a:prstGeom prst="rect">
            <a:avLst/>
          </a:prstGeom>
          <a:noFill/>
        </p:spPr>
        <p:txBody>
          <a:bodyPr wrap="none" lIns="0" tIns="0" rIns="0" bIns="0" rtlCol="0">
            <a:normAutofit/>
          </a:bodyPr>
          <a:lstStyle/>
          <a:p>
            <a:r>
              <a:rPr lang="en-US" dirty="0">
                <a:latin typeface="Calibri Light" charset="0"/>
                <a:ea typeface="Calibri Light" charset="0"/>
                <a:cs typeface="Calibri Light" charset="0"/>
              </a:rPr>
              <a:t>Create JIRA Ticket for Performance Feedback</a:t>
            </a:r>
          </a:p>
        </p:txBody>
      </p:sp>
      <p:sp>
        <p:nvSpPr>
          <p:cNvPr id="16" name="TextBox 15"/>
          <p:cNvSpPr txBox="1"/>
          <p:nvPr/>
        </p:nvSpPr>
        <p:spPr>
          <a:xfrm>
            <a:off x="3631247" y="2028505"/>
            <a:ext cx="4201026" cy="379838"/>
          </a:xfrm>
          <a:prstGeom prst="rect">
            <a:avLst/>
          </a:prstGeom>
          <a:noFill/>
        </p:spPr>
        <p:txBody>
          <a:bodyPr wrap="none" lIns="0" tIns="0" rIns="0" bIns="0" rtlCol="0">
            <a:normAutofit/>
          </a:bodyPr>
          <a:lstStyle/>
          <a:p>
            <a:r>
              <a:rPr lang="en-US" dirty="0">
                <a:latin typeface="Calibri Light" charset="0"/>
                <a:ea typeface="Calibri Light" charset="0"/>
                <a:cs typeface="Calibri Light" charset="0"/>
              </a:rPr>
              <a:t>Next Continuous Test Cycle picks up Request</a:t>
            </a:r>
          </a:p>
        </p:txBody>
      </p:sp>
      <p:sp>
        <p:nvSpPr>
          <p:cNvPr id="18" name="TextBox 17"/>
          <p:cNvSpPr txBox="1"/>
          <p:nvPr/>
        </p:nvSpPr>
        <p:spPr>
          <a:xfrm>
            <a:off x="3631247" y="2512050"/>
            <a:ext cx="4201026" cy="379838"/>
          </a:xfrm>
          <a:prstGeom prst="rect">
            <a:avLst/>
          </a:prstGeom>
          <a:noFill/>
        </p:spPr>
        <p:txBody>
          <a:bodyPr wrap="none" lIns="0" tIns="0" rIns="0" bIns="0" rtlCol="0">
            <a:normAutofit/>
          </a:bodyPr>
          <a:lstStyle/>
          <a:p>
            <a:r>
              <a:rPr lang="en-US" dirty="0">
                <a:latin typeface="Calibri Light" charset="0"/>
                <a:ea typeface="Calibri Light" charset="0"/>
                <a:cs typeface="Calibri Light" charset="0"/>
              </a:rPr>
              <a:t>Performance Feedback back on JIRA Ticket</a:t>
            </a:r>
          </a:p>
        </p:txBody>
      </p:sp>
      <p:sp>
        <p:nvSpPr>
          <p:cNvPr id="19" name="Oval 18"/>
          <p:cNvSpPr/>
          <p:nvPr/>
        </p:nvSpPr>
        <p:spPr>
          <a:xfrm>
            <a:off x="2945212" y="1954074"/>
            <a:ext cx="446568" cy="40757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2</a:t>
            </a:r>
          </a:p>
        </p:txBody>
      </p:sp>
      <p:sp>
        <p:nvSpPr>
          <p:cNvPr id="21" name="Oval 20"/>
          <p:cNvSpPr/>
          <p:nvPr/>
        </p:nvSpPr>
        <p:spPr>
          <a:xfrm>
            <a:off x="2945212" y="2426115"/>
            <a:ext cx="446568" cy="40757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3</a:t>
            </a:r>
          </a:p>
        </p:txBody>
      </p:sp>
      <p:sp>
        <p:nvSpPr>
          <p:cNvPr id="22" name="Oval 21"/>
          <p:cNvSpPr/>
          <p:nvPr/>
        </p:nvSpPr>
        <p:spPr>
          <a:xfrm>
            <a:off x="2750196" y="3484560"/>
            <a:ext cx="446568" cy="40757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1</a:t>
            </a:r>
          </a:p>
        </p:txBody>
      </p:sp>
      <p:sp>
        <p:nvSpPr>
          <p:cNvPr id="23" name="Oval 22"/>
          <p:cNvSpPr/>
          <p:nvPr/>
        </p:nvSpPr>
        <p:spPr>
          <a:xfrm>
            <a:off x="6961296" y="3463382"/>
            <a:ext cx="446568" cy="40757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2</a:t>
            </a:r>
          </a:p>
        </p:txBody>
      </p:sp>
      <p:sp>
        <p:nvSpPr>
          <p:cNvPr id="24" name="Oval 23"/>
          <p:cNvSpPr/>
          <p:nvPr/>
        </p:nvSpPr>
        <p:spPr>
          <a:xfrm>
            <a:off x="5089135" y="4843467"/>
            <a:ext cx="446568" cy="40757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3</a:t>
            </a:r>
          </a:p>
        </p:txBody>
      </p:sp>
      <p:pic>
        <p:nvPicPr>
          <p:cNvPr id="1030" name="Picture 6" descr="Image result for rundeck logo"/>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8507219" y="3276694"/>
            <a:ext cx="2548914" cy="373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1673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0"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500"/>
                                        <p:tgtEl>
                                          <p:spTgt spid="2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cTn>
                              </p:par>
                              <p:par>
                                <p:cTn id="39" presetID="10" presetClass="entr" presetSubtype="0"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fade">
                                      <p:cBhvr>
                                        <p:cTn id="44" dur="500"/>
                                        <p:tgtEl>
                                          <p:spTgt spid="21"/>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fade">
                                      <p:cBhvr>
                                        <p:cTn id="5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animBg="1"/>
      <p:bldP spid="4" grpId="0"/>
      <p:bldP spid="16" grpId="0"/>
      <p:bldP spid="18" grpId="0"/>
      <p:bldP spid="19" grpId="0" animBg="1"/>
      <p:bldP spid="21" grpId="0" animBg="1"/>
      <p:bldP spid="22" grpId="0" animBg="1"/>
      <p:bldP spid="23" grpId="0" animBg="1"/>
      <p:bldP spid="2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048000" y="0"/>
            <a:ext cx="9144000" cy="6858000"/>
          </a:xfrm>
          <a:prstGeom prst="rect">
            <a:avLst/>
          </a:prstGeom>
        </p:spPr>
      </p:pic>
      <p:pic>
        <p:nvPicPr>
          <p:cNvPr id="6" name="Picture 5"/>
          <p:cNvPicPr>
            <a:picLocks noChangeAspect="1"/>
          </p:cNvPicPr>
          <p:nvPr/>
        </p:nvPicPr>
        <p:blipFill>
          <a:blip r:embed="rId4"/>
          <a:stretch>
            <a:fillRect/>
          </a:stretch>
        </p:blipFill>
        <p:spPr>
          <a:xfrm>
            <a:off x="1" y="5603966"/>
            <a:ext cx="3048000" cy="1254034"/>
          </a:xfrm>
          <a:prstGeom prst="rect">
            <a:avLst/>
          </a:prstGeom>
        </p:spPr>
      </p:pic>
    </p:spTree>
    <p:extLst>
      <p:ext uri="{BB962C8B-B14F-4D97-AF65-F5344CB8AC3E}">
        <p14:creationId xmlns:p14="http://schemas.microsoft.com/office/powerpoint/2010/main" val="30820461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10972800" cy="792162"/>
          </a:xfrm>
          <a:prstGeom prst="rect">
            <a:avLst/>
          </a:prstGeom>
        </p:spPr>
        <p:txBody>
          <a:bodyPr>
            <a:normAutofit/>
          </a:bodyPr>
          <a:lstStyle/>
          <a:p>
            <a:pPr algn="ctr"/>
            <a:r>
              <a:rPr lang="en-US" dirty="0"/>
              <a:t>The “Bad App” List</a:t>
            </a:r>
          </a:p>
        </p:txBody>
      </p:sp>
      <p:sp>
        <p:nvSpPr>
          <p:cNvPr id="8" name="Content Placeholder 4"/>
          <p:cNvSpPr txBox="1">
            <a:spLocks/>
          </p:cNvSpPr>
          <p:nvPr/>
        </p:nvSpPr>
        <p:spPr>
          <a:xfrm>
            <a:off x="312739" y="939281"/>
            <a:ext cx="11457230" cy="5918719"/>
          </a:xfrm>
          <a:prstGeom prst="rect">
            <a:avLst/>
          </a:prstGeom>
        </p:spPr>
        <p:txBody>
          <a:bodyPr/>
          <a:lstStyle>
            <a:lvl1pPr marL="228600" indent="-228600" algn="l" defTabSz="914400" rtl="0" eaLnBrk="1" latinLnBrk="0" hangingPunct="1">
              <a:lnSpc>
                <a:spcPct val="100000"/>
              </a:lnSpc>
              <a:spcBef>
                <a:spcPts val="0"/>
              </a:spcBef>
              <a:spcAft>
                <a:spcPts val="1000"/>
              </a:spcAft>
              <a:buClr>
                <a:schemeClr val="accent1"/>
              </a:buClr>
              <a:buFont typeface="Arial"/>
              <a:buChar char="•"/>
              <a:defRPr sz="2800" kern="1200">
                <a:solidFill>
                  <a:srgbClr val="303030"/>
                </a:solidFill>
                <a:latin typeface="+mj-lt"/>
                <a:ea typeface="+mn-ea"/>
                <a:cs typeface="Calibri Light"/>
              </a:defRPr>
            </a:lvl1pPr>
            <a:lvl2pPr marL="685800" indent="-228600" algn="l" defTabSz="914400" rtl="0" eaLnBrk="1" latinLnBrk="0" hangingPunct="1">
              <a:lnSpc>
                <a:spcPct val="100000"/>
              </a:lnSpc>
              <a:spcBef>
                <a:spcPts val="0"/>
              </a:spcBef>
              <a:spcAft>
                <a:spcPts val="1000"/>
              </a:spcAft>
              <a:buClr>
                <a:srgbClr val="606B6C"/>
              </a:buClr>
              <a:buSzPct val="80000"/>
              <a:buFont typeface="Arial" panose="020B0604020202020204" pitchFamily="34" charset="0"/>
              <a:buChar char="•"/>
              <a:defRPr sz="2400" kern="1200">
                <a:solidFill>
                  <a:srgbClr val="555F60"/>
                </a:solidFill>
                <a:latin typeface="+mj-lt"/>
                <a:ea typeface="+mn-ea"/>
                <a:cs typeface="+mn-cs"/>
              </a:defRPr>
            </a:lvl2pPr>
            <a:lvl3pPr marL="1143000" indent="-228600" algn="l" defTabSz="914400" rtl="0" eaLnBrk="1" latinLnBrk="0" hangingPunct="1">
              <a:lnSpc>
                <a:spcPct val="100000"/>
              </a:lnSpc>
              <a:spcBef>
                <a:spcPts val="0"/>
              </a:spcBef>
              <a:spcAft>
                <a:spcPts val="1000"/>
              </a:spcAft>
              <a:buClr>
                <a:srgbClr val="606B6C"/>
              </a:buClr>
              <a:buSzPct val="80000"/>
              <a:buFont typeface="Arial" panose="020B0604020202020204" pitchFamily="34" charset="0"/>
              <a:buChar char="•"/>
              <a:defRPr sz="2400" b="0" kern="1200">
                <a:solidFill>
                  <a:schemeClr val="bg2"/>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0"/>
              </a:spcBef>
              <a:spcAft>
                <a:spcPts val="1000"/>
              </a:spcAft>
              <a:buClr>
                <a:schemeClr val="accent1"/>
              </a:buClr>
              <a:buSzTx/>
              <a:buFont typeface="Arial"/>
              <a:buChar char="•"/>
              <a:tabLst/>
              <a:defRPr/>
            </a:pPr>
            <a:endParaRPr kumimoji="0" lang="en-US" sz="2800" b="0" i="0" u="none" strike="noStrike" kern="1200" cap="none" spc="0" normalizeH="0" baseline="0" noProof="0" dirty="0">
              <a:ln>
                <a:noFill/>
              </a:ln>
              <a:solidFill>
                <a:srgbClr val="303030"/>
              </a:solidFill>
              <a:effectLst/>
              <a:uLnTx/>
              <a:uFillTx/>
              <a:latin typeface="+mj-lt"/>
              <a:ea typeface="+mn-ea"/>
              <a:cs typeface="Calibri Light"/>
            </a:endParaRPr>
          </a:p>
        </p:txBody>
      </p:sp>
      <p:sp>
        <p:nvSpPr>
          <p:cNvPr id="7" name="Content Placeholder 4"/>
          <p:cNvSpPr txBox="1">
            <a:spLocks/>
          </p:cNvSpPr>
          <p:nvPr/>
        </p:nvSpPr>
        <p:spPr>
          <a:xfrm>
            <a:off x="6978427" y="4426365"/>
            <a:ext cx="4544291" cy="907989"/>
          </a:xfrm>
          <a:prstGeom prst="rect">
            <a:avLst/>
          </a:prstGeom>
        </p:spPr>
        <p:txBody>
          <a:bodyPr/>
          <a:lstStyle>
            <a:lvl1pPr marL="169863" indent="-169863" algn="l" rtl="0" eaLnBrk="1" fontAlgn="base" hangingPunct="1">
              <a:lnSpc>
                <a:spcPct val="90000"/>
              </a:lnSpc>
              <a:spcBef>
                <a:spcPts val="600"/>
              </a:spcBef>
              <a:spcAft>
                <a:spcPts val="600"/>
              </a:spcAft>
              <a:buClr>
                <a:schemeClr val="accent2"/>
              </a:buClr>
              <a:buFont typeface="Arial" charset="0"/>
              <a:buChar char="•"/>
              <a:defRPr sz="2400" kern="1200">
                <a:solidFill>
                  <a:schemeClr val="tx1"/>
                </a:solidFill>
                <a:latin typeface="+mn-lt"/>
                <a:ea typeface="MS PGothic" panose="020B0600070205080204" pitchFamily="34" charset="-128"/>
                <a:cs typeface="Lucida Sans Unicode" pitchFamily="34" charset="0"/>
              </a:defRPr>
            </a:lvl1pPr>
            <a:lvl2pPr marL="742950" indent="-285750" algn="l" rtl="0" eaLnBrk="1" fontAlgn="base" hangingPunct="1">
              <a:lnSpc>
                <a:spcPct val="90000"/>
              </a:lnSpc>
              <a:spcBef>
                <a:spcPts val="600"/>
              </a:spcBef>
              <a:spcAft>
                <a:spcPts val="600"/>
              </a:spcAft>
              <a:buClr>
                <a:schemeClr val="accent2"/>
              </a:buClr>
              <a:buFont typeface="Arial" charset="0"/>
              <a:buChar char="–"/>
              <a:defRPr sz="2200" kern="1200">
                <a:solidFill>
                  <a:schemeClr val="tx1"/>
                </a:solidFill>
                <a:latin typeface="+mn-lt"/>
                <a:ea typeface="MS PGothic" panose="020B0600070205080204" pitchFamily="34" charset="-128"/>
                <a:cs typeface="Lucida Sans Unicode" pitchFamily="34" charset="0"/>
              </a:defRPr>
            </a:lvl2pPr>
            <a:lvl3pPr marL="1143000" indent="-228600" algn="l" rtl="0" eaLnBrk="1" fontAlgn="base" hangingPunct="1">
              <a:lnSpc>
                <a:spcPct val="90000"/>
              </a:lnSpc>
              <a:spcBef>
                <a:spcPts val="600"/>
              </a:spcBef>
              <a:spcAft>
                <a:spcPts val="600"/>
              </a:spcAft>
              <a:buClr>
                <a:schemeClr val="accent2"/>
              </a:buClr>
              <a:buFont typeface="Arial" charset="0"/>
              <a:buChar char="•"/>
              <a:defRPr sz="2400" kern="1200">
                <a:solidFill>
                  <a:schemeClr val="tx1"/>
                </a:solidFill>
                <a:latin typeface="+mn-lt"/>
                <a:ea typeface="MS PGothic" panose="020B0600070205080204" pitchFamily="34" charset="-128"/>
                <a:cs typeface="Lucida Sans Unicode" pitchFamily="34" charset="0"/>
              </a:defRPr>
            </a:lvl3pPr>
            <a:lvl4pPr marL="1600200" indent="-228600" algn="l" rtl="0" eaLnBrk="1" fontAlgn="base" hangingPunct="1">
              <a:lnSpc>
                <a:spcPct val="90000"/>
              </a:lnSpc>
              <a:spcBef>
                <a:spcPts val="600"/>
              </a:spcBef>
              <a:spcAft>
                <a:spcPts val="600"/>
              </a:spcAft>
              <a:buClr>
                <a:schemeClr val="accent2"/>
              </a:buClr>
              <a:buFont typeface="Arial" charset="0"/>
              <a:buChar char="–"/>
              <a:defRPr sz="1600" kern="1200">
                <a:solidFill>
                  <a:schemeClr val="tx1"/>
                </a:solidFill>
                <a:latin typeface="+mn-lt"/>
                <a:ea typeface="MS PGothic" panose="020B0600070205080204" pitchFamily="34" charset="-128"/>
                <a:cs typeface="Lucida Sans Unicode" pitchFamily="34" charset="0"/>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Lucida Sans Unicode" pitchFamily="34" charset="0"/>
                <a:ea typeface="MS PGothic" panose="020B0600070205080204" pitchFamily="34" charset="-128"/>
                <a:cs typeface="Lucida Sans Unicode"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just" defTabSz="914400" rtl="0" eaLnBrk="1" fontAlgn="base" latinLnBrk="0" hangingPunct="1">
              <a:lnSpc>
                <a:spcPct val="90000"/>
              </a:lnSpc>
              <a:spcBef>
                <a:spcPts val="600"/>
              </a:spcBef>
              <a:spcAft>
                <a:spcPts val="600"/>
              </a:spcAft>
              <a:buClr>
                <a:schemeClr val="accent2"/>
              </a:buClr>
              <a:buSzTx/>
              <a:buFont typeface="Arial" charset="0"/>
              <a:buNone/>
              <a:tabLst/>
              <a:defRPr/>
            </a:pPr>
            <a:r>
              <a:rPr kumimoji="0" lang="en-US" sz="6000" b="1" i="0" u="none" strike="noStrike" kern="1200" cap="none" spc="0" normalizeH="0" baseline="0" noProof="0" dirty="0">
                <a:ln>
                  <a:noFill/>
                </a:ln>
                <a:solidFill>
                  <a:schemeClr val="bg1"/>
                </a:solidFill>
                <a:effectLst/>
                <a:uLnTx/>
                <a:uFillTx/>
                <a:latin typeface="+mn-lt"/>
                <a:ea typeface="MS PGothic" panose="020B0600070205080204" pitchFamily="34" charset="-128"/>
                <a:cs typeface="Lucida Sans Unicode" pitchFamily="34" charset="0"/>
              </a:rPr>
              <a:t>What’s Next?</a:t>
            </a:r>
          </a:p>
        </p:txBody>
      </p:sp>
      <p:pic>
        <p:nvPicPr>
          <p:cNvPr id="9" name="Picture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89049" y="904475"/>
            <a:ext cx="9312314" cy="5953525"/>
          </a:xfrm>
          <a:prstGeom prst="rect">
            <a:avLst/>
          </a:prstGeom>
        </p:spPr>
      </p:pic>
      <p:pic>
        <p:nvPicPr>
          <p:cNvPr id="6" name="Picture 2" descr="Photo of Derek Abi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901363" y="141103"/>
            <a:ext cx="1143000" cy="1143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17362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10972800" cy="792162"/>
          </a:xfrm>
        </p:spPr>
        <p:txBody>
          <a:bodyPr>
            <a:normAutofit/>
          </a:bodyPr>
          <a:lstStyle/>
          <a:p>
            <a:r>
              <a:rPr lang="en-US" dirty="0"/>
              <a:t>“The List”</a:t>
            </a:r>
          </a:p>
        </p:txBody>
      </p:sp>
      <p:sp>
        <p:nvSpPr>
          <p:cNvPr id="8" name="Content Placeholder 4"/>
          <p:cNvSpPr txBox="1">
            <a:spLocks/>
          </p:cNvSpPr>
          <p:nvPr/>
        </p:nvSpPr>
        <p:spPr>
          <a:xfrm>
            <a:off x="312739" y="939281"/>
            <a:ext cx="11457230" cy="5918719"/>
          </a:xfrm>
          <a:prstGeom prst="rect">
            <a:avLst/>
          </a:prstGeom>
        </p:spPr>
        <p:txBody>
          <a:bodyPr/>
          <a:lstStyle>
            <a:lvl1pPr marL="228600" indent="-228600" algn="l" defTabSz="914400" rtl="0" eaLnBrk="1" latinLnBrk="0" hangingPunct="1">
              <a:lnSpc>
                <a:spcPct val="100000"/>
              </a:lnSpc>
              <a:spcBef>
                <a:spcPts val="0"/>
              </a:spcBef>
              <a:spcAft>
                <a:spcPts val="1000"/>
              </a:spcAft>
              <a:buClr>
                <a:schemeClr val="accent1"/>
              </a:buClr>
              <a:buFont typeface="Arial"/>
              <a:buChar char="•"/>
              <a:defRPr sz="2800" kern="1200">
                <a:solidFill>
                  <a:srgbClr val="303030"/>
                </a:solidFill>
                <a:latin typeface="+mj-lt"/>
                <a:ea typeface="+mn-ea"/>
                <a:cs typeface="Calibri Light"/>
              </a:defRPr>
            </a:lvl1pPr>
            <a:lvl2pPr marL="685800" indent="-228600" algn="l" defTabSz="914400" rtl="0" eaLnBrk="1" latinLnBrk="0" hangingPunct="1">
              <a:lnSpc>
                <a:spcPct val="100000"/>
              </a:lnSpc>
              <a:spcBef>
                <a:spcPts val="0"/>
              </a:spcBef>
              <a:spcAft>
                <a:spcPts val="1000"/>
              </a:spcAft>
              <a:buClr>
                <a:srgbClr val="606B6C"/>
              </a:buClr>
              <a:buSzPct val="80000"/>
              <a:buFont typeface="Arial" panose="020B0604020202020204" pitchFamily="34" charset="0"/>
              <a:buChar char="•"/>
              <a:defRPr sz="2400" kern="1200">
                <a:solidFill>
                  <a:srgbClr val="555F60"/>
                </a:solidFill>
                <a:latin typeface="+mj-lt"/>
                <a:ea typeface="+mn-ea"/>
                <a:cs typeface="+mn-cs"/>
              </a:defRPr>
            </a:lvl2pPr>
            <a:lvl3pPr marL="1143000" indent="-228600" algn="l" defTabSz="914400" rtl="0" eaLnBrk="1" latinLnBrk="0" hangingPunct="1">
              <a:lnSpc>
                <a:spcPct val="100000"/>
              </a:lnSpc>
              <a:spcBef>
                <a:spcPts val="0"/>
              </a:spcBef>
              <a:spcAft>
                <a:spcPts val="1000"/>
              </a:spcAft>
              <a:buClr>
                <a:srgbClr val="606B6C"/>
              </a:buClr>
              <a:buSzPct val="80000"/>
              <a:buFont typeface="Arial" panose="020B0604020202020204" pitchFamily="34" charset="0"/>
              <a:buChar char="•"/>
              <a:defRPr sz="2400" b="0" kern="1200">
                <a:solidFill>
                  <a:schemeClr val="bg2"/>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7" name="Content Placeholder 4"/>
          <p:cNvSpPr txBox="1">
            <a:spLocks/>
          </p:cNvSpPr>
          <p:nvPr/>
        </p:nvSpPr>
        <p:spPr>
          <a:xfrm>
            <a:off x="6978427" y="4426365"/>
            <a:ext cx="4544291" cy="907989"/>
          </a:xfrm>
          <a:prstGeom prst="rect">
            <a:avLst/>
          </a:prstGeom>
        </p:spPr>
        <p:txBody>
          <a:bodyPr/>
          <a:lstStyle>
            <a:lvl1pPr marL="169863" indent="-169863" algn="l" rtl="0" eaLnBrk="1" fontAlgn="base" hangingPunct="1">
              <a:lnSpc>
                <a:spcPct val="90000"/>
              </a:lnSpc>
              <a:spcBef>
                <a:spcPts val="600"/>
              </a:spcBef>
              <a:spcAft>
                <a:spcPts val="600"/>
              </a:spcAft>
              <a:buClr>
                <a:schemeClr val="accent2"/>
              </a:buClr>
              <a:buFont typeface="Arial" charset="0"/>
              <a:buChar char="•"/>
              <a:defRPr sz="2400" kern="1200">
                <a:solidFill>
                  <a:schemeClr val="tx1"/>
                </a:solidFill>
                <a:latin typeface="+mn-lt"/>
                <a:ea typeface="MS PGothic" panose="020B0600070205080204" pitchFamily="34" charset="-128"/>
                <a:cs typeface="Lucida Sans Unicode" pitchFamily="34" charset="0"/>
              </a:defRPr>
            </a:lvl1pPr>
            <a:lvl2pPr marL="742950" indent="-285750" algn="l" rtl="0" eaLnBrk="1" fontAlgn="base" hangingPunct="1">
              <a:lnSpc>
                <a:spcPct val="90000"/>
              </a:lnSpc>
              <a:spcBef>
                <a:spcPts val="600"/>
              </a:spcBef>
              <a:spcAft>
                <a:spcPts val="600"/>
              </a:spcAft>
              <a:buClr>
                <a:schemeClr val="accent2"/>
              </a:buClr>
              <a:buFont typeface="Arial" charset="0"/>
              <a:buChar char="–"/>
              <a:defRPr sz="2200" kern="1200">
                <a:solidFill>
                  <a:schemeClr val="tx1"/>
                </a:solidFill>
                <a:latin typeface="+mn-lt"/>
                <a:ea typeface="MS PGothic" panose="020B0600070205080204" pitchFamily="34" charset="-128"/>
                <a:cs typeface="Lucida Sans Unicode" pitchFamily="34" charset="0"/>
              </a:defRPr>
            </a:lvl2pPr>
            <a:lvl3pPr marL="1143000" indent="-228600" algn="l" rtl="0" eaLnBrk="1" fontAlgn="base" hangingPunct="1">
              <a:lnSpc>
                <a:spcPct val="90000"/>
              </a:lnSpc>
              <a:spcBef>
                <a:spcPts val="600"/>
              </a:spcBef>
              <a:spcAft>
                <a:spcPts val="600"/>
              </a:spcAft>
              <a:buClr>
                <a:schemeClr val="accent2"/>
              </a:buClr>
              <a:buFont typeface="Arial" charset="0"/>
              <a:buChar char="•"/>
              <a:defRPr sz="2400" kern="1200">
                <a:solidFill>
                  <a:schemeClr val="tx1"/>
                </a:solidFill>
                <a:latin typeface="+mn-lt"/>
                <a:ea typeface="MS PGothic" panose="020B0600070205080204" pitchFamily="34" charset="-128"/>
                <a:cs typeface="Lucida Sans Unicode" pitchFamily="34" charset="0"/>
              </a:defRPr>
            </a:lvl3pPr>
            <a:lvl4pPr marL="1600200" indent="-228600" algn="l" rtl="0" eaLnBrk="1" fontAlgn="base" hangingPunct="1">
              <a:lnSpc>
                <a:spcPct val="90000"/>
              </a:lnSpc>
              <a:spcBef>
                <a:spcPts val="600"/>
              </a:spcBef>
              <a:spcAft>
                <a:spcPts val="600"/>
              </a:spcAft>
              <a:buClr>
                <a:schemeClr val="accent2"/>
              </a:buClr>
              <a:buFont typeface="Arial" charset="0"/>
              <a:buChar char="–"/>
              <a:defRPr sz="1600" kern="1200">
                <a:solidFill>
                  <a:schemeClr val="tx1"/>
                </a:solidFill>
                <a:latin typeface="+mn-lt"/>
                <a:ea typeface="MS PGothic" panose="020B0600070205080204" pitchFamily="34" charset="-128"/>
                <a:cs typeface="Lucida Sans Unicode" pitchFamily="34" charset="0"/>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Lucida Sans Unicode" pitchFamily="34" charset="0"/>
                <a:ea typeface="MS PGothic" panose="020B0600070205080204" pitchFamily="34" charset="-128"/>
                <a:cs typeface="Lucida Sans Unicode"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n-US" sz="6000" b="1" dirty="0">
                <a:solidFill>
                  <a:schemeClr val="bg1"/>
                </a:solidFill>
              </a:rPr>
              <a:t>What’s Next?</a:t>
            </a: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Picture 5"/>
          <p:cNvPicPr>
            <a:picLocks noChangeAspect="1"/>
          </p:cNvPicPr>
          <p:nvPr/>
        </p:nvPicPr>
        <p:blipFill>
          <a:blip r:embed="rId4"/>
          <a:stretch>
            <a:fillRect/>
          </a:stretch>
        </p:blipFill>
        <p:spPr>
          <a:xfrm>
            <a:off x="1" y="5603966"/>
            <a:ext cx="3048000" cy="1254034"/>
          </a:xfrm>
          <a:prstGeom prst="rect">
            <a:avLst/>
          </a:prstGeom>
        </p:spPr>
      </p:pic>
    </p:spTree>
    <p:extLst>
      <p:ext uri="{BB962C8B-B14F-4D97-AF65-F5344CB8AC3E}">
        <p14:creationId xmlns:p14="http://schemas.microsoft.com/office/powerpoint/2010/main" val="33564089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10972800" cy="792162"/>
          </a:xfrm>
        </p:spPr>
        <p:txBody>
          <a:bodyPr>
            <a:normAutofit/>
          </a:bodyPr>
          <a:lstStyle/>
          <a:p>
            <a:r>
              <a:rPr lang="en-US" dirty="0"/>
              <a:t>“The List”</a:t>
            </a:r>
          </a:p>
        </p:txBody>
      </p:sp>
      <p:sp>
        <p:nvSpPr>
          <p:cNvPr id="8" name="Content Placeholder 4"/>
          <p:cNvSpPr txBox="1">
            <a:spLocks/>
          </p:cNvSpPr>
          <p:nvPr/>
        </p:nvSpPr>
        <p:spPr>
          <a:xfrm>
            <a:off x="312739" y="939281"/>
            <a:ext cx="11457230" cy="5918719"/>
          </a:xfrm>
          <a:prstGeom prst="rect">
            <a:avLst/>
          </a:prstGeom>
        </p:spPr>
        <p:txBody>
          <a:bodyPr/>
          <a:lstStyle>
            <a:lvl1pPr marL="228600" indent="-228600" algn="l" defTabSz="914400" rtl="0" eaLnBrk="1" latinLnBrk="0" hangingPunct="1">
              <a:lnSpc>
                <a:spcPct val="100000"/>
              </a:lnSpc>
              <a:spcBef>
                <a:spcPts val="0"/>
              </a:spcBef>
              <a:spcAft>
                <a:spcPts val="1000"/>
              </a:spcAft>
              <a:buClr>
                <a:schemeClr val="accent1"/>
              </a:buClr>
              <a:buFont typeface="Arial"/>
              <a:buChar char="•"/>
              <a:defRPr sz="2800" kern="1200">
                <a:solidFill>
                  <a:srgbClr val="303030"/>
                </a:solidFill>
                <a:latin typeface="+mj-lt"/>
                <a:ea typeface="+mn-ea"/>
                <a:cs typeface="Calibri Light"/>
              </a:defRPr>
            </a:lvl1pPr>
            <a:lvl2pPr marL="685800" indent="-228600" algn="l" defTabSz="914400" rtl="0" eaLnBrk="1" latinLnBrk="0" hangingPunct="1">
              <a:lnSpc>
                <a:spcPct val="100000"/>
              </a:lnSpc>
              <a:spcBef>
                <a:spcPts val="0"/>
              </a:spcBef>
              <a:spcAft>
                <a:spcPts val="1000"/>
              </a:spcAft>
              <a:buClr>
                <a:srgbClr val="606B6C"/>
              </a:buClr>
              <a:buSzPct val="80000"/>
              <a:buFont typeface="Arial" panose="020B0604020202020204" pitchFamily="34" charset="0"/>
              <a:buChar char="•"/>
              <a:defRPr sz="2400" kern="1200">
                <a:solidFill>
                  <a:srgbClr val="555F60"/>
                </a:solidFill>
                <a:latin typeface="+mj-lt"/>
                <a:ea typeface="+mn-ea"/>
                <a:cs typeface="+mn-cs"/>
              </a:defRPr>
            </a:lvl2pPr>
            <a:lvl3pPr marL="1143000" indent="-228600" algn="l" defTabSz="914400" rtl="0" eaLnBrk="1" latinLnBrk="0" hangingPunct="1">
              <a:lnSpc>
                <a:spcPct val="100000"/>
              </a:lnSpc>
              <a:spcBef>
                <a:spcPts val="0"/>
              </a:spcBef>
              <a:spcAft>
                <a:spcPts val="1000"/>
              </a:spcAft>
              <a:buClr>
                <a:srgbClr val="606B6C"/>
              </a:buClr>
              <a:buSzPct val="80000"/>
              <a:buFont typeface="Arial" panose="020B0604020202020204" pitchFamily="34" charset="0"/>
              <a:buChar char="•"/>
              <a:defRPr sz="2400" b="0" kern="1200">
                <a:solidFill>
                  <a:schemeClr val="bg2"/>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7" name="Content Placeholder 4"/>
          <p:cNvSpPr txBox="1">
            <a:spLocks/>
          </p:cNvSpPr>
          <p:nvPr/>
        </p:nvSpPr>
        <p:spPr>
          <a:xfrm>
            <a:off x="6978427" y="4426365"/>
            <a:ext cx="4544291" cy="907989"/>
          </a:xfrm>
          <a:prstGeom prst="rect">
            <a:avLst/>
          </a:prstGeom>
        </p:spPr>
        <p:txBody>
          <a:bodyPr/>
          <a:lstStyle>
            <a:lvl1pPr marL="169863" indent="-169863" algn="l" rtl="0" eaLnBrk="1" fontAlgn="base" hangingPunct="1">
              <a:lnSpc>
                <a:spcPct val="90000"/>
              </a:lnSpc>
              <a:spcBef>
                <a:spcPts val="600"/>
              </a:spcBef>
              <a:spcAft>
                <a:spcPts val="600"/>
              </a:spcAft>
              <a:buClr>
                <a:schemeClr val="accent2"/>
              </a:buClr>
              <a:buFont typeface="Arial" charset="0"/>
              <a:buChar char="•"/>
              <a:defRPr sz="2400" kern="1200">
                <a:solidFill>
                  <a:schemeClr val="tx1"/>
                </a:solidFill>
                <a:latin typeface="+mn-lt"/>
                <a:ea typeface="MS PGothic" panose="020B0600070205080204" pitchFamily="34" charset="-128"/>
                <a:cs typeface="Lucida Sans Unicode" pitchFamily="34" charset="0"/>
              </a:defRPr>
            </a:lvl1pPr>
            <a:lvl2pPr marL="742950" indent="-285750" algn="l" rtl="0" eaLnBrk="1" fontAlgn="base" hangingPunct="1">
              <a:lnSpc>
                <a:spcPct val="90000"/>
              </a:lnSpc>
              <a:spcBef>
                <a:spcPts val="600"/>
              </a:spcBef>
              <a:spcAft>
                <a:spcPts val="600"/>
              </a:spcAft>
              <a:buClr>
                <a:schemeClr val="accent2"/>
              </a:buClr>
              <a:buFont typeface="Arial" charset="0"/>
              <a:buChar char="–"/>
              <a:defRPr sz="2200" kern="1200">
                <a:solidFill>
                  <a:schemeClr val="tx1"/>
                </a:solidFill>
                <a:latin typeface="+mn-lt"/>
                <a:ea typeface="MS PGothic" panose="020B0600070205080204" pitchFamily="34" charset="-128"/>
                <a:cs typeface="Lucida Sans Unicode" pitchFamily="34" charset="0"/>
              </a:defRPr>
            </a:lvl2pPr>
            <a:lvl3pPr marL="1143000" indent="-228600" algn="l" rtl="0" eaLnBrk="1" fontAlgn="base" hangingPunct="1">
              <a:lnSpc>
                <a:spcPct val="90000"/>
              </a:lnSpc>
              <a:spcBef>
                <a:spcPts val="600"/>
              </a:spcBef>
              <a:spcAft>
                <a:spcPts val="600"/>
              </a:spcAft>
              <a:buClr>
                <a:schemeClr val="accent2"/>
              </a:buClr>
              <a:buFont typeface="Arial" charset="0"/>
              <a:buChar char="•"/>
              <a:defRPr sz="2400" kern="1200">
                <a:solidFill>
                  <a:schemeClr val="tx1"/>
                </a:solidFill>
                <a:latin typeface="+mn-lt"/>
                <a:ea typeface="MS PGothic" panose="020B0600070205080204" pitchFamily="34" charset="-128"/>
                <a:cs typeface="Lucida Sans Unicode" pitchFamily="34" charset="0"/>
              </a:defRPr>
            </a:lvl3pPr>
            <a:lvl4pPr marL="1600200" indent="-228600" algn="l" rtl="0" eaLnBrk="1" fontAlgn="base" hangingPunct="1">
              <a:lnSpc>
                <a:spcPct val="90000"/>
              </a:lnSpc>
              <a:spcBef>
                <a:spcPts val="600"/>
              </a:spcBef>
              <a:spcAft>
                <a:spcPts val="600"/>
              </a:spcAft>
              <a:buClr>
                <a:schemeClr val="accent2"/>
              </a:buClr>
              <a:buFont typeface="Arial" charset="0"/>
              <a:buChar char="–"/>
              <a:defRPr sz="1600" kern="1200">
                <a:solidFill>
                  <a:schemeClr val="tx1"/>
                </a:solidFill>
                <a:latin typeface="+mn-lt"/>
                <a:ea typeface="MS PGothic" panose="020B0600070205080204" pitchFamily="34" charset="-128"/>
                <a:cs typeface="Lucida Sans Unicode" pitchFamily="34" charset="0"/>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Lucida Sans Unicode" pitchFamily="34" charset="0"/>
                <a:ea typeface="MS PGothic" panose="020B0600070205080204" pitchFamily="34" charset="-128"/>
                <a:cs typeface="Lucida Sans Unicode"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n-US" sz="6000" b="1" dirty="0">
                <a:solidFill>
                  <a:schemeClr val="bg1"/>
                </a:solidFill>
              </a:rPr>
              <a:t>What’s Next?</a:t>
            </a: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Picture 5"/>
          <p:cNvPicPr>
            <a:picLocks noChangeAspect="1"/>
          </p:cNvPicPr>
          <p:nvPr/>
        </p:nvPicPr>
        <p:blipFill>
          <a:blip r:embed="rId4"/>
          <a:stretch>
            <a:fillRect/>
          </a:stretch>
        </p:blipFill>
        <p:spPr>
          <a:xfrm>
            <a:off x="1" y="5603966"/>
            <a:ext cx="3048000" cy="1254034"/>
          </a:xfrm>
          <a:prstGeom prst="rect">
            <a:avLst/>
          </a:prstGeom>
        </p:spPr>
      </p:pic>
    </p:spTree>
    <p:extLst>
      <p:ext uri="{BB962C8B-B14F-4D97-AF65-F5344CB8AC3E}">
        <p14:creationId xmlns:p14="http://schemas.microsoft.com/office/powerpoint/2010/main" val="2558284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485" y="0"/>
            <a:ext cx="12198485"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7200" dirty="0"/>
              <a:t>Culture &amp; Personal Tips</a:t>
            </a:r>
          </a:p>
        </p:txBody>
      </p:sp>
    </p:spTree>
    <p:extLst>
      <p:ext uri="{BB962C8B-B14F-4D97-AF65-F5344CB8AC3E}">
        <p14:creationId xmlns:p14="http://schemas.microsoft.com/office/powerpoint/2010/main" val="25393176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31633" y="1061993"/>
            <a:ext cx="2862470" cy="914400"/>
          </a:xfrm>
          <a:prstGeom prst="rect">
            <a:avLst/>
          </a:prstGeom>
          <a:noFill/>
        </p:spPr>
        <p:txBody>
          <a:bodyPr wrap="none" lIns="0" tIns="0" rIns="0" bIns="0" rtlCol="0">
            <a:noAutofit/>
          </a:bodyPr>
          <a:lstStyle/>
          <a:p>
            <a:pPr algn="ctr"/>
            <a:r>
              <a:rPr lang="en-US" sz="5400" dirty="0">
                <a:latin typeface="Calibri Light" charset="0"/>
                <a:ea typeface="Calibri Light" charset="0"/>
                <a:cs typeface="Calibri Light" charset="0"/>
              </a:rPr>
              <a:t>DevOps == </a:t>
            </a:r>
            <a:r>
              <a:rPr lang="en-US" sz="5400" dirty="0" err="1">
                <a:latin typeface="Calibri Light" charset="0"/>
                <a:ea typeface="Calibri Light" charset="0"/>
                <a:cs typeface="Calibri Light" charset="0"/>
              </a:rPr>
              <a:t>Devs</a:t>
            </a:r>
            <a:r>
              <a:rPr lang="en-US" sz="5400" dirty="0">
                <a:latin typeface="Calibri Light" charset="0"/>
                <a:ea typeface="Calibri Light" charset="0"/>
                <a:cs typeface="Calibri Light" charset="0"/>
              </a:rPr>
              <a:t> on Call?</a:t>
            </a:r>
          </a:p>
        </p:txBody>
      </p:sp>
      <p:sp>
        <p:nvSpPr>
          <p:cNvPr id="5" name="TextBox 4"/>
          <p:cNvSpPr txBox="1"/>
          <p:nvPr/>
        </p:nvSpPr>
        <p:spPr>
          <a:xfrm>
            <a:off x="834886" y="3639126"/>
            <a:ext cx="3201405" cy="1116295"/>
          </a:xfrm>
          <a:prstGeom prst="rect">
            <a:avLst/>
          </a:prstGeom>
          <a:noFill/>
        </p:spPr>
        <p:txBody>
          <a:bodyPr wrap="none" lIns="0" tIns="0" rIns="0" bIns="0" rtlCol="0">
            <a:normAutofit/>
          </a:bodyPr>
          <a:lstStyle/>
          <a:p>
            <a:pPr algn="ctr"/>
            <a:r>
              <a:rPr lang="en-US" sz="4000" dirty="0">
                <a:latin typeface="Calibri Light" charset="0"/>
                <a:ea typeface="Calibri Light" charset="0"/>
                <a:cs typeface="Calibri Light" charset="0"/>
              </a:rPr>
              <a:t>Rotating Shifts</a:t>
            </a:r>
          </a:p>
          <a:p>
            <a:pPr algn="ctr"/>
            <a:r>
              <a:rPr lang="en-US" sz="3200" i="1" dirty="0">
                <a:latin typeface="Calibri Light" charset="0"/>
                <a:ea typeface="Calibri Light" charset="0"/>
                <a:cs typeface="Calibri Light" charset="0"/>
              </a:rPr>
              <a:t>(Trade Shifts with others)</a:t>
            </a:r>
          </a:p>
        </p:txBody>
      </p:sp>
      <p:sp>
        <p:nvSpPr>
          <p:cNvPr id="6" name="TextBox 5"/>
          <p:cNvSpPr txBox="1"/>
          <p:nvPr/>
        </p:nvSpPr>
        <p:spPr>
          <a:xfrm>
            <a:off x="4490178" y="5412509"/>
            <a:ext cx="3145381" cy="1087582"/>
          </a:xfrm>
          <a:prstGeom prst="rect">
            <a:avLst/>
          </a:prstGeom>
          <a:noFill/>
        </p:spPr>
        <p:txBody>
          <a:bodyPr wrap="none" lIns="0" tIns="0" rIns="0" bIns="0" rtlCol="0">
            <a:noAutofit/>
          </a:bodyPr>
          <a:lstStyle/>
          <a:p>
            <a:pPr algn="ctr"/>
            <a:r>
              <a:rPr lang="en-US" sz="4000" dirty="0">
                <a:latin typeface="Calibri Light" charset="0"/>
                <a:ea typeface="Calibri Light" charset="0"/>
                <a:cs typeface="Calibri Light" charset="0"/>
              </a:rPr>
              <a:t>Incentives</a:t>
            </a:r>
          </a:p>
          <a:p>
            <a:pPr algn="ctr"/>
            <a:r>
              <a:rPr lang="en-US" sz="3200" i="1" dirty="0">
                <a:latin typeface="Calibri Light" charset="0"/>
                <a:ea typeface="Calibri Light" charset="0"/>
                <a:cs typeface="Calibri Light" charset="0"/>
              </a:rPr>
              <a:t>(pay internet at home, parties …)</a:t>
            </a:r>
            <a:endParaRPr lang="en-US" sz="4000" i="1" dirty="0">
              <a:latin typeface="Calibri Light" charset="0"/>
              <a:ea typeface="Calibri Light" charset="0"/>
              <a:cs typeface="Calibri Light" charset="0"/>
            </a:endParaRPr>
          </a:p>
        </p:txBody>
      </p:sp>
      <p:sp>
        <p:nvSpPr>
          <p:cNvPr id="7" name="TextBox 6"/>
          <p:cNvSpPr txBox="1"/>
          <p:nvPr/>
        </p:nvSpPr>
        <p:spPr>
          <a:xfrm>
            <a:off x="8137237" y="3639127"/>
            <a:ext cx="3226502" cy="1116295"/>
          </a:xfrm>
          <a:prstGeom prst="rect">
            <a:avLst/>
          </a:prstGeom>
          <a:noFill/>
        </p:spPr>
        <p:txBody>
          <a:bodyPr wrap="none" lIns="0" tIns="0" rIns="0" bIns="0" rtlCol="0">
            <a:normAutofit/>
          </a:bodyPr>
          <a:lstStyle/>
          <a:p>
            <a:pPr algn="ctr"/>
            <a:r>
              <a:rPr lang="en-US" sz="4000" dirty="0">
                <a:latin typeface="Calibri Light" charset="0"/>
                <a:ea typeface="Calibri Light" charset="0"/>
                <a:cs typeface="Calibri Light" charset="0"/>
              </a:rPr>
              <a:t>EVERYONE is on Call</a:t>
            </a:r>
          </a:p>
          <a:p>
            <a:pPr algn="ctr"/>
            <a:r>
              <a:rPr lang="en-US" sz="3200" i="1" dirty="0">
                <a:latin typeface="Calibri Light" charset="0"/>
                <a:ea typeface="Calibri Light" charset="0"/>
                <a:cs typeface="Calibri Light" charset="0"/>
              </a:rPr>
              <a:t>Including CTO</a:t>
            </a:r>
          </a:p>
        </p:txBody>
      </p:sp>
      <p:sp>
        <p:nvSpPr>
          <p:cNvPr id="8" name="TextBox 7"/>
          <p:cNvSpPr txBox="1"/>
          <p:nvPr/>
        </p:nvSpPr>
        <p:spPr>
          <a:xfrm>
            <a:off x="4439976" y="2325772"/>
            <a:ext cx="3246984" cy="1141996"/>
          </a:xfrm>
          <a:prstGeom prst="rect">
            <a:avLst/>
          </a:prstGeom>
          <a:noFill/>
        </p:spPr>
        <p:txBody>
          <a:bodyPr wrap="none" lIns="0" tIns="0" rIns="0" bIns="0" rtlCol="0">
            <a:normAutofit/>
          </a:bodyPr>
          <a:lstStyle/>
          <a:p>
            <a:pPr algn="ctr"/>
            <a:r>
              <a:rPr lang="en-US" sz="4000" dirty="0">
                <a:latin typeface="Calibri Light" charset="0"/>
                <a:ea typeface="Calibri Light" charset="0"/>
                <a:cs typeface="Calibri Light" charset="0"/>
              </a:rPr>
              <a:t>Shadowing Ops</a:t>
            </a:r>
          </a:p>
          <a:p>
            <a:pPr algn="ctr"/>
            <a:r>
              <a:rPr lang="en-US" sz="3200" i="1" dirty="0">
                <a:latin typeface="Calibri Light" charset="0"/>
                <a:ea typeface="Calibri Light" charset="0"/>
                <a:cs typeface="Calibri Light" charset="0"/>
              </a:rPr>
              <a:t>Learning by doing!</a:t>
            </a:r>
          </a:p>
        </p:txBody>
      </p:sp>
      <p:sp>
        <p:nvSpPr>
          <p:cNvPr id="9" name="Rectangle 8"/>
          <p:cNvSpPr/>
          <p:nvPr/>
        </p:nvSpPr>
        <p:spPr>
          <a:xfrm rot="10800000">
            <a:off x="2333246" y="1039163"/>
            <a:ext cx="505267" cy="923330"/>
          </a:xfrm>
          <a:prstGeom prst="rect">
            <a:avLst/>
          </a:prstGeom>
        </p:spPr>
        <p:txBody>
          <a:bodyPr wrap="none">
            <a:spAutoFit/>
          </a:bodyPr>
          <a:lstStyle/>
          <a:p>
            <a:r>
              <a:rPr lang="en-US" sz="5400" dirty="0">
                <a:latin typeface="Calibri Light" charset="0"/>
                <a:ea typeface="Calibri Light" charset="0"/>
                <a:cs typeface="Calibri Light" charset="0"/>
              </a:rPr>
              <a:t>?</a:t>
            </a:r>
            <a:endParaRPr lang="en-US" sz="5400" dirty="0"/>
          </a:p>
        </p:txBody>
      </p:sp>
      <p:sp>
        <p:nvSpPr>
          <p:cNvPr id="10" name="TextBox 9"/>
          <p:cNvSpPr txBox="1"/>
          <p:nvPr/>
        </p:nvSpPr>
        <p:spPr>
          <a:xfrm>
            <a:off x="4631633" y="149954"/>
            <a:ext cx="2862470" cy="914400"/>
          </a:xfrm>
          <a:prstGeom prst="rect">
            <a:avLst/>
          </a:prstGeom>
          <a:noFill/>
        </p:spPr>
        <p:txBody>
          <a:bodyPr wrap="none" lIns="0" tIns="0" rIns="0" bIns="0" rtlCol="0">
            <a:noAutofit/>
          </a:bodyPr>
          <a:lstStyle/>
          <a:p>
            <a:pPr algn="ctr"/>
            <a:r>
              <a:rPr lang="en-US" sz="5400" i="1" dirty="0">
                <a:latin typeface="Calibri Light" charset="0"/>
                <a:ea typeface="Calibri Light" charset="0"/>
                <a:cs typeface="Calibri Light" charset="0"/>
              </a:rPr>
              <a:t>“You Build It, You Run It!”, Amazon</a:t>
            </a:r>
          </a:p>
        </p:txBody>
      </p:sp>
    </p:spTree>
    <p:extLst>
      <p:ext uri="{BB962C8B-B14F-4D97-AF65-F5344CB8AC3E}">
        <p14:creationId xmlns:p14="http://schemas.microsoft.com/office/powerpoint/2010/main" val="537915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6267450" y="2514497"/>
            <a:ext cx="5772150" cy="4343503"/>
          </a:xfrm>
          <a:prstGeom prst="rect">
            <a:avLst/>
          </a:prstGeom>
        </p:spPr>
      </p:pic>
      <p:pic>
        <p:nvPicPr>
          <p:cNvPr id="2" name="Picture 1"/>
          <p:cNvPicPr>
            <a:picLocks noChangeAspect="1"/>
          </p:cNvPicPr>
          <p:nvPr/>
        </p:nvPicPr>
        <p:blipFill>
          <a:blip r:embed="rId4"/>
          <a:stretch>
            <a:fillRect/>
          </a:stretch>
        </p:blipFill>
        <p:spPr>
          <a:xfrm rot="5400000">
            <a:off x="-457200" y="857250"/>
            <a:ext cx="6858000" cy="5143500"/>
          </a:xfrm>
          <a:prstGeom prst="rect">
            <a:avLst/>
          </a:prstGeom>
        </p:spPr>
      </p:pic>
      <p:pic>
        <p:nvPicPr>
          <p:cNvPr id="6" name="Picture 21" descr="C1_Core_G_RGB_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8691684" y="552450"/>
            <a:ext cx="3323919" cy="1155842"/>
          </a:xfrm>
          <a:prstGeom prst="rect">
            <a:avLst/>
          </a:prstGeom>
          <a:noFill/>
          <a:ln w="9525">
            <a:noFill/>
            <a:miter lim="800000"/>
            <a:headEnd/>
            <a:tailEnd/>
          </a:ln>
        </p:spPr>
      </p:pic>
    </p:spTree>
    <p:extLst>
      <p:ext uri="{BB962C8B-B14F-4D97-AF65-F5344CB8AC3E}">
        <p14:creationId xmlns:p14="http://schemas.microsoft.com/office/powerpoint/2010/main" val="35690873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1" descr="C1_Core_G_RGB_R"/>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8691684" y="552450"/>
            <a:ext cx="3323919" cy="1155842"/>
          </a:xfrm>
          <a:prstGeom prst="rect">
            <a:avLst/>
          </a:prstGeom>
          <a:noFill/>
          <a:ln w="9525">
            <a:noFill/>
            <a:miter lim="800000"/>
            <a:headEnd/>
            <a:tailEnd/>
          </a:ln>
        </p:spPr>
      </p:pic>
      <p:sp>
        <p:nvSpPr>
          <p:cNvPr id="5" name="TextBox 4"/>
          <p:cNvSpPr txBox="1"/>
          <p:nvPr/>
        </p:nvSpPr>
        <p:spPr>
          <a:xfrm>
            <a:off x="4133818" y="2781300"/>
            <a:ext cx="5353050" cy="1752600"/>
          </a:xfrm>
          <a:prstGeom prst="rect">
            <a:avLst/>
          </a:prstGeom>
          <a:noFill/>
        </p:spPr>
        <p:txBody>
          <a:bodyPr wrap="none" lIns="0" tIns="0" rIns="0" bIns="0"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800" b="0" i="0" u="none" strike="noStrike" kern="0" cap="none" spc="0" normalizeH="0" baseline="0" noProof="0" dirty="0">
                <a:ln>
                  <a:noFill/>
                </a:ln>
                <a:solidFill>
                  <a:sysClr val="windowText" lastClr="000000"/>
                </a:solidFill>
                <a:effectLst/>
                <a:uLnTx/>
                <a:uFillTx/>
                <a:latin typeface="Calibri Light" charset="0"/>
                <a:ea typeface="Calibri Light" charset="0"/>
                <a:cs typeface="Calibri Light" charset="0"/>
              </a:rPr>
              <a:t>11 min - M</a:t>
            </a:r>
            <a:r>
              <a:rPr kumimoji="0" lang="en-US" sz="3200" b="0" i="0" u="none" strike="noStrike" kern="0" cap="none" spc="0" normalizeH="0" baseline="0" noProof="0" dirty="0">
                <a:ln>
                  <a:noFill/>
                </a:ln>
                <a:solidFill>
                  <a:sysClr val="windowText" lastClr="000000"/>
                </a:solidFill>
                <a:effectLst/>
                <a:uLnTx/>
                <a:uFillTx/>
                <a:latin typeface="Calibri Light" charset="0"/>
                <a:ea typeface="Calibri Light" charset="0"/>
                <a:cs typeface="Calibri Light" charset="0"/>
              </a:rPr>
              <a:t>ean </a:t>
            </a:r>
            <a:r>
              <a:rPr kumimoji="0" lang="en-US" sz="4800" b="0" i="0" u="none" strike="noStrike" kern="0" cap="none" spc="0" normalizeH="0" baseline="0" noProof="0" dirty="0">
                <a:ln>
                  <a:noFill/>
                </a:ln>
                <a:solidFill>
                  <a:sysClr val="windowText" lastClr="000000"/>
                </a:solidFill>
                <a:effectLst/>
                <a:uLnTx/>
                <a:uFillTx/>
                <a:latin typeface="Calibri Light" charset="0"/>
                <a:ea typeface="Calibri Light" charset="0"/>
                <a:cs typeface="Calibri Light" charset="0"/>
              </a:rPr>
              <a:t>T</a:t>
            </a:r>
            <a:r>
              <a:rPr kumimoji="0" lang="en-US" sz="3200" b="0" i="0" u="none" strike="noStrike" kern="0" cap="none" spc="0" normalizeH="0" baseline="0" noProof="0" dirty="0">
                <a:ln>
                  <a:noFill/>
                </a:ln>
                <a:solidFill>
                  <a:sysClr val="windowText" lastClr="000000"/>
                </a:solidFill>
                <a:effectLst/>
                <a:uLnTx/>
                <a:uFillTx/>
                <a:latin typeface="Calibri Light" charset="0"/>
                <a:ea typeface="Calibri Light" charset="0"/>
                <a:cs typeface="Calibri Light" charset="0"/>
              </a:rPr>
              <a:t>ime </a:t>
            </a:r>
            <a:r>
              <a:rPr kumimoji="0" lang="en-US" sz="4800" b="0" i="0" u="none" strike="noStrike" kern="0" cap="none" spc="0" normalizeH="0" baseline="0" noProof="0" dirty="0">
                <a:ln>
                  <a:noFill/>
                </a:ln>
                <a:solidFill>
                  <a:sysClr val="windowText" lastClr="000000"/>
                </a:solidFill>
                <a:effectLst/>
                <a:uLnTx/>
                <a:uFillTx/>
                <a:latin typeface="Calibri Light" charset="0"/>
                <a:ea typeface="Calibri Light" charset="0"/>
                <a:cs typeface="Calibri Light" charset="0"/>
              </a:rPr>
              <a:t>B</a:t>
            </a:r>
            <a:r>
              <a:rPr kumimoji="0" lang="en-US" sz="3200" b="0" i="0" u="none" strike="noStrike" kern="0" cap="none" spc="0" normalizeH="0" baseline="0" noProof="0" dirty="0">
                <a:ln>
                  <a:noFill/>
                </a:ln>
                <a:solidFill>
                  <a:sysClr val="windowText" lastClr="000000"/>
                </a:solidFill>
                <a:effectLst/>
                <a:uLnTx/>
                <a:uFillTx/>
                <a:latin typeface="Calibri Light" charset="0"/>
                <a:ea typeface="Calibri Light" charset="0"/>
                <a:cs typeface="Calibri Light" charset="0"/>
              </a:rPr>
              <a:t>etween </a:t>
            </a:r>
            <a:r>
              <a:rPr kumimoji="0" lang="en-US" sz="4800" b="0" i="0" u="none" strike="noStrike" kern="0" cap="none" spc="0" normalizeH="0" baseline="0" noProof="0" dirty="0">
                <a:ln>
                  <a:noFill/>
                </a:ln>
                <a:solidFill>
                  <a:sysClr val="windowText" lastClr="000000"/>
                </a:solidFill>
                <a:effectLst/>
                <a:uLnTx/>
                <a:uFillTx/>
                <a:latin typeface="Calibri Light" charset="0"/>
                <a:ea typeface="Calibri Light" charset="0"/>
                <a:cs typeface="Calibri Light" charset="0"/>
              </a:rPr>
              <a:t>I</a:t>
            </a:r>
            <a:r>
              <a:rPr kumimoji="0" lang="en-US" sz="3200" b="0" i="0" u="none" strike="noStrike" kern="0" cap="none" spc="0" normalizeH="0" baseline="0" noProof="0" dirty="0">
                <a:ln>
                  <a:noFill/>
                </a:ln>
                <a:solidFill>
                  <a:sysClr val="windowText" lastClr="000000"/>
                </a:solidFill>
                <a:effectLst/>
                <a:uLnTx/>
                <a:uFillTx/>
                <a:latin typeface="Calibri Light" charset="0"/>
                <a:ea typeface="Calibri Light" charset="0"/>
                <a:cs typeface="Calibri Light" charset="0"/>
              </a:rPr>
              <a:t>nterruption</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dirty="0">
              <a:ln>
                <a:noFill/>
              </a:ln>
              <a:solidFill>
                <a:sysClr val="windowText" lastClr="000000"/>
              </a:solidFill>
              <a:effectLst/>
              <a:uLnTx/>
              <a:uFillTx/>
              <a:latin typeface="Calibri Light" charset="0"/>
              <a:ea typeface="Calibri Light" charset="0"/>
              <a:cs typeface="Calibri Light" charset="0"/>
            </a:endParaRPr>
          </a:p>
          <a:p>
            <a:pPr lvl="0">
              <a:defRPr/>
            </a:pPr>
            <a:r>
              <a:rPr kumimoji="0" lang="en-US" sz="4800" b="0" i="0" u="none" strike="noStrike" kern="0" cap="none" spc="0" normalizeH="0" baseline="0" noProof="0" dirty="0">
                <a:ln>
                  <a:noFill/>
                </a:ln>
                <a:solidFill>
                  <a:sysClr val="windowText" lastClr="000000"/>
                </a:solidFill>
                <a:effectLst/>
                <a:uLnTx/>
                <a:uFillTx/>
                <a:latin typeface="Calibri Light" charset="0"/>
                <a:ea typeface="Calibri Light" charset="0"/>
                <a:cs typeface="Calibri Light" charset="0"/>
              </a:rPr>
              <a:t>25 </a:t>
            </a:r>
            <a:r>
              <a:rPr lang="en-US" sz="4800" kern="0" dirty="0">
                <a:solidFill>
                  <a:sysClr val="windowText" lastClr="000000"/>
                </a:solidFill>
                <a:latin typeface="Calibri Light" charset="0"/>
                <a:ea typeface="Calibri Light" charset="0"/>
                <a:cs typeface="Calibri Light" charset="0"/>
              </a:rPr>
              <a:t>min - Mean </a:t>
            </a:r>
            <a:r>
              <a:rPr kumimoji="0" lang="en-US" sz="4800" b="0" i="0" u="none" strike="noStrike" kern="0" cap="none" spc="0" normalizeH="0" baseline="0" noProof="0" dirty="0">
                <a:ln>
                  <a:noFill/>
                </a:ln>
                <a:solidFill>
                  <a:sysClr val="windowText" lastClr="000000"/>
                </a:solidFill>
                <a:effectLst/>
                <a:uLnTx/>
                <a:uFillTx/>
                <a:latin typeface="Calibri Light" charset="0"/>
                <a:ea typeface="Calibri Light" charset="0"/>
                <a:cs typeface="Calibri Light" charset="0"/>
              </a:rPr>
              <a:t>T</a:t>
            </a:r>
            <a:r>
              <a:rPr kumimoji="0" lang="en-US" sz="3200" b="0" i="0" u="none" strike="noStrike" kern="0" cap="none" spc="0" normalizeH="0" baseline="0" noProof="0" dirty="0">
                <a:ln>
                  <a:noFill/>
                </a:ln>
                <a:solidFill>
                  <a:sysClr val="windowText" lastClr="000000"/>
                </a:solidFill>
                <a:effectLst/>
                <a:uLnTx/>
                <a:uFillTx/>
                <a:latin typeface="Calibri Light" charset="0"/>
                <a:ea typeface="Calibri Light" charset="0"/>
                <a:cs typeface="Calibri Light" charset="0"/>
              </a:rPr>
              <a:t>ime </a:t>
            </a:r>
            <a:r>
              <a:rPr kumimoji="0" lang="en-US" sz="4800" b="0" i="0" u="none" strike="noStrike" kern="0" cap="none" spc="0" normalizeH="0" baseline="0" noProof="0" dirty="0">
                <a:ln>
                  <a:noFill/>
                </a:ln>
                <a:solidFill>
                  <a:sysClr val="windowText" lastClr="000000"/>
                </a:solidFill>
                <a:effectLst/>
                <a:uLnTx/>
                <a:uFillTx/>
                <a:latin typeface="Calibri Light" charset="0"/>
                <a:ea typeface="Calibri Light" charset="0"/>
                <a:cs typeface="Calibri Light" charset="0"/>
              </a:rPr>
              <a:t>T</a:t>
            </a:r>
            <a:r>
              <a:rPr kumimoji="0" lang="en-US" sz="3200" b="0" i="0" u="none" strike="noStrike" kern="0" cap="none" spc="0" normalizeH="0" baseline="0" noProof="0" dirty="0">
                <a:ln>
                  <a:noFill/>
                </a:ln>
                <a:solidFill>
                  <a:sysClr val="windowText" lastClr="000000"/>
                </a:solidFill>
                <a:effectLst/>
                <a:uLnTx/>
                <a:uFillTx/>
                <a:latin typeface="Calibri Light" charset="0"/>
                <a:ea typeface="Calibri Light" charset="0"/>
                <a:cs typeface="Calibri Light" charset="0"/>
              </a:rPr>
              <a:t>o </a:t>
            </a:r>
            <a:r>
              <a:rPr kumimoji="0" lang="en-US" sz="4800" b="0" i="0" u="none" strike="noStrike" kern="0" cap="none" spc="0" normalizeH="0" baseline="0" noProof="0" dirty="0">
                <a:ln>
                  <a:noFill/>
                </a:ln>
                <a:solidFill>
                  <a:sysClr val="windowText" lastClr="000000"/>
                </a:solidFill>
                <a:effectLst/>
                <a:uLnTx/>
                <a:uFillTx/>
                <a:latin typeface="Calibri Light" charset="0"/>
                <a:ea typeface="Calibri Light" charset="0"/>
                <a:cs typeface="Calibri Light" charset="0"/>
              </a:rPr>
              <a:t>D</a:t>
            </a:r>
            <a:r>
              <a:rPr kumimoji="0" lang="en-US" sz="3200" b="0" i="0" u="none" strike="noStrike" kern="0" cap="none" spc="0" normalizeH="0" baseline="0" noProof="0" dirty="0">
                <a:ln>
                  <a:noFill/>
                </a:ln>
                <a:solidFill>
                  <a:sysClr val="windowText" lastClr="000000"/>
                </a:solidFill>
                <a:effectLst/>
                <a:uLnTx/>
                <a:uFillTx/>
                <a:latin typeface="Calibri Light" charset="0"/>
                <a:ea typeface="Calibri Light" charset="0"/>
                <a:cs typeface="Calibri Light" charset="0"/>
              </a:rPr>
              <a:t>eep </a:t>
            </a:r>
            <a:r>
              <a:rPr kumimoji="0" lang="en-US" sz="4800" b="0" i="0" u="none" strike="noStrike" kern="0" cap="none" spc="0" normalizeH="0" baseline="0" noProof="0" dirty="0">
                <a:ln>
                  <a:noFill/>
                </a:ln>
                <a:solidFill>
                  <a:sysClr val="windowText" lastClr="000000"/>
                </a:solidFill>
                <a:effectLst/>
                <a:uLnTx/>
                <a:uFillTx/>
                <a:latin typeface="Calibri Light" charset="0"/>
                <a:ea typeface="Calibri Light" charset="0"/>
                <a:cs typeface="Calibri Light" charset="0"/>
              </a:rPr>
              <a:t>W</a:t>
            </a:r>
            <a:r>
              <a:rPr kumimoji="0" lang="en-US" sz="3200" b="0" i="0" u="none" strike="noStrike" kern="0" cap="none" spc="0" normalizeH="0" baseline="0" noProof="0" dirty="0">
                <a:ln>
                  <a:noFill/>
                </a:ln>
                <a:solidFill>
                  <a:sysClr val="windowText" lastClr="000000"/>
                </a:solidFill>
                <a:effectLst/>
                <a:uLnTx/>
                <a:uFillTx/>
                <a:latin typeface="Calibri Light" charset="0"/>
                <a:ea typeface="Calibri Light" charset="0"/>
                <a:cs typeface="Calibri Light" charset="0"/>
              </a:rPr>
              <a:t>ork</a:t>
            </a:r>
          </a:p>
        </p:txBody>
      </p:sp>
      <p:sp>
        <p:nvSpPr>
          <p:cNvPr id="6" name="TextBox 5"/>
          <p:cNvSpPr txBox="1"/>
          <p:nvPr/>
        </p:nvSpPr>
        <p:spPr>
          <a:xfrm>
            <a:off x="183417" y="6467475"/>
            <a:ext cx="3181350" cy="390525"/>
          </a:xfrm>
          <a:prstGeom prst="rect">
            <a:avLst/>
          </a:prstGeom>
          <a:noFill/>
        </p:spPr>
        <p:txBody>
          <a:bodyPr wrap="none" lIns="0" tIns="0" rIns="0" bIns="0" rtlCol="0">
            <a:norm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Calibri Light" charset="0"/>
                <a:ea typeface="Calibri Light" charset="0"/>
                <a:cs typeface="Calibri Light" charset="0"/>
              </a:rPr>
              <a:t>Study “Brain, Interrupted”: http://nyti.ms/1fdkVUT</a:t>
            </a:r>
          </a:p>
        </p:txBody>
      </p:sp>
      <p:pic>
        <p:nvPicPr>
          <p:cNvPr id="10242" name="Picture 2" descr="Image result for deep work"/>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83417" y="552450"/>
            <a:ext cx="3810000" cy="5753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75052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9" name="Right Arrow 6"/>
          <p:cNvSpPr/>
          <p:nvPr/>
        </p:nvSpPr>
        <p:spPr>
          <a:xfrm rot="16200000">
            <a:off x="377865" y="3274634"/>
            <a:ext cx="3617736" cy="882927"/>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endParaRPr lang="de-AT" sz="2400" kern="0">
              <a:solidFill>
                <a:prstClr val="white"/>
              </a:solidFill>
              <a:latin typeface="Arial" panose="020B0604020202020204" pitchFamily="34" charset="0"/>
              <a:cs typeface="Arial" panose="020B0604020202020204" pitchFamily="34" charset="0"/>
            </a:endParaRPr>
          </a:p>
        </p:txBody>
      </p:sp>
      <p:sp>
        <p:nvSpPr>
          <p:cNvPr id="16" name="Right Arrow 21"/>
          <p:cNvSpPr/>
          <p:nvPr/>
        </p:nvSpPr>
        <p:spPr>
          <a:xfrm rot="10800000">
            <a:off x="3175958" y="5209421"/>
            <a:ext cx="5974068" cy="882927"/>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endParaRPr lang="de-AT" sz="2400" kern="0">
              <a:solidFill>
                <a:prstClr val="white"/>
              </a:solidFill>
              <a:latin typeface="Arial" panose="020B0604020202020204" pitchFamily="34" charset="0"/>
              <a:cs typeface="Arial" panose="020B0604020202020204" pitchFamily="34" charset="0"/>
            </a:endParaRPr>
          </a:p>
        </p:txBody>
      </p:sp>
      <p:sp>
        <p:nvSpPr>
          <p:cNvPr id="9" name="Right Arrow 6"/>
          <p:cNvSpPr/>
          <p:nvPr/>
        </p:nvSpPr>
        <p:spPr>
          <a:xfrm rot="5400000">
            <a:off x="8340581" y="3476553"/>
            <a:ext cx="3617736" cy="882927"/>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endParaRPr lang="de-AT" sz="2400" kern="0">
              <a:solidFill>
                <a:prstClr val="white"/>
              </a:solidFill>
              <a:latin typeface="Arial" panose="020B0604020202020204" pitchFamily="34" charset="0"/>
              <a:cs typeface="Arial" panose="020B0604020202020204" pitchFamily="34" charset="0"/>
            </a:endParaRPr>
          </a:p>
        </p:txBody>
      </p:sp>
      <p:sp>
        <p:nvSpPr>
          <p:cNvPr id="14" name="Title 1"/>
          <p:cNvSpPr txBox="1">
            <a:spLocks/>
          </p:cNvSpPr>
          <p:nvPr/>
        </p:nvSpPr>
        <p:spPr>
          <a:xfrm>
            <a:off x="366315" y="4086081"/>
            <a:ext cx="7890868" cy="757627"/>
          </a:xfrm>
          <a:prstGeom prst="rect">
            <a:avLst/>
          </a:prstGeom>
        </p:spPr>
        <p:txBody>
          <a:bodyPr vert="horz" lIns="121920" tIns="60960" rIns="121920" bIns="60960" rtlCol="0" anchor="b">
            <a:noAutofit/>
          </a:bodyPr>
          <a:lstStyle>
            <a:lvl1pPr algn="l" defTabSz="685800" rtl="0" eaLnBrk="1" latinLnBrk="0" hangingPunct="1">
              <a:lnSpc>
                <a:spcPct val="90000"/>
              </a:lnSpc>
              <a:spcBef>
                <a:spcPct val="0"/>
              </a:spcBef>
              <a:buNone/>
              <a:defRPr sz="4050" kern="1200">
                <a:solidFill>
                  <a:schemeClr val="bg1"/>
                </a:solidFill>
                <a:latin typeface="+mj-lt"/>
                <a:ea typeface="+mj-ea"/>
                <a:cs typeface="+mj-cs"/>
              </a:defRPr>
            </a:lvl1pPr>
          </a:lstStyle>
          <a:p>
            <a:pPr defTabSz="914377">
              <a:defRPr/>
            </a:pPr>
            <a:endParaRPr lang="en-US" sz="3733" dirty="0">
              <a:solidFill>
                <a:srgbClr val="FFFFFF"/>
              </a:solidFill>
              <a:latin typeface="Calibri Light"/>
            </a:endParaRPr>
          </a:p>
        </p:txBody>
      </p:sp>
      <p:grpSp>
        <p:nvGrpSpPr>
          <p:cNvPr id="3" name="Group 2"/>
          <p:cNvGrpSpPr/>
          <p:nvPr/>
        </p:nvGrpSpPr>
        <p:grpSpPr>
          <a:xfrm>
            <a:off x="8338319" y="393383"/>
            <a:ext cx="3622261" cy="2320779"/>
            <a:chOff x="6253739" y="295037"/>
            <a:chExt cx="2716696" cy="1740584"/>
          </a:xfrm>
        </p:grpSpPr>
        <p:pic>
          <p:nvPicPr>
            <p:cNvPr id="7" name="Picture 6"/>
            <p:cNvPicPr>
              <a:picLocks noChangeAspect="1"/>
            </p:cNvPicPr>
            <p:nvPr/>
          </p:nvPicPr>
          <p:blipFill>
            <a:blip r:embed="rId3"/>
            <a:stretch>
              <a:fillRect/>
            </a:stretch>
          </p:blipFill>
          <p:spPr>
            <a:xfrm>
              <a:off x="6543526" y="742579"/>
              <a:ext cx="2155709" cy="1293042"/>
            </a:xfrm>
            <a:prstGeom prst="rect">
              <a:avLst/>
            </a:prstGeom>
          </p:spPr>
        </p:pic>
        <p:sp>
          <p:nvSpPr>
            <p:cNvPr id="12" name="TextBox 11"/>
            <p:cNvSpPr txBox="1"/>
            <p:nvPr/>
          </p:nvSpPr>
          <p:spPr>
            <a:xfrm>
              <a:off x="6253739" y="295037"/>
              <a:ext cx="2716696" cy="392415"/>
            </a:xfrm>
            <a:prstGeom prst="rect">
              <a:avLst/>
            </a:prstGeom>
            <a:noFill/>
          </p:spPr>
          <p:txBody>
            <a:bodyPr wrap="square" rtlCol="0">
              <a:spAutoFit/>
            </a:bodyPr>
            <a:lstStyle/>
            <a:p>
              <a:pPr algn="ctr" defTabSz="914377">
                <a:defRPr/>
              </a:pPr>
              <a:r>
                <a:rPr lang="en-US" sz="2800" kern="0" dirty="0">
                  <a:solidFill>
                    <a:prstClr val="white"/>
                  </a:solidFill>
                  <a:latin typeface="Arial" panose="020B0604020202020204" pitchFamily="34" charset="0"/>
                  <a:ea typeface="MS PGothic" charset="0"/>
                  <a:cs typeface="Arial" panose="020B0604020202020204" pitchFamily="34" charset="0"/>
                </a:rPr>
                <a:t>Ship the whole box!</a:t>
              </a:r>
            </a:p>
          </p:txBody>
        </p:sp>
      </p:grpSp>
      <p:sp>
        <p:nvSpPr>
          <p:cNvPr id="15" name="Right Arrow 20"/>
          <p:cNvSpPr/>
          <p:nvPr/>
        </p:nvSpPr>
        <p:spPr>
          <a:xfrm>
            <a:off x="5588987" y="1339999"/>
            <a:ext cx="3046464" cy="882927"/>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endParaRPr lang="de-AT" sz="2400" kern="0">
              <a:solidFill>
                <a:prstClr val="white"/>
              </a:solidFill>
              <a:latin typeface="Arial" panose="020B0604020202020204" pitchFamily="34" charset="0"/>
              <a:cs typeface="Arial" panose="020B0604020202020204" pitchFamily="34" charset="0"/>
            </a:endParaRPr>
          </a:p>
        </p:txBody>
      </p:sp>
      <p:grpSp>
        <p:nvGrpSpPr>
          <p:cNvPr id="4" name="Group 3"/>
          <p:cNvGrpSpPr/>
          <p:nvPr/>
        </p:nvGrpSpPr>
        <p:grpSpPr>
          <a:xfrm>
            <a:off x="8741389" y="2867076"/>
            <a:ext cx="2922059" cy="1698041"/>
            <a:chOff x="6556042" y="2150307"/>
            <a:chExt cx="2191544" cy="1273531"/>
          </a:xfrm>
        </p:grpSpPr>
        <p:pic>
          <p:nvPicPr>
            <p:cNvPr id="21" name="Picture 2" descr="Image result for foto dark room"/>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556042" y="2150307"/>
              <a:ext cx="2191544" cy="1273531"/>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6575076" y="2942731"/>
              <a:ext cx="2153476" cy="392415"/>
            </a:xfrm>
            <a:prstGeom prst="rect">
              <a:avLst/>
            </a:prstGeom>
            <a:noFill/>
          </p:spPr>
          <p:txBody>
            <a:bodyPr wrap="square" rtlCol="0">
              <a:spAutoFit/>
            </a:bodyPr>
            <a:lstStyle/>
            <a:p>
              <a:pPr algn="ctr" defTabSz="914377">
                <a:defRPr/>
              </a:pPr>
              <a:r>
                <a:rPr lang="en-US" sz="2800" kern="0" dirty="0">
                  <a:solidFill>
                    <a:prstClr val="white"/>
                  </a:solidFill>
                  <a:latin typeface="Arial" panose="020B0604020202020204" pitchFamily="34" charset="0"/>
                  <a:ea typeface="MS PGothic" charset="0"/>
                  <a:cs typeface="Arial" panose="020B0604020202020204" pitchFamily="34" charset="0"/>
                </a:rPr>
                <a:t>Quality Control</a:t>
              </a:r>
            </a:p>
          </p:txBody>
        </p:sp>
      </p:grpSp>
      <p:grpSp>
        <p:nvGrpSpPr>
          <p:cNvPr id="6" name="Group 5"/>
          <p:cNvGrpSpPr/>
          <p:nvPr/>
        </p:nvGrpSpPr>
        <p:grpSpPr>
          <a:xfrm>
            <a:off x="8471438" y="4898905"/>
            <a:ext cx="3461961" cy="1629382"/>
            <a:chOff x="6353578" y="3674178"/>
            <a:chExt cx="2596471" cy="1222036"/>
          </a:xfrm>
        </p:grpSpPr>
        <p:pic>
          <p:nvPicPr>
            <p:cNvPr id="8" name="Picture 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565559" y="3674178"/>
              <a:ext cx="2172510" cy="1222036"/>
            </a:xfrm>
            <a:prstGeom prst="rect">
              <a:avLst/>
            </a:prstGeom>
          </p:spPr>
        </p:pic>
        <p:sp>
          <p:nvSpPr>
            <p:cNvPr id="23" name="TextBox 22"/>
            <p:cNvSpPr txBox="1"/>
            <p:nvPr/>
          </p:nvSpPr>
          <p:spPr>
            <a:xfrm>
              <a:off x="6353578" y="4295163"/>
              <a:ext cx="2596471" cy="392415"/>
            </a:xfrm>
            <a:prstGeom prst="rect">
              <a:avLst/>
            </a:prstGeom>
            <a:noFill/>
          </p:spPr>
          <p:txBody>
            <a:bodyPr wrap="square" rtlCol="0">
              <a:spAutoFit/>
            </a:bodyPr>
            <a:lstStyle/>
            <a:p>
              <a:pPr algn="ctr" defTabSz="914377">
                <a:defRPr/>
              </a:pPr>
              <a:r>
                <a:rPr lang="en-US" sz="2800" kern="0" dirty="0">
                  <a:solidFill>
                    <a:prstClr val="white"/>
                  </a:solidFill>
                  <a:latin typeface="Arial" panose="020B0604020202020204" pitchFamily="34" charset="0"/>
                  <a:ea typeface="MS PGothic" charset="0"/>
                  <a:cs typeface="Arial" panose="020B0604020202020204" pitchFamily="34" charset="0"/>
                </a:rPr>
                <a:t>Back to customer</a:t>
              </a:r>
            </a:p>
          </p:txBody>
        </p:sp>
      </p:grpSp>
      <p:grpSp>
        <p:nvGrpSpPr>
          <p:cNvPr id="2" name="Group 1"/>
          <p:cNvGrpSpPr/>
          <p:nvPr/>
        </p:nvGrpSpPr>
        <p:grpSpPr>
          <a:xfrm>
            <a:off x="1007591" y="420290"/>
            <a:ext cx="7479292" cy="2529913"/>
            <a:chOff x="755693" y="315217"/>
            <a:chExt cx="5609469" cy="1897435"/>
          </a:xfrm>
        </p:grpSpPr>
        <p:sp>
          <p:nvSpPr>
            <p:cNvPr id="11" name="TextBox 10"/>
            <p:cNvSpPr txBox="1"/>
            <p:nvPr/>
          </p:nvSpPr>
          <p:spPr>
            <a:xfrm>
              <a:off x="3094379" y="315217"/>
              <a:ext cx="3270783" cy="392415"/>
            </a:xfrm>
            <a:prstGeom prst="rect">
              <a:avLst/>
            </a:prstGeom>
            <a:noFill/>
          </p:spPr>
          <p:txBody>
            <a:bodyPr wrap="square" rtlCol="0">
              <a:spAutoFit/>
            </a:bodyPr>
            <a:lstStyle/>
            <a:p>
              <a:pPr defTabSz="914377">
                <a:defRPr/>
              </a:pPr>
              <a:r>
                <a:rPr lang="en-US" sz="2800" kern="0" dirty="0">
                  <a:solidFill>
                    <a:prstClr val="white"/>
                  </a:solidFill>
                  <a:latin typeface="Arial" panose="020B0604020202020204" pitchFamily="34" charset="0"/>
                  <a:ea typeface="MS PGothic" charset="0"/>
                  <a:cs typeface="Arial" panose="020B0604020202020204" pitchFamily="34" charset="0"/>
                </a:rPr>
                <a:t>24 “Features in a Box”</a:t>
              </a:r>
            </a:p>
          </p:txBody>
        </p:sp>
        <p:pic>
          <p:nvPicPr>
            <p:cNvPr id="24" name="Picture 23"/>
            <p:cNvPicPr>
              <a:picLocks noChangeAspect="1"/>
            </p:cNvPicPr>
            <p:nvPr/>
          </p:nvPicPr>
          <p:blipFill>
            <a:blip r:embed="rId6"/>
            <a:stretch>
              <a:fillRect/>
            </a:stretch>
          </p:blipFill>
          <p:spPr>
            <a:xfrm rot="20824020">
              <a:off x="3011036" y="1026122"/>
              <a:ext cx="1503722" cy="1186530"/>
            </a:xfrm>
            <a:prstGeom prst="rect">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55693" y="454563"/>
              <a:ext cx="2191514" cy="1645331"/>
            </a:xfrm>
            <a:prstGeom prst="rect">
              <a:avLst/>
            </a:prstGeom>
          </p:spPr>
        </p:pic>
      </p:grpSp>
      <p:grpSp>
        <p:nvGrpSpPr>
          <p:cNvPr id="10" name="Group 9"/>
          <p:cNvGrpSpPr/>
          <p:nvPr/>
        </p:nvGrpSpPr>
        <p:grpSpPr>
          <a:xfrm>
            <a:off x="4036231" y="3636725"/>
            <a:ext cx="4175448" cy="2976140"/>
            <a:chOff x="3027173" y="2727543"/>
            <a:chExt cx="3131586" cy="2232105"/>
          </a:xfrm>
        </p:grpSpPr>
        <p:sp>
          <p:nvSpPr>
            <p:cNvPr id="13" name="TextBox 12"/>
            <p:cNvSpPr txBox="1"/>
            <p:nvPr/>
          </p:nvSpPr>
          <p:spPr>
            <a:xfrm>
              <a:off x="3027173" y="2727543"/>
              <a:ext cx="3131586" cy="392415"/>
            </a:xfrm>
            <a:prstGeom prst="rect">
              <a:avLst/>
            </a:prstGeom>
            <a:noFill/>
          </p:spPr>
          <p:txBody>
            <a:bodyPr wrap="square" rtlCol="0">
              <a:spAutoFit/>
            </a:bodyPr>
            <a:lstStyle/>
            <a:p>
              <a:pPr algn="ctr" defTabSz="914377">
                <a:defRPr/>
              </a:pPr>
              <a:r>
                <a:rPr lang="en-US" sz="2800" kern="0" dirty="0">
                  <a:solidFill>
                    <a:prstClr val="white"/>
                  </a:solidFill>
                  <a:latin typeface="Arial" panose="020B0604020202020204" pitchFamily="34" charset="0"/>
                  <a:ea typeface="MS PGothic" charset="0"/>
                  <a:cs typeface="Arial" panose="020B0604020202020204" pitchFamily="34" charset="0"/>
                </a:rPr>
                <a:t>Very late feedback </a:t>
              </a:r>
              <a:r>
                <a:rPr lang="en-US" sz="2800" kern="0" dirty="0">
                  <a:solidFill>
                    <a:prstClr val="white"/>
                  </a:solidFill>
                  <a:latin typeface="Arial" panose="020B0604020202020204" pitchFamily="34" charset="0"/>
                  <a:ea typeface="MS PGothic" charset="0"/>
                  <a:cs typeface="Arial" panose="020B0604020202020204" pitchFamily="34" charset="0"/>
                  <a:sym typeface="Wingdings" panose="05000000000000000000" pitchFamily="2" charset="2"/>
                </a:rPr>
                <a:t></a:t>
              </a:r>
              <a:endParaRPr lang="en-US" sz="2800" kern="0" dirty="0">
                <a:solidFill>
                  <a:prstClr val="white"/>
                </a:solidFill>
                <a:latin typeface="Arial" panose="020B0604020202020204" pitchFamily="34" charset="0"/>
                <a:ea typeface="MS PGothic" charset="0"/>
                <a:cs typeface="Arial" panose="020B0604020202020204" pitchFamily="34" charset="0"/>
              </a:endParaRPr>
            </a:p>
          </p:txBody>
        </p:sp>
        <p:pic>
          <p:nvPicPr>
            <p:cNvPr id="20" name="Picture 19"/>
            <p:cNvPicPr>
              <a:picLocks noChangeAspect="1"/>
            </p:cNvPicPr>
            <p:nvPr/>
          </p:nvPicPr>
          <p:blipFill>
            <a:blip r:embed="rId8"/>
            <a:stretch>
              <a:fillRect/>
            </a:stretch>
          </p:blipFill>
          <p:spPr>
            <a:xfrm>
              <a:off x="3258812" y="3155558"/>
              <a:ext cx="2755597" cy="1724932"/>
            </a:xfrm>
            <a:prstGeom prst="rect">
              <a:avLst/>
            </a:prstGeom>
          </p:spPr>
        </p:pic>
        <p:sp>
          <p:nvSpPr>
            <p:cNvPr id="26" name="TextBox 25"/>
            <p:cNvSpPr txBox="1"/>
            <p:nvPr/>
          </p:nvSpPr>
          <p:spPr>
            <a:xfrm rot="20690463">
              <a:off x="3634476" y="3280545"/>
              <a:ext cx="1527745" cy="452115"/>
            </a:xfrm>
            <a:prstGeom prst="rect">
              <a:avLst/>
            </a:prstGeom>
            <a:noFill/>
          </p:spPr>
          <p:txBody>
            <a:bodyPr wrap="square" lIns="0" tIns="0" rIns="0" bIns="0" rtlCol="0">
              <a:normAutofit/>
            </a:bodyPr>
            <a:lstStyle/>
            <a:p>
              <a:pPr defTabSz="1219170">
                <a:lnSpc>
                  <a:spcPct val="120000"/>
                </a:lnSpc>
                <a:defRPr/>
              </a:pPr>
              <a:r>
                <a:rPr lang="en-US" sz="2800" kern="0" dirty="0">
                  <a:solidFill>
                    <a:srgbClr val="FFFFFF"/>
                  </a:solidFill>
                  <a:latin typeface="Calibri Light" charset="0"/>
                  <a:ea typeface="Calibri Light" charset="0"/>
                  <a:cs typeface="Calibri Light" charset="0"/>
                </a:rPr>
                <a:t>Photo bomb!</a:t>
              </a:r>
            </a:p>
          </p:txBody>
        </p:sp>
        <p:pic>
          <p:nvPicPr>
            <p:cNvPr id="27" name="Picture 26"/>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3406524" y="3924546"/>
              <a:ext cx="1035102" cy="1035102"/>
            </a:xfrm>
            <a:prstGeom prst="rect">
              <a:avLst/>
            </a:prstGeom>
          </p:spPr>
        </p:pic>
      </p:grpSp>
      <p:grpSp>
        <p:nvGrpSpPr>
          <p:cNvPr id="17" name="Group 16"/>
          <p:cNvGrpSpPr/>
          <p:nvPr/>
        </p:nvGrpSpPr>
        <p:grpSpPr>
          <a:xfrm>
            <a:off x="-95540" y="2839721"/>
            <a:ext cx="3622261" cy="3124241"/>
            <a:chOff x="-71655" y="2129790"/>
            <a:chExt cx="2716696" cy="2343181"/>
          </a:xfrm>
        </p:grpSpPr>
        <p:pic>
          <p:nvPicPr>
            <p:cNvPr id="28" name="Picture 27"/>
            <p:cNvPicPr>
              <a:picLocks noChangeAspect="1"/>
            </p:cNvPicPr>
            <p:nvPr/>
          </p:nvPicPr>
          <p:blipFill>
            <a:blip r:embed="rId10"/>
            <a:stretch>
              <a:fillRect/>
            </a:stretch>
          </p:blipFill>
          <p:spPr>
            <a:xfrm rot="1925628">
              <a:off x="285573" y="2969411"/>
              <a:ext cx="2186997" cy="1503560"/>
            </a:xfrm>
            <a:prstGeom prst="rect">
              <a:avLst/>
            </a:prstGeom>
          </p:spPr>
        </p:pic>
        <p:sp>
          <p:nvSpPr>
            <p:cNvPr id="19" name="TextBox 18"/>
            <p:cNvSpPr txBox="1"/>
            <p:nvPr/>
          </p:nvSpPr>
          <p:spPr>
            <a:xfrm>
              <a:off x="-71655" y="2129790"/>
              <a:ext cx="2716696" cy="392415"/>
            </a:xfrm>
            <a:prstGeom prst="rect">
              <a:avLst/>
            </a:prstGeom>
            <a:noFill/>
          </p:spPr>
          <p:txBody>
            <a:bodyPr wrap="square" rtlCol="0">
              <a:spAutoFit/>
            </a:bodyPr>
            <a:lstStyle/>
            <a:p>
              <a:pPr algn="ctr" defTabSz="914377">
                <a:defRPr/>
              </a:pPr>
              <a:r>
                <a:rPr lang="en-US" sz="2800" kern="0" dirty="0">
                  <a:solidFill>
                    <a:prstClr val="white"/>
                  </a:solidFill>
                  <a:latin typeface="Arial" panose="020B0604020202020204" pitchFamily="34" charset="0"/>
                  <a:ea typeface="MS PGothic" charset="0"/>
                  <a:cs typeface="Arial" panose="020B0604020202020204" pitchFamily="34" charset="0"/>
                </a:rPr>
                <a:t>F r u s t r a t </a:t>
              </a:r>
              <a:r>
                <a:rPr lang="en-US" sz="2800" kern="0" dirty="0" err="1">
                  <a:solidFill>
                    <a:prstClr val="white"/>
                  </a:solidFill>
                  <a:latin typeface="Arial" panose="020B0604020202020204" pitchFamily="34" charset="0"/>
                  <a:ea typeface="MS PGothic" charset="0"/>
                  <a:cs typeface="Arial" panose="020B0604020202020204" pitchFamily="34" charset="0"/>
                </a:rPr>
                <a:t>i</a:t>
              </a:r>
              <a:r>
                <a:rPr lang="en-US" sz="2800" kern="0" dirty="0">
                  <a:solidFill>
                    <a:prstClr val="white"/>
                  </a:solidFill>
                  <a:latin typeface="Arial" panose="020B0604020202020204" pitchFamily="34" charset="0"/>
                  <a:ea typeface="MS PGothic" charset="0"/>
                  <a:cs typeface="Arial" panose="020B0604020202020204" pitchFamily="34" charset="0"/>
                </a:rPr>
                <a:t> o n !</a:t>
              </a:r>
            </a:p>
          </p:txBody>
        </p:sp>
      </p:grpSp>
    </p:spTree>
    <p:extLst>
      <p:ext uri="{BB962C8B-B14F-4D97-AF65-F5344CB8AC3E}">
        <p14:creationId xmlns:p14="http://schemas.microsoft.com/office/powerpoint/2010/main" val="3802258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1" descr="C1_Core_G_RGB_R"/>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8691684" y="552450"/>
            <a:ext cx="3323919" cy="1155842"/>
          </a:xfrm>
          <a:prstGeom prst="rect">
            <a:avLst/>
          </a:prstGeom>
          <a:noFill/>
          <a:ln w="9525">
            <a:noFill/>
            <a:miter lim="800000"/>
            <a:headEnd/>
            <a:tailEnd/>
          </a:ln>
        </p:spPr>
      </p:pic>
      <p:sp>
        <p:nvSpPr>
          <p:cNvPr id="5" name="TextBox 4"/>
          <p:cNvSpPr txBox="1"/>
          <p:nvPr/>
        </p:nvSpPr>
        <p:spPr>
          <a:xfrm>
            <a:off x="133350" y="752475"/>
            <a:ext cx="5353050" cy="771525"/>
          </a:xfrm>
          <a:prstGeom prst="rect">
            <a:avLst/>
          </a:prstGeom>
          <a:noFill/>
        </p:spPr>
        <p:txBody>
          <a:bodyPr wrap="none" lIns="0" tIns="0" rIns="0" bIns="0"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sysClr val="windowText" lastClr="000000"/>
                </a:solidFill>
                <a:effectLst/>
                <a:uLnTx/>
                <a:uFillTx/>
                <a:latin typeface="Calibri Light" charset="0"/>
                <a:ea typeface="Calibri Light" charset="0"/>
                <a:cs typeface="Calibri Light" charset="0"/>
              </a:rPr>
              <a:t>Foreground and Background Teams</a:t>
            </a:r>
          </a:p>
          <a:p>
            <a:pPr marL="0" marR="0" lvl="0" indent="0" defTabSz="914400" eaLnBrk="1" fontAlgn="auto" latinLnBrk="0" hangingPunct="1">
              <a:lnSpc>
                <a:spcPct val="100000"/>
              </a:lnSpc>
              <a:spcBef>
                <a:spcPts val="0"/>
              </a:spcBef>
              <a:spcAft>
                <a:spcPts val="0"/>
              </a:spcAft>
              <a:buClrTx/>
              <a:buSzTx/>
              <a:buFontTx/>
              <a:buNone/>
              <a:tabLst/>
              <a:defRPr/>
            </a:pPr>
            <a:r>
              <a:rPr lang="en-US" sz="4000" kern="0" dirty="0">
                <a:solidFill>
                  <a:sysClr val="windowText" lastClr="000000"/>
                </a:solidFill>
                <a:latin typeface="Calibri Light" charset="0"/>
                <a:ea typeface="Calibri Light" charset="0"/>
                <a:cs typeface="Calibri Light" charset="0"/>
              </a:rPr>
              <a:t>   also applies for “</a:t>
            </a:r>
            <a:r>
              <a:rPr lang="en-US" sz="4000" kern="0" dirty="0" err="1">
                <a:solidFill>
                  <a:sysClr val="windowText" lastClr="000000"/>
                </a:solidFill>
                <a:latin typeface="Calibri Light" charset="0"/>
                <a:ea typeface="Calibri Light" charset="0"/>
                <a:cs typeface="Calibri Light" charset="0"/>
              </a:rPr>
              <a:t>Devs</a:t>
            </a:r>
            <a:r>
              <a:rPr lang="en-US" sz="4000" kern="0" dirty="0">
                <a:solidFill>
                  <a:sysClr val="windowText" lastClr="000000"/>
                </a:solidFill>
                <a:latin typeface="Calibri Light" charset="0"/>
                <a:ea typeface="Calibri Light" charset="0"/>
                <a:cs typeface="Calibri Light" charset="0"/>
              </a:rPr>
              <a:t> On Call”</a:t>
            </a:r>
            <a:endParaRPr kumimoji="0" lang="en-US" sz="2400" b="0" i="0" u="none" strike="noStrike" kern="0" cap="none" spc="0" normalizeH="0" baseline="0" noProof="0" dirty="0">
              <a:ln>
                <a:noFill/>
              </a:ln>
              <a:solidFill>
                <a:sysClr val="windowText" lastClr="000000"/>
              </a:solidFill>
              <a:effectLst/>
              <a:uLnTx/>
              <a:uFillTx/>
              <a:latin typeface="Calibri Light" charset="0"/>
              <a:ea typeface="Calibri Light" charset="0"/>
              <a:cs typeface="Calibri Light" charset="0"/>
            </a:endParaRPr>
          </a:p>
        </p:txBody>
      </p:sp>
      <p:pic>
        <p:nvPicPr>
          <p:cNvPr id="2" name="Picture 1"/>
          <p:cNvPicPr>
            <a:picLocks noChangeAspect="1"/>
          </p:cNvPicPr>
          <p:nvPr/>
        </p:nvPicPr>
        <p:blipFill>
          <a:blip r:embed="rId4"/>
          <a:stretch>
            <a:fillRect/>
          </a:stretch>
        </p:blipFill>
        <p:spPr>
          <a:xfrm>
            <a:off x="238125" y="2089293"/>
            <a:ext cx="5781675" cy="4336256"/>
          </a:xfrm>
          <a:prstGeom prst="rect">
            <a:avLst/>
          </a:prstGeom>
        </p:spPr>
      </p:pic>
      <p:pic>
        <p:nvPicPr>
          <p:cNvPr id="3" name="Picture 2"/>
          <p:cNvPicPr>
            <a:picLocks noChangeAspect="1"/>
          </p:cNvPicPr>
          <p:nvPr/>
        </p:nvPicPr>
        <p:blipFill>
          <a:blip r:embed="rId5"/>
          <a:stretch>
            <a:fillRect/>
          </a:stretch>
        </p:blipFill>
        <p:spPr>
          <a:xfrm>
            <a:off x="6233928" y="2089292"/>
            <a:ext cx="5781675" cy="4336257"/>
          </a:xfrm>
          <a:prstGeom prst="rect">
            <a:avLst/>
          </a:prstGeom>
        </p:spPr>
      </p:pic>
    </p:spTree>
    <p:extLst>
      <p:ext uri="{BB962C8B-B14F-4D97-AF65-F5344CB8AC3E}">
        <p14:creationId xmlns:p14="http://schemas.microsoft.com/office/powerpoint/2010/main" val="3931082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edia preview"/>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 y="-322010"/>
            <a:ext cx="12192000" cy="7948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98187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Image result for culture communication barrier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33538" y="280988"/>
            <a:ext cx="8924925" cy="6296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07088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 descr="Karolina Ruszkowsk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46159" y="343193"/>
            <a:ext cx="1961561" cy="196156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476500" y="1033168"/>
            <a:ext cx="7258050" cy="776288"/>
          </a:xfrm>
          <a:prstGeom prst="rect">
            <a:avLst/>
          </a:prstGeom>
          <a:noFill/>
        </p:spPr>
        <p:txBody>
          <a:bodyPr wrap="none" lIns="0" tIns="0" rIns="0" bIns="0" rtlCol="0">
            <a:normAutofit/>
          </a:bodyPr>
          <a:lstStyle/>
          <a:p>
            <a:r>
              <a:rPr lang="en-US" sz="2400" b="1" dirty="0">
                <a:latin typeface="Calibri Light" charset="0"/>
                <a:ea typeface="Calibri Light" charset="0"/>
                <a:cs typeface="Calibri Light" charset="0"/>
              </a:rPr>
              <a:t>Andi: </a:t>
            </a:r>
            <a:r>
              <a:rPr lang="en-US" sz="2400" i="1" dirty="0">
                <a:latin typeface="Calibri Light" charset="0"/>
                <a:ea typeface="Calibri Light" charset="0"/>
                <a:cs typeface="Calibri Light" charset="0"/>
              </a:rPr>
              <a:t>“Hey Karolina!! Quick Q!:</a:t>
            </a:r>
          </a:p>
          <a:p>
            <a:r>
              <a:rPr lang="en-US" sz="2400" i="1" dirty="0">
                <a:latin typeface="Calibri Light" charset="0"/>
                <a:ea typeface="Calibri Light" charset="0"/>
                <a:cs typeface="Calibri Light" charset="0"/>
              </a:rPr>
              <a:t>Who could help me with technical questions on AWS!!??”</a:t>
            </a:r>
          </a:p>
        </p:txBody>
      </p:sp>
      <p:pic>
        <p:nvPicPr>
          <p:cNvPr id="15362" name="Picture 2" descr="Edit photo"/>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31880" y="343193"/>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962792" y="2600767"/>
            <a:ext cx="7258050" cy="437854"/>
          </a:xfrm>
          <a:prstGeom prst="rect">
            <a:avLst/>
          </a:prstGeom>
          <a:noFill/>
        </p:spPr>
        <p:txBody>
          <a:bodyPr wrap="none" lIns="0" tIns="0" rIns="0" bIns="0" rtlCol="0">
            <a:normAutofit/>
          </a:bodyPr>
          <a:lstStyle/>
          <a:p>
            <a:r>
              <a:rPr lang="en-US" sz="2400" b="1" dirty="0">
                <a:latin typeface="Calibri Light" charset="0"/>
                <a:ea typeface="Calibri Light" charset="0"/>
                <a:cs typeface="Calibri Light" charset="0"/>
              </a:rPr>
              <a:t>Karolina:</a:t>
            </a:r>
            <a:r>
              <a:rPr lang="en-US" sz="2400" dirty="0">
                <a:latin typeface="Calibri Light" charset="0"/>
                <a:ea typeface="Calibri Light" charset="0"/>
                <a:cs typeface="Calibri Light" charset="0"/>
              </a:rPr>
              <a:t> </a:t>
            </a:r>
            <a:r>
              <a:rPr lang="en-US" sz="2400" i="1" dirty="0">
                <a:solidFill>
                  <a:schemeClr val="accent3">
                    <a:lumMod val="75000"/>
                  </a:schemeClr>
                </a:solidFill>
                <a:latin typeface="Calibri Light" charset="0"/>
                <a:ea typeface="Calibri Light" charset="0"/>
                <a:cs typeface="Calibri Light" charset="0"/>
              </a:rPr>
              <a:t>“Well … I think I can help you. What exactly do you need?”</a:t>
            </a:r>
          </a:p>
        </p:txBody>
      </p:sp>
      <p:sp>
        <p:nvSpPr>
          <p:cNvPr id="6" name="TextBox 5"/>
          <p:cNvSpPr txBox="1"/>
          <p:nvPr/>
        </p:nvSpPr>
        <p:spPr>
          <a:xfrm>
            <a:off x="3183341" y="3460183"/>
            <a:ext cx="3886200" cy="428625"/>
          </a:xfrm>
          <a:prstGeom prst="rect">
            <a:avLst/>
          </a:prstGeom>
          <a:noFill/>
        </p:spPr>
        <p:txBody>
          <a:bodyPr wrap="none" lIns="0" tIns="0" rIns="0" bIns="0" rtlCol="0">
            <a:noAutofit/>
          </a:bodyPr>
          <a:lstStyle/>
          <a:p>
            <a:r>
              <a:rPr lang="en-US" sz="3200" b="1" dirty="0">
                <a:latin typeface="Calibri Light" charset="0"/>
                <a:ea typeface="Calibri Light" charset="0"/>
                <a:cs typeface="Calibri Light" charset="0"/>
              </a:rPr>
              <a:t>2 Weeks Later in Boston – Face 2 Face</a:t>
            </a:r>
          </a:p>
        </p:txBody>
      </p:sp>
      <p:pic>
        <p:nvPicPr>
          <p:cNvPr id="9" name="Picture 14" descr="Karolina Ruszkowsk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46158" y="4468107"/>
            <a:ext cx="1961561" cy="196156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Edit photo"/>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31880" y="4524668"/>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476500" y="4549548"/>
            <a:ext cx="6417791" cy="843258"/>
          </a:xfrm>
          <a:prstGeom prst="rect">
            <a:avLst/>
          </a:prstGeom>
          <a:noFill/>
        </p:spPr>
        <p:txBody>
          <a:bodyPr wrap="none" lIns="0" tIns="0" rIns="0" bIns="0" rtlCol="0">
            <a:normAutofit/>
          </a:bodyPr>
          <a:lstStyle/>
          <a:p>
            <a:r>
              <a:rPr lang="en-US" sz="2400" b="1" dirty="0">
                <a:latin typeface="Calibri Light" charset="0"/>
                <a:ea typeface="Calibri Light" charset="0"/>
                <a:cs typeface="Calibri Light" charset="0"/>
              </a:rPr>
              <a:t>Karolina: </a:t>
            </a:r>
            <a:r>
              <a:rPr lang="en-US" sz="2400" dirty="0">
                <a:latin typeface="Calibri Light" charset="0"/>
                <a:ea typeface="Calibri Light" charset="0"/>
                <a:cs typeface="Calibri Light" charset="0"/>
              </a:rPr>
              <a:t>“</a:t>
            </a:r>
            <a:r>
              <a:rPr lang="en-US" sz="2400" i="1" dirty="0">
                <a:solidFill>
                  <a:schemeClr val="accent3">
                    <a:lumMod val="75000"/>
                  </a:schemeClr>
                </a:solidFill>
                <a:latin typeface="Calibri Light" charset="0"/>
                <a:ea typeface="Calibri Light" charset="0"/>
                <a:cs typeface="Calibri Light" charset="0"/>
              </a:rPr>
              <a:t>Good we finally meet face 2 face. </a:t>
            </a:r>
          </a:p>
          <a:p>
            <a:r>
              <a:rPr lang="en-US" sz="2400" i="1" dirty="0">
                <a:solidFill>
                  <a:schemeClr val="accent3">
                    <a:lumMod val="75000"/>
                  </a:schemeClr>
                </a:solidFill>
                <a:latin typeface="Calibri Light" charset="0"/>
                <a:ea typeface="Calibri Light" charset="0"/>
                <a:cs typeface="Calibri Light" charset="0"/>
              </a:rPr>
              <a:t>                             I really thought you were an a…..”</a:t>
            </a:r>
          </a:p>
        </p:txBody>
      </p:sp>
      <p:sp>
        <p:nvSpPr>
          <p:cNvPr id="12" name="TextBox 11"/>
          <p:cNvSpPr txBox="1"/>
          <p:nvPr/>
        </p:nvSpPr>
        <p:spPr>
          <a:xfrm>
            <a:off x="2476500" y="5834471"/>
            <a:ext cx="6417791" cy="438150"/>
          </a:xfrm>
          <a:prstGeom prst="rect">
            <a:avLst/>
          </a:prstGeom>
          <a:noFill/>
        </p:spPr>
        <p:txBody>
          <a:bodyPr wrap="none" lIns="0" tIns="0" rIns="0" bIns="0" rtlCol="0">
            <a:noAutofit/>
          </a:bodyPr>
          <a:lstStyle/>
          <a:p>
            <a:pPr algn="ctr"/>
            <a:r>
              <a:rPr lang="en-US" sz="3200" b="1" dirty="0">
                <a:latin typeface="Calibri Light" charset="0"/>
                <a:ea typeface="Calibri Light" charset="0"/>
                <a:cs typeface="Calibri Light" charset="0"/>
              </a:rPr>
              <a:t>Andi:</a:t>
            </a:r>
            <a:r>
              <a:rPr lang="en-US" sz="3200" dirty="0">
                <a:latin typeface="Calibri Light" charset="0"/>
                <a:ea typeface="Calibri Light" charset="0"/>
                <a:cs typeface="Calibri Light" charset="0"/>
              </a:rPr>
              <a:t> </a:t>
            </a:r>
            <a:r>
              <a:rPr lang="en-US" sz="3200" b="1" i="1" dirty="0">
                <a:latin typeface="Calibri Light" charset="0"/>
                <a:ea typeface="Calibri Light" charset="0"/>
                <a:cs typeface="Calibri Light" charset="0"/>
              </a:rPr>
              <a:t>“??? WHAT ???”</a:t>
            </a:r>
          </a:p>
        </p:txBody>
      </p:sp>
    </p:spTree>
    <p:extLst>
      <p:ext uri="{BB962C8B-B14F-4D97-AF65-F5344CB8AC3E}">
        <p14:creationId xmlns:p14="http://schemas.microsoft.com/office/powerpoint/2010/main" val="4206421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6" grpId="0"/>
      <p:bldP spid="8" grpId="0"/>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91540" y="532738"/>
            <a:ext cx="4881208" cy="2215991"/>
          </a:xfrm>
          <a:prstGeom prst="rect">
            <a:avLst/>
          </a:prstGeom>
        </p:spPr>
        <p:txBody>
          <a:bodyPr wrap="none">
            <a:spAutoFit/>
          </a:bodyPr>
          <a:lstStyle/>
          <a:p>
            <a:r>
              <a:rPr lang="en-US" sz="13800" dirty="0"/>
              <a:t>7% </a:t>
            </a:r>
            <a:r>
              <a:rPr lang="en-US" sz="6600" dirty="0"/>
              <a:t>verbal</a:t>
            </a:r>
            <a:endParaRPr lang="en-US" sz="3200" dirty="0"/>
          </a:p>
        </p:txBody>
      </p:sp>
      <p:sp>
        <p:nvSpPr>
          <p:cNvPr id="5" name="Rectangle 4"/>
          <p:cNvSpPr/>
          <p:nvPr/>
        </p:nvSpPr>
        <p:spPr>
          <a:xfrm>
            <a:off x="609631" y="3447372"/>
            <a:ext cx="5198218" cy="3231654"/>
          </a:xfrm>
          <a:prstGeom prst="rect">
            <a:avLst/>
          </a:prstGeom>
        </p:spPr>
        <p:txBody>
          <a:bodyPr wrap="none">
            <a:spAutoFit/>
          </a:bodyPr>
          <a:lstStyle/>
          <a:p>
            <a:pPr algn="ctr"/>
            <a:r>
              <a:rPr lang="en-US" sz="13800" dirty="0"/>
              <a:t>55% </a:t>
            </a:r>
          </a:p>
          <a:p>
            <a:pPr algn="ctr"/>
            <a:r>
              <a:rPr lang="en-US" sz="6600" dirty="0"/>
              <a:t>body language</a:t>
            </a:r>
            <a:endParaRPr lang="en-US" sz="3200" dirty="0"/>
          </a:p>
        </p:txBody>
      </p:sp>
      <p:sp>
        <p:nvSpPr>
          <p:cNvPr id="6" name="Rectangle 5"/>
          <p:cNvSpPr/>
          <p:nvPr/>
        </p:nvSpPr>
        <p:spPr>
          <a:xfrm>
            <a:off x="7036766" y="3461463"/>
            <a:ext cx="4648965" cy="3231654"/>
          </a:xfrm>
          <a:prstGeom prst="rect">
            <a:avLst/>
          </a:prstGeom>
        </p:spPr>
        <p:txBody>
          <a:bodyPr wrap="none">
            <a:spAutoFit/>
          </a:bodyPr>
          <a:lstStyle/>
          <a:p>
            <a:pPr algn="ctr"/>
            <a:r>
              <a:rPr lang="en-US" sz="13800" dirty="0"/>
              <a:t>38% </a:t>
            </a:r>
          </a:p>
          <a:p>
            <a:pPr algn="ctr"/>
            <a:r>
              <a:rPr lang="en-US" sz="6600" dirty="0"/>
              <a:t>tone of voice</a:t>
            </a:r>
            <a:endParaRPr lang="en-US" sz="3200" dirty="0"/>
          </a:p>
        </p:txBody>
      </p:sp>
    </p:spTree>
    <p:extLst>
      <p:ext uri="{BB962C8B-B14F-4D97-AF65-F5344CB8AC3E}">
        <p14:creationId xmlns:p14="http://schemas.microsoft.com/office/powerpoint/2010/main" val="2789409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9980" y="152483"/>
            <a:ext cx="6645409" cy="830997"/>
          </a:xfrm>
          <a:prstGeom prst="rect">
            <a:avLst/>
          </a:prstGeom>
        </p:spPr>
        <p:txBody>
          <a:bodyPr wrap="none">
            <a:spAutoFit/>
          </a:bodyPr>
          <a:lstStyle/>
          <a:p>
            <a:r>
              <a:rPr lang="en-US" sz="4800" dirty="0"/>
              <a:t>Why I choose email/chat?</a:t>
            </a:r>
            <a:endParaRPr lang="en-US" sz="1050" dirty="0"/>
          </a:p>
        </p:txBody>
      </p:sp>
      <p:sp>
        <p:nvSpPr>
          <p:cNvPr id="5" name="Rectangle 4"/>
          <p:cNvSpPr/>
          <p:nvPr/>
        </p:nvSpPr>
        <p:spPr>
          <a:xfrm>
            <a:off x="209980" y="3428227"/>
            <a:ext cx="3610989" cy="830997"/>
          </a:xfrm>
          <a:prstGeom prst="rect">
            <a:avLst/>
          </a:prstGeom>
        </p:spPr>
        <p:txBody>
          <a:bodyPr wrap="none">
            <a:spAutoFit/>
          </a:bodyPr>
          <a:lstStyle/>
          <a:p>
            <a:r>
              <a:rPr lang="en-US" sz="4800" dirty="0"/>
              <a:t>What I loose?</a:t>
            </a:r>
          </a:p>
        </p:txBody>
      </p:sp>
      <p:sp>
        <p:nvSpPr>
          <p:cNvPr id="6" name="TextBox 5"/>
          <p:cNvSpPr txBox="1"/>
          <p:nvPr/>
        </p:nvSpPr>
        <p:spPr>
          <a:xfrm>
            <a:off x="3950412" y="983480"/>
            <a:ext cx="2044558" cy="914400"/>
          </a:xfrm>
          <a:prstGeom prst="rect">
            <a:avLst/>
          </a:prstGeom>
          <a:noFill/>
        </p:spPr>
        <p:txBody>
          <a:bodyPr wrap="none" lIns="0" tIns="0" rIns="0" bIns="0" rtlCol="0">
            <a:noAutofit/>
          </a:bodyPr>
          <a:lstStyle/>
          <a:p>
            <a:r>
              <a:rPr lang="en-US" sz="3600" dirty="0">
                <a:latin typeface="Calibri Light" charset="0"/>
                <a:ea typeface="Calibri Light" charset="0"/>
                <a:cs typeface="Calibri Light" charset="0"/>
              </a:rPr>
              <a:t>I am in control!</a:t>
            </a:r>
          </a:p>
          <a:p>
            <a:r>
              <a:rPr lang="en-US" sz="3600" dirty="0">
                <a:latin typeface="Calibri Light" charset="0"/>
                <a:ea typeface="Calibri Light" charset="0"/>
                <a:cs typeface="Calibri Light" charset="0"/>
              </a:rPr>
              <a:t>I can edit!</a:t>
            </a:r>
          </a:p>
          <a:p>
            <a:r>
              <a:rPr lang="en-US" sz="3600" dirty="0">
                <a:latin typeface="Calibri Light" charset="0"/>
                <a:ea typeface="Calibri Light" charset="0"/>
                <a:cs typeface="Calibri Light" charset="0"/>
              </a:rPr>
              <a:t>I can end the conversation!</a:t>
            </a:r>
          </a:p>
          <a:p>
            <a:r>
              <a:rPr lang="en-US" sz="3600" dirty="0">
                <a:latin typeface="Calibri Light" charset="0"/>
                <a:ea typeface="Calibri Light" charset="0"/>
                <a:cs typeface="Calibri Light" charset="0"/>
              </a:rPr>
              <a:t>I can do it in a “boring” meeting!</a:t>
            </a:r>
          </a:p>
        </p:txBody>
      </p:sp>
      <p:sp>
        <p:nvSpPr>
          <p:cNvPr id="7" name="TextBox 6"/>
          <p:cNvSpPr txBox="1"/>
          <p:nvPr/>
        </p:nvSpPr>
        <p:spPr>
          <a:xfrm>
            <a:off x="3950412" y="4346555"/>
            <a:ext cx="2044558" cy="914400"/>
          </a:xfrm>
          <a:prstGeom prst="rect">
            <a:avLst/>
          </a:prstGeom>
          <a:noFill/>
        </p:spPr>
        <p:txBody>
          <a:bodyPr wrap="none" lIns="0" tIns="0" rIns="0" bIns="0" rtlCol="0">
            <a:noAutofit/>
          </a:bodyPr>
          <a:lstStyle/>
          <a:p>
            <a:r>
              <a:rPr lang="en-US" sz="3600" dirty="0">
                <a:latin typeface="Calibri Light" charset="0"/>
                <a:ea typeface="Calibri Light" charset="0"/>
                <a:cs typeface="Calibri Light" charset="0"/>
              </a:rPr>
              <a:t>Spontaneity</a:t>
            </a:r>
          </a:p>
          <a:p>
            <a:r>
              <a:rPr lang="en-US" sz="3600" dirty="0">
                <a:latin typeface="Calibri Light" charset="0"/>
                <a:ea typeface="Calibri Light" charset="0"/>
                <a:cs typeface="Calibri Light" charset="0"/>
              </a:rPr>
              <a:t>Connectedness / Relatedness</a:t>
            </a:r>
          </a:p>
          <a:p>
            <a:r>
              <a:rPr lang="en-US" sz="3600" dirty="0">
                <a:latin typeface="Calibri Light" charset="0"/>
                <a:ea typeface="Calibri Light" charset="0"/>
                <a:cs typeface="Calibri Light" charset="0"/>
              </a:rPr>
              <a:t>Unexpected problems</a:t>
            </a:r>
          </a:p>
          <a:p>
            <a:r>
              <a:rPr lang="en-US" sz="3600" dirty="0">
                <a:latin typeface="Calibri Light" charset="0"/>
                <a:ea typeface="Calibri Light" charset="0"/>
                <a:cs typeface="Calibri Light" charset="0"/>
              </a:rPr>
              <a:t>Unexpected solutions</a:t>
            </a:r>
          </a:p>
        </p:txBody>
      </p:sp>
    </p:spTree>
    <p:extLst>
      <p:ext uri="{BB962C8B-B14F-4D97-AF65-F5344CB8AC3E}">
        <p14:creationId xmlns:p14="http://schemas.microsoft.com/office/powerpoint/2010/main" val="4121098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23121" y="993914"/>
            <a:ext cx="3985592" cy="914400"/>
          </a:xfrm>
          <a:prstGeom prst="rect">
            <a:avLst/>
          </a:prstGeom>
          <a:noFill/>
        </p:spPr>
        <p:txBody>
          <a:bodyPr wrap="none" lIns="0" tIns="0" rIns="0" bIns="0" rtlCol="0">
            <a:normAutofit/>
          </a:bodyPr>
          <a:lstStyle/>
          <a:p>
            <a:r>
              <a:rPr lang="en-US" sz="3600" dirty="0">
                <a:latin typeface="Calibri Light" charset="0"/>
                <a:ea typeface="Calibri Light" charset="0"/>
                <a:cs typeface="Calibri Light" charset="0"/>
              </a:rPr>
              <a:t>Pick up the Phone or Video Chat vs Email</a:t>
            </a:r>
          </a:p>
        </p:txBody>
      </p:sp>
      <p:sp>
        <p:nvSpPr>
          <p:cNvPr id="5" name="TextBox 4"/>
          <p:cNvSpPr txBox="1"/>
          <p:nvPr/>
        </p:nvSpPr>
        <p:spPr>
          <a:xfrm>
            <a:off x="3115917" y="2337633"/>
            <a:ext cx="3985592" cy="914400"/>
          </a:xfrm>
          <a:prstGeom prst="rect">
            <a:avLst/>
          </a:prstGeom>
          <a:noFill/>
        </p:spPr>
        <p:txBody>
          <a:bodyPr wrap="none" lIns="0" tIns="0" rIns="0" bIns="0" rtlCol="0">
            <a:normAutofit/>
          </a:bodyPr>
          <a:lstStyle/>
          <a:p>
            <a:r>
              <a:rPr lang="en-US" sz="3600" dirty="0">
                <a:latin typeface="Calibri Light" charset="0"/>
                <a:ea typeface="Calibri Light" charset="0"/>
                <a:cs typeface="Calibri Light" charset="0"/>
              </a:rPr>
              <a:t>Managers: Lead by Example, Make time for Talk!</a:t>
            </a:r>
          </a:p>
        </p:txBody>
      </p:sp>
      <p:sp>
        <p:nvSpPr>
          <p:cNvPr id="6" name="TextBox 5"/>
          <p:cNvSpPr txBox="1"/>
          <p:nvPr/>
        </p:nvSpPr>
        <p:spPr>
          <a:xfrm>
            <a:off x="1607080" y="5783107"/>
            <a:ext cx="3985592" cy="914400"/>
          </a:xfrm>
          <a:prstGeom prst="rect">
            <a:avLst/>
          </a:prstGeom>
          <a:noFill/>
        </p:spPr>
        <p:txBody>
          <a:bodyPr wrap="none" lIns="0" tIns="0" rIns="0" bIns="0" rtlCol="0">
            <a:normAutofit/>
          </a:bodyPr>
          <a:lstStyle/>
          <a:p>
            <a:r>
              <a:rPr lang="en-US" sz="3600" dirty="0">
                <a:latin typeface="Calibri Light" charset="0"/>
                <a:ea typeface="Calibri Light" charset="0"/>
                <a:cs typeface="Calibri Light" charset="0"/>
              </a:rPr>
              <a:t>Distributed Teams: bring them together from time 2 time</a:t>
            </a:r>
          </a:p>
        </p:txBody>
      </p:sp>
      <p:sp>
        <p:nvSpPr>
          <p:cNvPr id="7" name="TextBox 6"/>
          <p:cNvSpPr txBox="1"/>
          <p:nvPr/>
        </p:nvSpPr>
        <p:spPr>
          <a:xfrm>
            <a:off x="1123121" y="3709232"/>
            <a:ext cx="3985592" cy="914400"/>
          </a:xfrm>
          <a:prstGeom prst="rect">
            <a:avLst/>
          </a:prstGeom>
          <a:noFill/>
        </p:spPr>
        <p:txBody>
          <a:bodyPr wrap="none" lIns="0" tIns="0" rIns="0" bIns="0" rtlCol="0">
            <a:noAutofit/>
          </a:bodyPr>
          <a:lstStyle/>
          <a:p>
            <a:r>
              <a:rPr lang="en-US" sz="3600" dirty="0">
                <a:latin typeface="Calibri Light" charset="0"/>
                <a:ea typeface="Calibri Light" charset="0"/>
                <a:cs typeface="Calibri Light" charset="0"/>
              </a:rPr>
              <a:t>Design for conversations: Standups, </a:t>
            </a:r>
            <a:r>
              <a:rPr lang="en-US" sz="3600" dirty="0" err="1">
                <a:latin typeface="Calibri Light" charset="0"/>
                <a:ea typeface="Calibri Light" charset="0"/>
                <a:cs typeface="Calibri Light" charset="0"/>
              </a:rPr>
              <a:t>Offsites</a:t>
            </a:r>
            <a:r>
              <a:rPr lang="en-US" sz="3600" dirty="0">
                <a:latin typeface="Calibri Light" charset="0"/>
                <a:ea typeface="Calibri Light" charset="0"/>
                <a:cs typeface="Calibri Light" charset="0"/>
              </a:rPr>
              <a:t>, </a:t>
            </a:r>
          </a:p>
          <a:p>
            <a:r>
              <a:rPr lang="en-US" sz="3600" dirty="0">
                <a:latin typeface="Calibri Light" charset="0"/>
                <a:ea typeface="Calibri Light" charset="0"/>
                <a:cs typeface="Calibri Light" charset="0"/>
              </a:rPr>
              <a:t>Lunchroom, Open Workspace</a:t>
            </a:r>
          </a:p>
        </p:txBody>
      </p:sp>
    </p:spTree>
    <p:extLst>
      <p:ext uri="{BB962C8B-B14F-4D97-AF65-F5344CB8AC3E}">
        <p14:creationId xmlns:p14="http://schemas.microsoft.com/office/powerpoint/2010/main" val="391566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6089515" cy="343386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schemeClr val="bg1"/>
                </a:solidFill>
                <a:effectLst/>
                <a:uLnTx/>
                <a:uFillTx/>
              </a:rPr>
              <a:t>DevOps is about …</a:t>
            </a:r>
          </a:p>
        </p:txBody>
      </p:sp>
      <p:sp>
        <p:nvSpPr>
          <p:cNvPr id="9" name="Rectangle 8"/>
          <p:cNvSpPr/>
          <p:nvPr/>
        </p:nvSpPr>
        <p:spPr>
          <a:xfrm>
            <a:off x="6089515" y="0"/>
            <a:ext cx="6102485" cy="342413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600" kern="0" dirty="0">
                <a:solidFill>
                  <a:schemeClr val="bg1"/>
                </a:solidFill>
              </a:rPr>
              <a:t>… c</a:t>
            </a:r>
            <a:r>
              <a:rPr kumimoji="0" lang="en-US" sz="3600" b="0" i="0" u="none" strike="noStrike" kern="0" cap="none" spc="0" normalizeH="0" baseline="0" noProof="0" dirty="0" err="1">
                <a:ln>
                  <a:noFill/>
                </a:ln>
                <a:solidFill>
                  <a:schemeClr val="bg1"/>
                </a:solidFill>
                <a:effectLst/>
                <a:uLnTx/>
                <a:uFillTx/>
              </a:rPr>
              <a:t>reating</a:t>
            </a:r>
            <a:r>
              <a:rPr kumimoji="0" lang="en-US" sz="3600" b="0" i="0" u="none" strike="noStrike" kern="0" cap="none" spc="0" normalizeH="0" baseline="0" noProof="0" dirty="0">
                <a:ln>
                  <a:noFill/>
                </a:ln>
                <a:solidFill>
                  <a:schemeClr val="bg1"/>
                </a:solidFill>
                <a:effectLst/>
                <a:uLnTx/>
                <a:uFillTx/>
              </a:rPr>
              <a:t> more value …</a:t>
            </a:r>
          </a:p>
        </p:txBody>
      </p:sp>
      <p:sp>
        <p:nvSpPr>
          <p:cNvPr id="10" name="Rectangle 9"/>
          <p:cNvSpPr/>
          <p:nvPr/>
        </p:nvSpPr>
        <p:spPr>
          <a:xfrm>
            <a:off x="-6485" y="3424136"/>
            <a:ext cx="6102485" cy="343386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schemeClr val="bg1"/>
                </a:solidFill>
                <a:effectLst/>
                <a:uLnTx/>
                <a:uFillTx/>
              </a:rPr>
              <a:t>… making money faster</a:t>
            </a:r>
            <a:r>
              <a:rPr kumimoji="0" lang="en-US" sz="3600" b="0" i="0" u="none" strike="noStrike" kern="0" cap="none" spc="0" normalizeH="0" noProof="0" dirty="0">
                <a:ln>
                  <a:noFill/>
                </a:ln>
                <a:solidFill>
                  <a:schemeClr val="bg1"/>
                </a:solidFill>
                <a:effectLst/>
                <a:uLnTx/>
                <a:uFillTx/>
              </a:rPr>
              <a:t> …</a:t>
            </a:r>
            <a:endParaRPr kumimoji="0" lang="en-US" sz="3600" b="0" i="0" u="none" strike="noStrike" kern="0" cap="none" spc="0" normalizeH="0" baseline="0" noProof="0" dirty="0">
              <a:ln>
                <a:noFill/>
              </a:ln>
              <a:solidFill>
                <a:schemeClr val="bg1"/>
              </a:solidFill>
              <a:effectLst/>
              <a:uLnTx/>
              <a:uFillTx/>
            </a:endParaRPr>
          </a:p>
        </p:txBody>
      </p:sp>
      <p:sp>
        <p:nvSpPr>
          <p:cNvPr id="11" name="Rectangle 10"/>
          <p:cNvSpPr/>
          <p:nvPr/>
        </p:nvSpPr>
        <p:spPr>
          <a:xfrm>
            <a:off x="6089515" y="3424136"/>
            <a:ext cx="6102485" cy="3433864"/>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schemeClr val="bg1"/>
                </a:solidFill>
                <a:effectLst/>
                <a:uLnTx/>
                <a:uFillTx/>
              </a:rPr>
              <a:t>… by</a:t>
            </a:r>
            <a:r>
              <a:rPr kumimoji="0" lang="en-US" sz="3600" b="0" i="0" u="none" strike="noStrike" kern="0" cap="none" spc="0" normalizeH="0" noProof="0" dirty="0">
                <a:ln>
                  <a:noFill/>
                </a:ln>
                <a:solidFill>
                  <a:schemeClr val="bg1"/>
                </a:solidFill>
                <a:effectLst/>
                <a:uLnTx/>
                <a:uFillTx/>
              </a:rPr>
              <a:t> also making your life easier!</a:t>
            </a:r>
            <a:endParaRPr kumimoji="0" lang="en-US" sz="3600" b="0" i="0" u="none" strike="noStrike" kern="0" cap="none" spc="0" normalizeH="0" baseline="0" noProof="0" dirty="0">
              <a:ln>
                <a:noFill/>
              </a:ln>
              <a:solidFill>
                <a:schemeClr val="bg1"/>
              </a:solidFill>
              <a:effectLst/>
              <a:uLnTx/>
              <a:uFillTx/>
            </a:endParaRPr>
          </a:p>
        </p:txBody>
      </p:sp>
    </p:spTree>
    <p:extLst>
      <p:ext uri="{BB962C8B-B14F-4D97-AF65-F5344CB8AC3E}">
        <p14:creationId xmlns:p14="http://schemas.microsoft.com/office/powerpoint/2010/main" val="92773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TextBox 7"/>
          <p:cNvSpPr txBox="1"/>
          <p:nvPr/>
        </p:nvSpPr>
        <p:spPr>
          <a:xfrm>
            <a:off x="303749" y="581277"/>
            <a:ext cx="5523243" cy="1107996"/>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4200" b="1" i="0" u="none" strike="noStrike" kern="0" cap="none" spc="0" normalizeH="0" baseline="0" noProof="0" dirty="0">
                <a:ln>
                  <a:noFill/>
                </a:ln>
                <a:solidFill>
                  <a:srgbClr val="FFFFFF"/>
                </a:solidFill>
                <a:effectLst/>
                <a:uLnTx/>
                <a:uFillTx/>
                <a:latin typeface="Calibri"/>
                <a:ea typeface="+mn-ea"/>
                <a:cs typeface="+mn-cs"/>
              </a:rPr>
              <a:t>2</a:t>
            </a:r>
            <a:r>
              <a:rPr kumimoji="0" lang="en-US" sz="2400" b="1" i="0" u="none" strike="noStrike" kern="0" cap="none" spc="0" normalizeH="0" baseline="0" noProof="0" dirty="0">
                <a:ln>
                  <a:noFill/>
                </a:ln>
                <a:solidFill>
                  <a:srgbClr val="FFFFFF"/>
                </a:solidFill>
                <a:effectLst/>
                <a:uLnTx/>
                <a:uFillTx/>
                <a:latin typeface="Calibri"/>
                <a:ea typeface="+mn-ea"/>
                <a:cs typeface="+mn-cs"/>
              </a:rPr>
              <a:t> </a:t>
            </a:r>
            <a:r>
              <a:rPr kumimoji="0" lang="en-US" sz="2400" b="0" i="0" u="none" strike="noStrike" kern="0" cap="none" spc="0" normalizeH="0" baseline="0" noProof="0" dirty="0">
                <a:ln>
                  <a:noFill/>
                </a:ln>
                <a:solidFill>
                  <a:srgbClr val="FFFFFF"/>
                </a:solidFill>
                <a:effectLst/>
                <a:uLnTx/>
                <a:uFillTx/>
                <a:latin typeface="Calibri"/>
                <a:ea typeface="+mn-ea"/>
                <a:cs typeface="+mn-cs"/>
              </a:rPr>
              <a:t>major releases/year</a:t>
            </a:r>
          </a:p>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Calibri"/>
                <a:ea typeface="+mn-ea"/>
                <a:cs typeface="+mn-cs"/>
              </a:rPr>
              <a:t>customers deploy &amp; operate </a:t>
            </a:r>
            <a:r>
              <a:rPr kumimoji="0" lang="en-US" sz="2400" b="1" i="0" u="none" strike="noStrike" kern="0" cap="none" spc="0" normalizeH="0" baseline="0" noProof="0" dirty="0">
                <a:ln>
                  <a:noFill/>
                </a:ln>
                <a:solidFill>
                  <a:srgbClr val="FFFFFF"/>
                </a:solidFill>
                <a:effectLst/>
                <a:uLnTx/>
                <a:uFillTx/>
                <a:latin typeface="Calibri"/>
                <a:ea typeface="+mn-ea"/>
                <a:cs typeface="+mn-cs"/>
              </a:rPr>
              <a:t>on-</a:t>
            </a:r>
            <a:r>
              <a:rPr kumimoji="0" lang="en-US" sz="2400" b="1" i="0" u="none" strike="noStrike" kern="0" cap="none" spc="0" normalizeH="0" baseline="0" noProof="0" dirty="0" err="1">
                <a:ln>
                  <a:noFill/>
                </a:ln>
                <a:solidFill>
                  <a:srgbClr val="FFFFFF"/>
                </a:solidFill>
                <a:effectLst/>
                <a:uLnTx/>
                <a:uFillTx/>
                <a:latin typeface="Calibri"/>
                <a:ea typeface="+mn-ea"/>
                <a:cs typeface="+mn-cs"/>
              </a:rPr>
              <a:t>prem</a:t>
            </a:r>
            <a:endParaRPr kumimoji="0" lang="en-US" sz="2400" b="1" i="0" u="none" strike="noStrike" kern="0" cap="none" spc="0" normalizeH="0" baseline="0" noProof="0" dirty="0">
              <a:ln>
                <a:noFill/>
              </a:ln>
              <a:solidFill>
                <a:srgbClr val="FFFFFF"/>
              </a:solidFill>
              <a:effectLst/>
              <a:uLnTx/>
              <a:uFillTx/>
              <a:latin typeface="Calibri"/>
              <a:ea typeface="+mn-ea"/>
              <a:cs typeface="+mn-cs"/>
            </a:endParaRPr>
          </a:p>
        </p:txBody>
      </p:sp>
      <p:sp>
        <p:nvSpPr>
          <p:cNvPr id="14" name="TextBox 13"/>
          <p:cNvSpPr txBox="1"/>
          <p:nvPr/>
        </p:nvSpPr>
        <p:spPr>
          <a:xfrm>
            <a:off x="7402694" y="573185"/>
            <a:ext cx="4409629" cy="1856983"/>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4200" b="1" i="0" u="none" strike="noStrike" kern="0" cap="none" spc="0" normalizeH="0" baseline="0" noProof="0" dirty="0">
                <a:ln>
                  <a:noFill/>
                </a:ln>
                <a:solidFill>
                  <a:srgbClr val="FFFFFF"/>
                </a:solidFill>
                <a:effectLst/>
                <a:uLnTx/>
                <a:uFillTx/>
                <a:latin typeface="Calibri"/>
                <a:ea typeface="+mn-ea"/>
                <a:cs typeface="+mn-cs"/>
              </a:rPr>
              <a:t>26</a:t>
            </a:r>
            <a:r>
              <a:rPr kumimoji="0" lang="en-US" sz="4267" b="0" i="0" u="none" strike="noStrike" kern="0" cap="none" spc="0" normalizeH="0" baseline="0" noProof="0" dirty="0">
                <a:ln>
                  <a:noFill/>
                </a:ln>
                <a:solidFill>
                  <a:srgbClr val="FFFFFF"/>
                </a:solidFill>
                <a:effectLst/>
                <a:uLnTx/>
                <a:uFillTx/>
                <a:latin typeface="Calibri"/>
                <a:ea typeface="+mn-ea"/>
                <a:cs typeface="+mn-cs"/>
              </a:rPr>
              <a:t> </a:t>
            </a:r>
            <a:r>
              <a:rPr kumimoji="0" lang="en-US" sz="2400" b="0" i="0" u="none" strike="noStrike" kern="0" cap="none" spc="0" normalizeH="0" baseline="0" noProof="0" dirty="0">
                <a:ln>
                  <a:noFill/>
                </a:ln>
                <a:solidFill>
                  <a:srgbClr val="FFFFFF"/>
                </a:solidFill>
                <a:effectLst/>
                <a:uLnTx/>
                <a:uFillTx/>
                <a:latin typeface="Calibri"/>
                <a:ea typeface="+mn-ea"/>
                <a:cs typeface="+mn-cs"/>
              </a:rPr>
              <a:t>feature releases/year</a:t>
            </a:r>
          </a:p>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Calibri"/>
                <a:ea typeface="+mn-ea"/>
                <a:cs typeface="+mn-cs"/>
              </a:rPr>
              <a:t>500 prod deployments/day</a:t>
            </a:r>
          </a:p>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Calibri"/>
                <a:ea typeface="+mn-ea"/>
                <a:cs typeface="+mn-cs"/>
              </a:rPr>
              <a:t>self-service online sales </a:t>
            </a:r>
          </a:p>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Calibri"/>
                <a:ea typeface="+mn-ea"/>
                <a:cs typeface="+mn-cs"/>
              </a:rPr>
              <a:t>SaaS &amp; Managed</a:t>
            </a:r>
          </a:p>
        </p:txBody>
      </p:sp>
      <p:sp>
        <p:nvSpPr>
          <p:cNvPr id="15" name="TextBox 14"/>
          <p:cNvSpPr txBox="1"/>
          <p:nvPr/>
        </p:nvSpPr>
        <p:spPr>
          <a:xfrm>
            <a:off x="303750" y="204660"/>
            <a:ext cx="806631" cy="461665"/>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37A8A6">
                    <a:lumMod val="60000"/>
                    <a:lumOff val="40000"/>
                  </a:srgbClr>
                </a:solidFill>
                <a:effectLst/>
                <a:uLnTx/>
                <a:uFillTx/>
                <a:latin typeface="Calibri"/>
                <a:ea typeface="+mn-ea"/>
                <a:cs typeface="+mn-cs"/>
              </a:rPr>
              <a:t>2011</a:t>
            </a:r>
          </a:p>
        </p:txBody>
      </p:sp>
      <p:sp>
        <p:nvSpPr>
          <p:cNvPr id="16" name="TextBox 15"/>
          <p:cNvSpPr txBox="1"/>
          <p:nvPr/>
        </p:nvSpPr>
        <p:spPr>
          <a:xfrm>
            <a:off x="7402694" y="204660"/>
            <a:ext cx="806631" cy="461665"/>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37A8A6">
                    <a:lumMod val="60000"/>
                    <a:lumOff val="40000"/>
                  </a:srgbClr>
                </a:solidFill>
                <a:effectLst/>
                <a:uLnTx/>
                <a:uFillTx/>
                <a:latin typeface="Calibri"/>
                <a:ea typeface="+mn-ea"/>
                <a:cs typeface="+mn-cs"/>
              </a:rPr>
              <a:t>2017</a:t>
            </a:r>
          </a:p>
        </p:txBody>
      </p:sp>
      <p:sp>
        <p:nvSpPr>
          <p:cNvPr id="12" name="TextBox 11"/>
          <p:cNvSpPr txBox="1"/>
          <p:nvPr/>
        </p:nvSpPr>
        <p:spPr>
          <a:xfrm>
            <a:off x="7378288" y="6365558"/>
            <a:ext cx="4746812" cy="461665"/>
          </a:xfrm>
          <a:prstGeom prst="rect">
            <a:avLst/>
          </a:prstGeom>
          <a:noFill/>
          <a:effectLst/>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Calibri"/>
                <a:ea typeface="+mn-ea"/>
                <a:cs typeface="+mn-cs"/>
              </a:rPr>
              <a:t>sprint releases (continuous-delivery)</a:t>
            </a:r>
          </a:p>
        </p:txBody>
      </p:sp>
      <p:sp>
        <p:nvSpPr>
          <p:cNvPr id="13" name="TextBox 12"/>
          <p:cNvSpPr txBox="1"/>
          <p:nvPr/>
        </p:nvSpPr>
        <p:spPr>
          <a:xfrm>
            <a:off x="7219057" y="5011340"/>
            <a:ext cx="5077031" cy="1569660"/>
          </a:xfrm>
          <a:prstGeom prst="rect">
            <a:avLst/>
          </a:prstGeom>
          <a:noFill/>
          <a:effectLst>
            <a:glow rad="127000">
              <a:srgbClr val="FFFFFF"/>
            </a:glow>
          </a:effectLst>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9600" b="1" i="0" u="none" strike="noStrike" kern="0" cap="none" spc="0" normalizeH="0" baseline="0" noProof="0" dirty="0">
                <a:ln>
                  <a:noFill/>
                </a:ln>
                <a:solidFill>
                  <a:srgbClr val="FFFFFF"/>
                </a:solidFill>
                <a:effectLst/>
                <a:uLnTx/>
                <a:uFillTx/>
                <a:latin typeface="Calibri"/>
                <a:ea typeface="+mn-ea"/>
                <a:cs typeface="+mn-cs"/>
              </a:rPr>
              <a:t>1h</a:t>
            </a:r>
            <a:r>
              <a:rPr kumimoji="0" lang="en-US" sz="4000" b="0" i="0" u="none" strike="noStrike" kern="0" cap="none" spc="0" normalizeH="0" baseline="0" noProof="0" dirty="0">
                <a:ln>
                  <a:noFill/>
                </a:ln>
                <a:solidFill>
                  <a:srgbClr val="FFFFFF"/>
                </a:solidFill>
                <a:effectLst/>
                <a:uLnTx/>
                <a:uFillTx/>
                <a:latin typeface="Calibri"/>
                <a:ea typeface="+mn-ea"/>
                <a:cs typeface="+mn-cs"/>
              </a:rPr>
              <a:t> : </a:t>
            </a:r>
            <a:r>
              <a:rPr kumimoji="0" lang="en-US" sz="4800" b="0" i="0" u="none" strike="noStrike" kern="0" cap="none" spc="0" normalizeH="0" baseline="0" noProof="0" dirty="0">
                <a:ln>
                  <a:noFill/>
                </a:ln>
                <a:solidFill>
                  <a:srgbClr val="FFFFFF"/>
                </a:solidFill>
                <a:effectLst/>
                <a:uLnTx/>
                <a:uFillTx/>
                <a:latin typeface="Calibri"/>
                <a:ea typeface="+mn-ea"/>
                <a:cs typeface="+mn-cs"/>
              </a:rPr>
              <a:t>Code -&gt; Prod</a:t>
            </a:r>
            <a:endParaRPr kumimoji="0" lang="en-US" sz="4000" b="0" i="0" u="none" strike="noStrike" kern="0" cap="none" spc="0" normalizeH="0" baseline="0" noProof="0" dirty="0">
              <a:ln>
                <a:noFill/>
              </a:ln>
              <a:solidFill>
                <a:srgbClr val="FFFFFF"/>
              </a:solidFill>
              <a:effectLst/>
              <a:uLnTx/>
              <a:uFillTx/>
              <a:latin typeface="Calibri"/>
              <a:ea typeface="+mn-ea"/>
              <a:cs typeface="+mn-cs"/>
            </a:endParaRPr>
          </a:p>
        </p:txBody>
      </p:sp>
      <p:sp>
        <p:nvSpPr>
          <p:cNvPr id="3" name="Rectangle 2"/>
          <p:cNvSpPr/>
          <p:nvPr/>
        </p:nvSpPr>
        <p:spPr>
          <a:xfrm>
            <a:off x="768833" y="4983643"/>
            <a:ext cx="6096000" cy="1569660"/>
          </a:xfrm>
          <a:prstGeom prst="rect">
            <a:avLst/>
          </a:prstGeom>
        </p:spPr>
        <p:txBody>
          <a:bodyPr>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9600" b="1" i="0" u="none" strike="noStrike" kern="0" cap="none" spc="0" normalizeH="0" baseline="0" noProof="0" dirty="0">
                <a:ln>
                  <a:noFill/>
                </a:ln>
                <a:solidFill>
                  <a:srgbClr val="FFFFFF"/>
                </a:solidFill>
                <a:effectLst/>
                <a:uLnTx/>
                <a:uFillTx/>
                <a:latin typeface="Calibri"/>
                <a:ea typeface="+mn-ea"/>
                <a:cs typeface="+mn-cs"/>
              </a:rPr>
              <a:t>6</a:t>
            </a:r>
            <a:r>
              <a:rPr kumimoji="0" lang="en-US" sz="4800" b="0" i="0" u="none" strike="noStrike" kern="0" cap="none" spc="0" normalizeH="0" baseline="0" noProof="0" dirty="0">
                <a:ln>
                  <a:noFill/>
                </a:ln>
                <a:solidFill>
                  <a:srgbClr val="FFFFFF"/>
                </a:solidFill>
                <a:effectLst/>
                <a:uLnTx/>
                <a:uFillTx/>
                <a:latin typeface="Calibri"/>
                <a:ea typeface="+mn-ea"/>
                <a:cs typeface="+mn-cs"/>
              </a:rPr>
              <a:t> months</a:t>
            </a:r>
          </a:p>
        </p:txBody>
      </p:sp>
      <p:sp>
        <p:nvSpPr>
          <p:cNvPr id="4" name="Rectangle 3"/>
          <p:cNvSpPr/>
          <p:nvPr/>
        </p:nvSpPr>
        <p:spPr>
          <a:xfrm>
            <a:off x="827351" y="6337861"/>
            <a:ext cx="2762295" cy="461665"/>
          </a:xfrm>
          <a:prstGeom prst="rect">
            <a:avLst/>
          </a:prstGeom>
        </p:spPr>
        <p:txBody>
          <a:bodyPr wrap="none">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Calibri"/>
                <a:ea typeface="+mn-ea"/>
                <a:cs typeface="+mn-cs"/>
              </a:rPr>
              <a:t>major/minor release</a:t>
            </a:r>
          </a:p>
        </p:txBody>
      </p:sp>
    </p:spTree>
    <p:extLst>
      <p:ext uri="{BB962C8B-B14F-4D97-AF65-F5344CB8AC3E}">
        <p14:creationId xmlns:p14="http://schemas.microsoft.com/office/powerpoint/2010/main" val="3466155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2" grpId="0"/>
      <p:bldP spid="13"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06BBA"/>
        </a:solidFill>
        <a:effectLst/>
      </p:bgPr>
    </p:bg>
    <p:spTree>
      <p:nvGrpSpPr>
        <p:cNvPr id="1" name=""/>
        <p:cNvGrpSpPr/>
        <p:nvPr/>
      </p:nvGrpSpPr>
      <p:grpSpPr>
        <a:xfrm>
          <a:off x="0" y="0"/>
          <a:ext cx="0" cy="0"/>
          <a:chOff x="0" y="0"/>
          <a:chExt cx="0" cy="0"/>
        </a:xfrm>
      </p:grpSpPr>
      <p:sp>
        <p:nvSpPr>
          <p:cNvPr id="93" name="Title 2"/>
          <p:cNvSpPr txBox="1">
            <a:spLocks/>
          </p:cNvSpPr>
          <p:nvPr/>
        </p:nvSpPr>
        <p:spPr>
          <a:xfrm>
            <a:off x="1" y="273051"/>
            <a:ext cx="12170319" cy="792163"/>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4000" kern="1200">
                <a:solidFill>
                  <a:srgbClr val="4C4C4C"/>
                </a:solidFill>
                <a:latin typeface="+mj-lt"/>
                <a:ea typeface="+mj-ea"/>
                <a:cs typeface="+mj-cs"/>
              </a:defRPr>
            </a:lvl1pPr>
          </a:lstStyle>
          <a:p>
            <a:pPr marL="0" marR="0" lvl="0" indent="0" algn="ctr" defTabSz="914377"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Calibri Light"/>
                <a:ea typeface="+mj-ea"/>
                <a:cs typeface="+mj-cs"/>
              </a:rPr>
              <a:t>Dynatrace Transformation by “The Number”</a:t>
            </a:r>
          </a:p>
        </p:txBody>
      </p:sp>
      <p:sp>
        <p:nvSpPr>
          <p:cNvPr id="94" name="Shape 233"/>
          <p:cNvSpPr txBox="1">
            <a:spLocks/>
          </p:cNvSpPr>
          <p:nvPr/>
        </p:nvSpPr>
        <p:spPr bwMode="auto">
          <a:xfrm>
            <a:off x="9535321" y="1398373"/>
            <a:ext cx="1828643" cy="8481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21881" tIns="60924" rIns="121881" bIns="60924" numCol="1" anchor="t" anchorCtr="0" compatLnSpc="1">
            <a:prstTxWarp prst="textNoShape">
              <a:avLst/>
            </a:prstTxWarp>
            <a:noAutofit/>
          </a:bodyPr>
          <a:lstStyle>
            <a:lvl1pPr marL="257189" indent="-257189" algn="l" rtl="0" eaLnBrk="1" fontAlgn="base" hangingPunct="1">
              <a:lnSpc>
                <a:spcPct val="90000"/>
              </a:lnSpc>
              <a:spcBef>
                <a:spcPts val="450"/>
              </a:spcBef>
              <a:spcAft>
                <a:spcPct val="0"/>
              </a:spcAft>
              <a:buClr>
                <a:srgbClr val="FDBE57"/>
              </a:buClr>
              <a:buFont typeface="Wingdings" pitchFamily="2" charset="2"/>
              <a:buChar char="§"/>
              <a:defRPr sz="2800" kern="1200">
                <a:solidFill>
                  <a:schemeClr val="tx1"/>
                </a:solidFill>
                <a:latin typeface="Arial" pitchFamily="34" charset="0"/>
                <a:ea typeface="Verdana" pitchFamily="34" charset="0"/>
                <a:cs typeface="Arial" pitchFamily="34" charset="0"/>
              </a:defRPr>
            </a:lvl1pPr>
            <a:lvl2pPr marL="557235" indent="-214325" algn="l" rtl="0" eaLnBrk="1" fontAlgn="base" hangingPunct="1">
              <a:lnSpc>
                <a:spcPct val="90000"/>
              </a:lnSpc>
              <a:spcBef>
                <a:spcPts val="300"/>
              </a:spcBef>
              <a:spcAft>
                <a:spcPct val="0"/>
              </a:spcAft>
              <a:buClr>
                <a:srgbClr val="FDBE57"/>
              </a:buClr>
              <a:buFont typeface="Wingdings" pitchFamily="2" charset="2"/>
              <a:buChar char="§"/>
              <a:defRPr sz="2400" kern="1200">
                <a:solidFill>
                  <a:schemeClr val="tx1"/>
                </a:solidFill>
                <a:latin typeface="Arial" pitchFamily="34" charset="0"/>
                <a:ea typeface="Verdana" pitchFamily="34" charset="0"/>
                <a:cs typeface="Arial" pitchFamily="34" charset="0"/>
              </a:defRPr>
            </a:lvl2pPr>
            <a:lvl3pPr marL="857290" indent="-171460" algn="l" rtl="0" eaLnBrk="1" fontAlgn="base" hangingPunct="1">
              <a:lnSpc>
                <a:spcPct val="90000"/>
              </a:lnSpc>
              <a:spcBef>
                <a:spcPts val="225"/>
              </a:spcBef>
              <a:spcAft>
                <a:spcPct val="0"/>
              </a:spcAft>
              <a:buClr>
                <a:srgbClr val="FDBE57"/>
              </a:buClr>
              <a:buFont typeface="Wingdings" pitchFamily="2" charset="2"/>
              <a:buChar char="§"/>
              <a:defRPr sz="1800" kern="1200">
                <a:solidFill>
                  <a:schemeClr val="tx1"/>
                </a:solidFill>
                <a:latin typeface="Arial" pitchFamily="34" charset="0"/>
                <a:ea typeface="Verdana" pitchFamily="34" charset="0"/>
                <a:cs typeface="Arial" pitchFamily="34" charset="0"/>
              </a:defRPr>
            </a:lvl3pPr>
            <a:lvl4pPr marL="1200200" indent="-171460" algn="l" rtl="0" eaLnBrk="1" fontAlgn="base" hangingPunct="1">
              <a:spcBef>
                <a:spcPct val="20000"/>
              </a:spcBef>
              <a:spcAft>
                <a:spcPct val="0"/>
              </a:spcAft>
              <a:buFont typeface="Arial" pitchFamily="34" charset="0"/>
              <a:buChar char="–"/>
              <a:defRPr sz="1500" kern="1200">
                <a:solidFill>
                  <a:schemeClr val="tx1"/>
                </a:solidFill>
                <a:latin typeface="+mn-lt"/>
                <a:ea typeface="Verdana" pitchFamily="34" charset="0"/>
                <a:cs typeface="Verdana" pitchFamily="34" charset="0"/>
              </a:defRPr>
            </a:lvl4pPr>
            <a:lvl5pPr marL="1543112" indent="-171460" algn="l" rtl="0" eaLnBrk="1" fontAlgn="base" hangingPunct="1">
              <a:spcBef>
                <a:spcPct val="20000"/>
              </a:spcBef>
              <a:spcAft>
                <a:spcPct val="0"/>
              </a:spcAft>
              <a:buFont typeface="Arial" pitchFamily="34" charset="0"/>
              <a:buChar char="»"/>
              <a:defRPr sz="1500" kern="1200">
                <a:solidFill>
                  <a:schemeClr val="tx1"/>
                </a:solidFill>
                <a:latin typeface="+mn-lt"/>
                <a:ea typeface="Verdana" pitchFamily="34" charset="0"/>
                <a:cs typeface="Verdana" pitchFamily="34" charset="0"/>
              </a:defRPr>
            </a:lvl5pPr>
            <a:lvl6pPr marL="1886030" indent="-171460" algn="l" defTabSz="68583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945" indent="-171460" algn="l" defTabSz="68583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860" indent="-171460" algn="l" defTabSz="68583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772" indent="-171460" algn="l" defTabSz="68583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marR="0" lvl="0" indent="0" algn="ctr" defTabSz="1219110" rtl="0" eaLnBrk="1" fontAlgn="base" latinLnBrk="0" hangingPunct="1">
              <a:lnSpc>
                <a:spcPct val="90000"/>
              </a:lnSpc>
              <a:spcBef>
                <a:spcPts val="0"/>
              </a:spcBef>
              <a:spcAft>
                <a:spcPct val="0"/>
              </a:spcAft>
              <a:buClr>
                <a:srgbClr val="FFFFFF"/>
              </a:buClr>
              <a:buSzPct val="25000"/>
              <a:buFont typeface="Wingdings" pitchFamily="2" charset="2"/>
              <a:buNone/>
              <a:tabLst/>
              <a:defRPr/>
            </a:pPr>
            <a:r>
              <a:rPr kumimoji="0" lang="en-US" sz="5400" b="1" i="0" u="none" strike="noStrike" kern="1200" cap="none" spc="0" normalizeH="0" baseline="0" noProof="0" dirty="0">
                <a:ln>
                  <a:noFill/>
                </a:ln>
                <a:solidFill>
                  <a:srgbClr val="FFFFFF"/>
                </a:solidFill>
                <a:effectLst/>
                <a:uLnTx/>
                <a:uFillTx/>
                <a:latin typeface="Calibri Light"/>
                <a:ea typeface="Verdana" pitchFamily="34" charset="0"/>
                <a:cs typeface="Arial" pitchFamily="34" charset="0"/>
              </a:rPr>
              <a:t>26</a:t>
            </a:r>
          </a:p>
          <a:p>
            <a:pPr marL="0" marR="0" lvl="0" indent="0" algn="ctr" defTabSz="1219110" rtl="0" eaLnBrk="1" fontAlgn="base" latinLnBrk="0" hangingPunct="1">
              <a:lnSpc>
                <a:spcPct val="90000"/>
              </a:lnSpc>
              <a:spcBef>
                <a:spcPts val="0"/>
              </a:spcBef>
              <a:spcAft>
                <a:spcPct val="0"/>
              </a:spcAft>
              <a:buClr>
                <a:srgbClr val="FFFFFF"/>
              </a:buClr>
              <a:buSzTx/>
              <a:buFont typeface="Wingdings" pitchFamily="2" charset="2"/>
              <a:buNone/>
              <a:tabLst/>
              <a:defRPr/>
            </a:pPr>
            <a:endParaRPr kumimoji="0" lang="en-US" sz="700" b="0" i="0" u="none" strike="noStrike" kern="1200" cap="none" spc="0" normalizeH="0" baseline="0" noProof="0" dirty="0">
              <a:ln>
                <a:noFill/>
              </a:ln>
              <a:solidFill>
                <a:srgbClr val="FFFFFF"/>
              </a:solidFill>
              <a:effectLst/>
              <a:uLnTx/>
              <a:uFillTx/>
              <a:latin typeface="Calibri Light"/>
              <a:ea typeface="Verdana" pitchFamily="34" charset="0"/>
              <a:cs typeface="Arial" pitchFamily="34" charset="0"/>
            </a:endParaRPr>
          </a:p>
        </p:txBody>
      </p:sp>
      <p:sp>
        <p:nvSpPr>
          <p:cNvPr id="95" name="Shape 235"/>
          <p:cNvSpPr txBox="1">
            <a:spLocks/>
          </p:cNvSpPr>
          <p:nvPr/>
        </p:nvSpPr>
        <p:spPr bwMode="auto">
          <a:xfrm>
            <a:off x="9628927" y="5033751"/>
            <a:ext cx="1894599" cy="8481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21881" tIns="60924" rIns="121881" bIns="60924" numCol="1" anchor="t" anchorCtr="0" compatLnSpc="1">
            <a:prstTxWarp prst="textNoShape">
              <a:avLst/>
            </a:prstTxWarp>
            <a:noAutofit/>
          </a:bodyPr>
          <a:lstStyle>
            <a:lvl1pPr marL="257189" indent="-257189" algn="l" rtl="0" eaLnBrk="1" fontAlgn="base" hangingPunct="1">
              <a:lnSpc>
                <a:spcPct val="90000"/>
              </a:lnSpc>
              <a:spcBef>
                <a:spcPts val="450"/>
              </a:spcBef>
              <a:spcAft>
                <a:spcPct val="0"/>
              </a:spcAft>
              <a:buClr>
                <a:srgbClr val="FDBE57"/>
              </a:buClr>
              <a:buFont typeface="Wingdings" pitchFamily="2" charset="2"/>
              <a:buChar char="§"/>
              <a:defRPr sz="2800" kern="1200">
                <a:solidFill>
                  <a:schemeClr val="tx1"/>
                </a:solidFill>
                <a:latin typeface="Arial" pitchFamily="34" charset="0"/>
                <a:ea typeface="Verdana" pitchFamily="34" charset="0"/>
                <a:cs typeface="Arial" pitchFamily="34" charset="0"/>
              </a:defRPr>
            </a:lvl1pPr>
            <a:lvl2pPr marL="557235" indent="-214325" algn="l" rtl="0" eaLnBrk="1" fontAlgn="base" hangingPunct="1">
              <a:lnSpc>
                <a:spcPct val="90000"/>
              </a:lnSpc>
              <a:spcBef>
                <a:spcPts val="300"/>
              </a:spcBef>
              <a:spcAft>
                <a:spcPct val="0"/>
              </a:spcAft>
              <a:buClr>
                <a:srgbClr val="FDBE57"/>
              </a:buClr>
              <a:buFont typeface="Wingdings" pitchFamily="2" charset="2"/>
              <a:buChar char="§"/>
              <a:defRPr sz="2400" kern="1200">
                <a:solidFill>
                  <a:schemeClr val="tx1"/>
                </a:solidFill>
                <a:latin typeface="Arial" pitchFamily="34" charset="0"/>
                <a:ea typeface="Verdana" pitchFamily="34" charset="0"/>
                <a:cs typeface="Arial" pitchFamily="34" charset="0"/>
              </a:defRPr>
            </a:lvl2pPr>
            <a:lvl3pPr marL="857290" indent="-171460" algn="l" rtl="0" eaLnBrk="1" fontAlgn="base" hangingPunct="1">
              <a:lnSpc>
                <a:spcPct val="90000"/>
              </a:lnSpc>
              <a:spcBef>
                <a:spcPts val="225"/>
              </a:spcBef>
              <a:spcAft>
                <a:spcPct val="0"/>
              </a:spcAft>
              <a:buClr>
                <a:srgbClr val="FDBE57"/>
              </a:buClr>
              <a:buFont typeface="Wingdings" pitchFamily="2" charset="2"/>
              <a:buChar char="§"/>
              <a:defRPr sz="1800" kern="1200">
                <a:solidFill>
                  <a:schemeClr val="tx1"/>
                </a:solidFill>
                <a:latin typeface="Arial" pitchFamily="34" charset="0"/>
                <a:ea typeface="Verdana" pitchFamily="34" charset="0"/>
                <a:cs typeface="Arial" pitchFamily="34" charset="0"/>
              </a:defRPr>
            </a:lvl3pPr>
            <a:lvl4pPr marL="1200200" indent="-171460" algn="l" rtl="0" eaLnBrk="1" fontAlgn="base" hangingPunct="1">
              <a:spcBef>
                <a:spcPct val="20000"/>
              </a:spcBef>
              <a:spcAft>
                <a:spcPct val="0"/>
              </a:spcAft>
              <a:buFont typeface="Arial" pitchFamily="34" charset="0"/>
              <a:buChar char="–"/>
              <a:defRPr sz="1500" kern="1200">
                <a:solidFill>
                  <a:schemeClr val="tx1"/>
                </a:solidFill>
                <a:latin typeface="+mn-lt"/>
                <a:ea typeface="Verdana" pitchFamily="34" charset="0"/>
                <a:cs typeface="Verdana" pitchFamily="34" charset="0"/>
              </a:defRPr>
            </a:lvl4pPr>
            <a:lvl5pPr marL="1543112" indent="-171460" algn="l" rtl="0" eaLnBrk="1" fontAlgn="base" hangingPunct="1">
              <a:spcBef>
                <a:spcPct val="20000"/>
              </a:spcBef>
              <a:spcAft>
                <a:spcPct val="0"/>
              </a:spcAft>
              <a:buFont typeface="Arial" pitchFamily="34" charset="0"/>
              <a:buChar char="»"/>
              <a:defRPr sz="1500" kern="1200">
                <a:solidFill>
                  <a:schemeClr val="tx1"/>
                </a:solidFill>
                <a:latin typeface="+mn-lt"/>
                <a:ea typeface="Verdana" pitchFamily="34" charset="0"/>
                <a:cs typeface="Verdana" pitchFamily="34" charset="0"/>
              </a:defRPr>
            </a:lvl5pPr>
            <a:lvl6pPr marL="1886030" indent="-171460" algn="l" defTabSz="68583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945" indent="-171460" algn="l" defTabSz="68583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860" indent="-171460" algn="l" defTabSz="68583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772" indent="-171460" algn="l" defTabSz="68583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marR="0" lvl="0" indent="0" algn="ctr" defTabSz="1219110" rtl="0" eaLnBrk="1" fontAlgn="base" latinLnBrk="0" hangingPunct="1">
              <a:lnSpc>
                <a:spcPct val="90000"/>
              </a:lnSpc>
              <a:spcBef>
                <a:spcPts val="0"/>
              </a:spcBef>
              <a:spcAft>
                <a:spcPct val="0"/>
              </a:spcAft>
              <a:buClr>
                <a:srgbClr val="FFFFFF"/>
              </a:buClr>
              <a:buSzPct val="25000"/>
              <a:buFont typeface="Wingdings" pitchFamily="2" charset="2"/>
              <a:buNone/>
              <a:tabLst/>
              <a:defRPr/>
            </a:pPr>
            <a:r>
              <a:rPr kumimoji="0" lang="en-US" sz="5400" b="1" i="0" u="none" strike="noStrike" kern="1200" cap="none" spc="0" normalizeH="0" baseline="0" noProof="0" dirty="0">
                <a:ln>
                  <a:noFill/>
                </a:ln>
                <a:solidFill>
                  <a:srgbClr val="FFFFFF"/>
                </a:solidFill>
                <a:effectLst/>
                <a:uLnTx/>
                <a:uFillTx/>
                <a:latin typeface="Calibri Light"/>
                <a:ea typeface="Verdana" pitchFamily="34" charset="0"/>
                <a:cs typeface="Arial" pitchFamily="34" charset="0"/>
              </a:rPr>
              <a:t>500</a:t>
            </a:r>
          </a:p>
        </p:txBody>
      </p:sp>
      <p:sp>
        <p:nvSpPr>
          <p:cNvPr id="96" name="Shape 236"/>
          <p:cNvSpPr txBox="1"/>
          <p:nvPr/>
        </p:nvSpPr>
        <p:spPr>
          <a:xfrm>
            <a:off x="9166342" y="2150255"/>
            <a:ext cx="3003978" cy="555775"/>
          </a:xfrm>
          <a:prstGeom prst="rect">
            <a:avLst/>
          </a:prstGeom>
        </p:spPr>
        <p:txBody>
          <a:bodyPr lIns="121881" tIns="121881" rIns="121881" bIns="121881" anchor="t" anchorCtr="0">
            <a:noAutofit/>
          </a:bodyP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Calibri Light"/>
                <a:ea typeface="+mn-ea"/>
                <a:cs typeface="Arial"/>
              </a:rPr>
              <a:t>  Feature Releases / Year</a:t>
            </a:r>
          </a:p>
        </p:txBody>
      </p:sp>
      <p:sp>
        <p:nvSpPr>
          <p:cNvPr id="97" name="Shape 237"/>
          <p:cNvSpPr txBox="1"/>
          <p:nvPr/>
        </p:nvSpPr>
        <p:spPr>
          <a:xfrm>
            <a:off x="9552780" y="5785634"/>
            <a:ext cx="2279971" cy="460007"/>
          </a:xfrm>
          <a:prstGeom prst="rect">
            <a:avLst/>
          </a:prstGeom>
        </p:spPr>
        <p:txBody>
          <a:bodyPr lIns="121881" tIns="121881" rIns="121881" bIns="121881" anchor="t" anchorCtr="0">
            <a:no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FF"/>
                </a:solidFill>
                <a:effectLst/>
                <a:uLnTx/>
                <a:uFillTx/>
                <a:latin typeface="Calibri Light"/>
                <a:ea typeface="+mn-ea"/>
                <a:cs typeface="Arial"/>
              </a:rPr>
              <a:t>Deployments / Day</a:t>
            </a:r>
          </a:p>
        </p:txBody>
      </p:sp>
      <p:sp>
        <p:nvSpPr>
          <p:cNvPr id="98" name="Shape 233"/>
          <p:cNvSpPr txBox="1">
            <a:spLocks/>
          </p:cNvSpPr>
          <p:nvPr/>
        </p:nvSpPr>
        <p:spPr bwMode="auto">
          <a:xfrm>
            <a:off x="2976589" y="3240457"/>
            <a:ext cx="2734811" cy="8720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21881" tIns="60924" rIns="121881" bIns="60924" numCol="1" anchor="t" anchorCtr="0" compatLnSpc="1">
            <a:prstTxWarp prst="textNoShape">
              <a:avLst/>
            </a:prstTxWarp>
            <a:noAutofit/>
          </a:bodyPr>
          <a:lstStyle>
            <a:lvl1pPr marL="257189" indent="-257189" algn="l" rtl="0" eaLnBrk="1" fontAlgn="base" hangingPunct="1">
              <a:lnSpc>
                <a:spcPct val="90000"/>
              </a:lnSpc>
              <a:spcBef>
                <a:spcPts val="450"/>
              </a:spcBef>
              <a:spcAft>
                <a:spcPct val="0"/>
              </a:spcAft>
              <a:buClr>
                <a:srgbClr val="FDBE57"/>
              </a:buClr>
              <a:buFont typeface="Wingdings" pitchFamily="2" charset="2"/>
              <a:buChar char="§"/>
              <a:defRPr sz="2800" kern="1200">
                <a:solidFill>
                  <a:schemeClr val="tx1"/>
                </a:solidFill>
                <a:latin typeface="Arial" pitchFamily="34" charset="0"/>
                <a:ea typeface="Verdana" pitchFamily="34" charset="0"/>
                <a:cs typeface="Arial" pitchFamily="34" charset="0"/>
              </a:defRPr>
            </a:lvl1pPr>
            <a:lvl2pPr marL="557235" indent="-214325" algn="l" rtl="0" eaLnBrk="1" fontAlgn="base" hangingPunct="1">
              <a:lnSpc>
                <a:spcPct val="90000"/>
              </a:lnSpc>
              <a:spcBef>
                <a:spcPts val="300"/>
              </a:spcBef>
              <a:spcAft>
                <a:spcPct val="0"/>
              </a:spcAft>
              <a:buClr>
                <a:srgbClr val="FDBE57"/>
              </a:buClr>
              <a:buFont typeface="Wingdings" pitchFamily="2" charset="2"/>
              <a:buChar char="§"/>
              <a:defRPr sz="2400" kern="1200">
                <a:solidFill>
                  <a:schemeClr val="tx1"/>
                </a:solidFill>
                <a:latin typeface="Arial" pitchFamily="34" charset="0"/>
                <a:ea typeface="Verdana" pitchFamily="34" charset="0"/>
                <a:cs typeface="Arial" pitchFamily="34" charset="0"/>
              </a:defRPr>
            </a:lvl2pPr>
            <a:lvl3pPr marL="857290" indent="-171460" algn="l" rtl="0" eaLnBrk="1" fontAlgn="base" hangingPunct="1">
              <a:lnSpc>
                <a:spcPct val="90000"/>
              </a:lnSpc>
              <a:spcBef>
                <a:spcPts val="225"/>
              </a:spcBef>
              <a:spcAft>
                <a:spcPct val="0"/>
              </a:spcAft>
              <a:buClr>
                <a:srgbClr val="FDBE57"/>
              </a:buClr>
              <a:buFont typeface="Wingdings" pitchFamily="2" charset="2"/>
              <a:buChar char="§"/>
              <a:defRPr sz="1800" kern="1200">
                <a:solidFill>
                  <a:schemeClr val="tx1"/>
                </a:solidFill>
                <a:latin typeface="Arial" pitchFamily="34" charset="0"/>
                <a:ea typeface="Verdana" pitchFamily="34" charset="0"/>
                <a:cs typeface="Arial" pitchFamily="34" charset="0"/>
              </a:defRPr>
            </a:lvl3pPr>
            <a:lvl4pPr marL="1200200" indent="-171460" algn="l" rtl="0" eaLnBrk="1" fontAlgn="base" hangingPunct="1">
              <a:spcBef>
                <a:spcPct val="20000"/>
              </a:spcBef>
              <a:spcAft>
                <a:spcPct val="0"/>
              </a:spcAft>
              <a:buFont typeface="Arial" pitchFamily="34" charset="0"/>
              <a:buChar char="–"/>
              <a:defRPr sz="1500" kern="1200">
                <a:solidFill>
                  <a:schemeClr val="tx1"/>
                </a:solidFill>
                <a:latin typeface="+mn-lt"/>
                <a:ea typeface="Verdana" pitchFamily="34" charset="0"/>
                <a:cs typeface="Verdana" pitchFamily="34" charset="0"/>
              </a:defRPr>
            </a:lvl4pPr>
            <a:lvl5pPr marL="1543112" indent="-171460" algn="l" rtl="0" eaLnBrk="1" fontAlgn="base" hangingPunct="1">
              <a:spcBef>
                <a:spcPct val="20000"/>
              </a:spcBef>
              <a:spcAft>
                <a:spcPct val="0"/>
              </a:spcAft>
              <a:buFont typeface="Arial" pitchFamily="34" charset="0"/>
              <a:buChar char="»"/>
              <a:defRPr sz="1500" kern="1200">
                <a:solidFill>
                  <a:schemeClr val="tx1"/>
                </a:solidFill>
                <a:latin typeface="+mn-lt"/>
                <a:ea typeface="Verdana" pitchFamily="34" charset="0"/>
                <a:cs typeface="Verdana" pitchFamily="34" charset="0"/>
              </a:defRPr>
            </a:lvl5pPr>
            <a:lvl6pPr marL="1886030" indent="-171460" algn="l" defTabSz="68583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945" indent="-171460" algn="l" defTabSz="68583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860" indent="-171460" algn="l" defTabSz="68583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772" indent="-171460" algn="l" defTabSz="68583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marR="0" lvl="0" indent="0" algn="ctr" defTabSz="1219110" rtl="0" eaLnBrk="1" fontAlgn="base" latinLnBrk="0" hangingPunct="1">
              <a:lnSpc>
                <a:spcPct val="90000"/>
              </a:lnSpc>
              <a:spcBef>
                <a:spcPts val="0"/>
              </a:spcBef>
              <a:spcAft>
                <a:spcPct val="0"/>
              </a:spcAft>
              <a:buClr>
                <a:srgbClr val="FFFFFF"/>
              </a:buClr>
              <a:buSzPct val="25000"/>
              <a:buFont typeface="Wingdings" pitchFamily="2" charset="2"/>
              <a:buNone/>
              <a:tabLst/>
              <a:defRPr/>
            </a:pPr>
            <a:r>
              <a:rPr kumimoji="0" lang="en-US" sz="5400" b="1" i="0" u="none" strike="noStrike" kern="1200" cap="none" spc="0" normalizeH="0" baseline="0" noProof="0" dirty="0">
                <a:ln>
                  <a:noFill/>
                </a:ln>
                <a:solidFill>
                  <a:srgbClr val="FFFFFF"/>
                </a:solidFill>
                <a:effectLst/>
                <a:uLnTx/>
                <a:uFillTx/>
                <a:latin typeface="Calibri Light"/>
                <a:ea typeface="Verdana" pitchFamily="34" charset="0"/>
                <a:cs typeface="Arial" pitchFamily="34" charset="0"/>
              </a:rPr>
              <a:t>31000</a:t>
            </a:r>
          </a:p>
          <a:p>
            <a:pPr marL="0" marR="0" lvl="0" indent="0" algn="ctr" defTabSz="1219110" rtl="0" eaLnBrk="1" fontAlgn="base" latinLnBrk="0" hangingPunct="1">
              <a:lnSpc>
                <a:spcPct val="90000"/>
              </a:lnSpc>
              <a:spcBef>
                <a:spcPts val="0"/>
              </a:spcBef>
              <a:spcAft>
                <a:spcPct val="0"/>
              </a:spcAft>
              <a:buClr>
                <a:srgbClr val="FFFFFF"/>
              </a:buClr>
              <a:buSzTx/>
              <a:buFont typeface="Wingdings" pitchFamily="2" charset="2"/>
              <a:buNone/>
              <a:tabLst/>
              <a:defRPr/>
            </a:pPr>
            <a:endParaRPr kumimoji="0" lang="en-US" sz="700" b="0" i="0" u="none" strike="noStrike" kern="1200" cap="none" spc="0" normalizeH="0" baseline="0" noProof="0" dirty="0">
              <a:ln>
                <a:noFill/>
              </a:ln>
              <a:solidFill>
                <a:srgbClr val="FFFFFF"/>
              </a:solidFill>
              <a:effectLst/>
              <a:uLnTx/>
              <a:uFillTx/>
              <a:latin typeface="Calibri Light"/>
              <a:ea typeface="Verdana" pitchFamily="34" charset="0"/>
              <a:cs typeface="Arial" pitchFamily="34" charset="0"/>
            </a:endParaRPr>
          </a:p>
        </p:txBody>
      </p:sp>
      <p:sp>
        <p:nvSpPr>
          <p:cNvPr id="99" name="Shape 235"/>
          <p:cNvSpPr txBox="1">
            <a:spLocks/>
          </p:cNvSpPr>
          <p:nvPr/>
        </p:nvSpPr>
        <p:spPr bwMode="auto">
          <a:xfrm>
            <a:off x="9423042" y="3224283"/>
            <a:ext cx="2085737" cy="8277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21881" tIns="60924" rIns="121881" bIns="60924" numCol="1" anchor="t" anchorCtr="0" compatLnSpc="1">
            <a:prstTxWarp prst="textNoShape">
              <a:avLst/>
            </a:prstTxWarp>
            <a:noAutofit/>
          </a:bodyPr>
          <a:lstStyle>
            <a:lvl1pPr marL="257189" indent="-257189" algn="l" rtl="0" eaLnBrk="1" fontAlgn="base" hangingPunct="1">
              <a:lnSpc>
                <a:spcPct val="90000"/>
              </a:lnSpc>
              <a:spcBef>
                <a:spcPts val="450"/>
              </a:spcBef>
              <a:spcAft>
                <a:spcPct val="0"/>
              </a:spcAft>
              <a:buClr>
                <a:srgbClr val="FDBE57"/>
              </a:buClr>
              <a:buFont typeface="Wingdings" pitchFamily="2" charset="2"/>
              <a:buChar char="§"/>
              <a:defRPr sz="2800" kern="1200">
                <a:solidFill>
                  <a:schemeClr val="tx1"/>
                </a:solidFill>
                <a:latin typeface="Arial" pitchFamily="34" charset="0"/>
                <a:ea typeface="Verdana" pitchFamily="34" charset="0"/>
                <a:cs typeface="Arial" pitchFamily="34" charset="0"/>
              </a:defRPr>
            </a:lvl1pPr>
            <a:lvl2pPr marL="557235" indent="-214325" algn="l" rtl="0" eaLnBrk="1" fontAlgn="base" hangingPunct="1">
              <a:lnSpc>
                <a:spcPct val="90000"/>
              </a:lnSpc>
              <a:spcBef>
                <a:spcPts val="300"/>
              </a:spcBef>
              <a:spcAft>
                <a:spcPct val="0"/>
              </a:spcAft>
              <a:buClr>
                <a:srgbClr val="FDBE57"/>
              </a:buClr>
              <a:buFont typeface="Wingdings" pitchFamily="2" charset="2"/>
              <a:buChar char="§"/>
              <a:defRPr sz="2400" kern="1200">
                <a:solidFill>
                  <a:schemeClr val="tx1"/>
                </a:solidFill>
                <a:latin typeface="Arial" pitchFamily="34" charset="0"/>
                <a:ea typeface="Verdana" pitchFamily="34" charset="0"/>
                <a:cs typeface="Arial" pitchFamily="34" charset="0"/>
              </a:defRPr>
            </a:lvl2pPr>
            <a:lvl3pPr marL="857290" indent="-171460" algn="l" rtl="0" eaLnBrk="1" fontAlgn="base" hangingPunct="1">
              <a:lnSpc>
                <a:spcPct val="90000"/>
              </a:lnSpc>
              <a:spcBef>
                <a:spcPts val="225"/>
              </a:spcBef>
              <a:spcAft>
                <a:spcPct val="0"/>
              </a:spcAft>
              <a:buClr>
                <a:srgbClr val="FDBE57"/>
              </a:buClr>
              <a:buFont typeface="Wingdings" pitchFamily="2" charset="2"/>
              <a:buChar char="§"/>
              <a:defRPr sz="1800" kern="1200">
                <a:solidFill>
                  <a:schemeClr val="tx1"/>
                </a:solidFill>
                <a:latin typeface="Arial" pitchFamily="34" charset="0"/>
                <a:ea typeface="Verdana" pitchFamily="34" charset="0"/>
                <a:cs typeface="Arial" pitchFamily="34" charset="0"/>
              </a:defRPr>
            </a:lvl3pPr>
            <a:lvl4pPr marL="1200200" indent="-171460" algn="l" rtl="0" eaLnBrk="1" fontAlgn="base" hangingPunct="1">
              <a:spcBef>
                <a:spcPct val="20000"/>
              </a:spcBef>
              <a:spcAft>
                <a:spcPct val="0"/>
              </a:spcAft>
              <a:buFont typeface="Arial" pitchFamily="34" charset="0"/>
              <a:buChar char="–"/>
              <a:defRPr sz="1500" kern="1200">
                <a:solidFill>
                  <a:schemeClr val="tx1"/>
                </a:solidFill>
                <a:latin typeface="+mn-lt"/>
                <a:ea typeface="Verdana" pitchFamily="34" charset="0"/>
                <a:cs typeface="Verdana" pitchFamily="34" charset="0"/>
              </a:defRPr>
            </a:lvl4pPr>
            <a:lvl5pPr marL="1543112" indent="-171460" algn="l" rtl="0" eaLnBrk="1" fontAlgn="base" hangingPunct="1">
              <a:spcBef>
                <a:spcPct val="20000"/>
              </a:spcBef>
              <a:spcAft>
                <a:spcPct val="0"/>
              </a:spcAft>
              <a:buFont typeface="Arial" pitchFamily="34" charset="0"/>
              <a:buChar char="»"/>
              <a:defRPr sz="1500" kern="1200">
                <a:solidFill>
                  <a:schemeClr val="tx1"/>
                </a:solidFill>
                <a:latin typeface="+mn-lt"/>
                <a:ea typeface="Verdana" pitchFamily="34" charset="0"/>
                <a:cs typeface="Verdana" pitchFamily="34" charset="0"/>
              </a:defRPr>
            </a:lvl5pPr>
            <a:lvl6pPr marL="1886030" indent="-171460" algn="l" defTabSz="68583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945" indent="-171460" algn="l" defTabSz="68583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860" indent="-171460" algn="l" defTabSz="68583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772" indent="-171460" algn="l" defTabSz="68583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marR="0" lvl="0" indent="0" algn="ctr" defTabSz="1219110" rtl="0" eaLnBrk="1" fontAlgn="base" latinLnBrk="0" hangingPunct="1">
              <a:lnSpc>
                <a:spcPct val="90000"/>
              </a:lnSpc>
              <a:spcBef>
                <a:spcPts val="0"/>
              </a:spcBef>
              <a:spcAft>
                <a:spcPct val="0"/>
              </a:spcAft>
              <a:buClr>
                <a:srgbClr val="FFFFFF"/>
              </a:buClr>
              <a:buSzPct val="25000"/>
              <a:buFont typeface="Wingdings" pitchFamily="2" charset="2"/>
              <a:buNone/>
              <a:tabLst/>
              <a:defRPr/>
            </a:pPr>
            <a:r>
              <a:rPr kumimoji="0" lang="en-US" sz="5400" b="1" i="0" u="none" strike="noStrike" kern="1200" cap="none" spc="0" normalizeH="0" baseline="0" noProof="0" dirty="0">
                <a:ln>
                  <a:noFill/>
                </a:ln>
                <a:solidFill>
                  <a:srgbClr val="FFFFFF"/>
                </a:solidFill>
                <a:effectLst/>
                <a:uLnTx/>
                <a:uFillTx/>
                <a:latin typeface="Calibri Light"/>
                <a:ea typeface="Verdana" pitchFamily="34" charset="0"/>
                <a:cs typeface="Arial" pitchFamily="34" charset="0"/>
              </a:rPr>
              <a:t>60h</a:t>
            </a:r>
          </a:p>
        </p:txBody>
      </p:sp>
      <p:sp>
        <p:nvSpPr>
          <p:cNvPr id="100" name="Shape 236"/>
          <p:cNvSpPr txBox="1"/>
          <p:nvPr/>
        </p:nvSpPr>
        <p:spPr>
          <a:xfrm>
            <a:off x="3273026" y="3968867"/>
            <a:ext cx="2511148" cy="555775"/>
          </a:xfrm>
          <a:prstGeom prst="rect">
            <a:avLst/>
          </a:prstGeom>
        </p:spPr>
        <p:txBody>
          <a:bodyPr lIns="121881" tIns="121881" rIns="121881" bIns="121881" anchor="t" anchorCtr="0">
            <a:no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FF"/>
                </a:solidFill>
                <a:effectLst/>
                <a:uLnTx/>
                <a:uFillTx/>
                <a:latin typeface="Calibri Light"/>
                <a:ea typeface="+mn-ea"/>
                <a:cs typeface="Arial"/>
              </a:rPr>
              <a:t>Unit &amp; </a:t>
            </a:r>
            <a:r>
              <a:rPr kumimoji="0" lang="en-US" sz="1800" b="0" i="0" u="none" strike="noStrike" kern="0" cap="none" spc="0" normalizeH="0" baseline="0" noProof="0" err="1">
                <a:ln>
                  <a:noFill/>
                </a:ln>
                <a:solidFill>
                  <a:srgbClr val="FFFFFF"/>
                </a:solidFill>
                <a:effectLst/>
                <a:uLnTx/>
                <a:uFillTx/>
                <a:latin typeface="Calibri Light"/>
                <a:ea typeface="+mn-ea"/>
                <a:cs typeface="Arial"/>
              </a:rPr>
              <a:t>Int</a:t>
            </a:r>
            <a:r>
              <a:rPr kumimoji="0" lang="en-US" sz="1800" b="0" i="0" u="none" strike="noStrike" kern="0" cap="none" spc="0" normalizeH="0" baseline="0" noProof="0">
                <a:ln>
                  <a:noFill/>
                </a:ln>
                <a:solidFill>
                  <a:srgbClr val="FFFFFF"/>
                </a:solidFill>
                <a:effectLst/>
                <a:uLnTx/>
                <a:uFillTx/>
                <a:latin typeface="Calibri Light"/>
                <a:ea typeface="+mn-ea"/>
                <a:cs typeface="Arial"/>
              </a:rPr>
              <a:t> Tests / hour</a:t>
            </a:r>
          </a:p>
        </p:txBody>
      </p:sp>
      <p:sp>
        <p:nvSpPr>
          <p:cNvPr id="101" name="Shape 237"/>
          <p:cNvSpPr txBox="1"/>
          <p:nvPr/>
        </p:nvSpPr>
        <p:spPr>
          <a:xfrm>
            <a:off x="9628927" y="3965024"/>
            <a:ext cx="2102752" cy="513596"/>
          </a:xfrm>
          <a:prstGeom prst="rect">
            <a:avLst/>
          </a:prstGeom>
        </p:spPr>
        <p:txBody>
          <a:bodyPr lIns="121881" tIns="121881" rIns="121881" bIns="121881" anchor="t" anchorCtr="0">
            <a:no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FF"/>
                </a:solidFill>
                <a:effectLst/>
                <a:uLnTx/>
                <a:uFillTx/>
                <a:latin typeface="Calibri Light"/>
                <a:ea typeface="+mn-ea"/>
                <a:cs typeface="Arial"/>
              </a:rPr>
              <a:t>UI Tests per Build</a:t>
            </a:r>
          </a:p>
        </p:txBody>
      </p:sp>
      <p:sp>
        <p:nvSpPr>
          <p:cNvPr id="102" name="Rectangle 101"/>
          <p:cNvSpPr/>
          <p:nvPr/>
        </p:nvSpPr>
        <p:spPr>
          <a:xfrm>
            <a:off x="115541" y="3295975"/>
            <a:ext cx="2632452" cy="646331"/>
          </a:xfrm>
          <a:prstGeom prst="rect">
            <a:avLst/>
          </a:prstGeom>
        </p:spPr>
        <p:txBody>
          <a:bodyPr wrap="none">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srgbClr val="FFFFFF"/>
                </a:solidFill>
                <a:effectLst/>
                <a:uLnTx/>
                <a:uFillTx/>
                <a:latin typeface="Calibri Light"/>
                <a:ea typeface="+mn-ea"/>
                <a:cs typeface="+mn-cs"/>
              </a:rPr>
              <a:t>More Quality</a:t>
            </a:r>
          </a:p>
        </p:txBody>
      </p:sp>
      <p:sp>
        <p:nvSpPr>
          <p:cNvPr id="103" name="Shape 233"/>
          <p:cNvSpPr txBox="1">
            <a:spLocks/>
          </p:cNvSpPr>
          <p:nvPr/>
        </p:nvSpPr>
        <p:spPr bwMode="auto">
          <a:xfrm>
            <a:off x="3089392" y="1439357"/>
            <a:ext cx="2274657" cy="8481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21881" tIns="60924" rIns="121881" bIns="60924" numCol="1" anchor="t" anchorCtr="0" compatLnSpc="1">
            <a:prstTxWarp prst="textNoShape">
              <a:avLst/>
            </a:prstTxWarp>
            <a:noAutofit/>
          </a:bodyPr>
          <a:lstStyle>
            <a:lvl1pPr marL="257189" indent="-257189" algn="l" rtl="0" eaLnBrk="1" fontAlgn="base" hangingPunct="1">
              <a:lnSpc>
                <a:spcPct val="90000"/>
              </a:lnSpc>
              <a:spcBef>
                <a:spcPts val="450"/>
              </a:spcBef>
              <a:spcAft>
                <a:spcPct val="0"/>
              </a:spcAft>
              <a:buClr>
                <a:srgbClr val="FDBE57"/>
              </a:buClr>
              <a:buFont typeface="Wingdings" pitchFamily="2" charset="2"/>
              <a:buChar char="§"/>
              <a:defRPr sz="2800" kern="1200">
                <a:solidFill>
                  <a:schemeClr val="tx1"/>
                </a:solidFill>
                <a:latin typeface="Arial" pitchFamily="34" charset="0"/>
                <a:ea typeface="Verdana" pitchFamily="34" charset="0"/>
                <a:cs typeface="Arial" pitchFamily="34" charset="0"/>
              </a:defRPr>
            </a:lvl1pPr>
            <a:lvl2pPr marL="557235" indent="-214325" algn="l" rtl="0" eaLnBrk="1" fontAlgn="base" hangingPunct="1">
              <a:lnSpc>
                <a:spcPct val="90000"/>
              </a:lnSpc>
              <a:spcBef>
                <a:spcPts val="300"/>
              </a:spcBef>
              <a:spcAft>
                <a:spcPct val="0"/>
              </a:spcAft>
              <a:buClr>
                <a:srgbClr val="FDBE57"/>
              </a:buClr>
              <a:buFont typeface="Wingdings" pitchFamily="2" charset="2"/>
              <a:buChar char="§"/>
              <a:defRPr sz="2400" kern="1200">
                <a:solidFill>
                  <a:schemeClr val="tx1"/>
                </a:solidFill>
                <a:latin typeface="Arial" pitchFamily="34" charset="0"/>
                <a:ea typeface="Verdana" pitchFamily="34" charset="0"/>
                <a:cs typeface="Arial" pitchFamily="34" charset="0"/>
              </a:defRPr>
            </a:lvl2pPr>
            <a:lvl3pPr marL="857290" indent="-171460" algn="l" rtl="0" eaLnBrk="1" fontAlgn="base" hangingPunct="1">
              <a:lnSpc>
                <a:spcPct val="90000"/>
              </a:lnSpc>
              <a:spcBef>
                <a:spcPts val="225"/>
              </a:spcBef>
              <a:spcAft>
                <a:spcPct val="0"/>
              </a:spcAft>
              <a:buClr>
                <a:srgbClr val="FDBE57"/>
              </a:buClr>
              <a:buFont typeface="Wingdings" pitchFamily="2" charset="2"/>
              <a:buChar char="§"/>
              <a:defRPr sz="1800" kern="1200">
                <a:solidFill>
                  <a:schemeClr val="tx1"/>
                </a:solidFill>
                <a:latin typeface="Arial" pitchFamily="34" charset="0"/>
                <a:ea typeface="Verdana" pitchFamily="34" charset="0"/>
                <a:cs typeface="Arial" pitchFamily="34" charset="0"/>
              </a:defRPr>
            </a:lvl3pPr>
            <a:lvl4pPr marL="1200200" indent="-171460" algn="l" rtl="0" eaLnBrk="1" fontAlgn="base" hangingPunct="1">
              <a:spcBef>
                <a:spcPct val="20000"/>
              </a:spcBef>
              <a:spcAft>
                <a:spcPct val="0"/>
              </a:spcAft>
              <a:buFont typeface="Arial" pitchFamily="34" charset="0"/>
              <a:buChar char="–"/>
              <a:defRPr sz="1500" kern="1200">
                <a:solidFill>
                  <a:schemeClr val="tx1"/>
                </a:solidFill>
                <a:latin typeface="+mn-lt"/>
                <a:ea typeface="Verdana" pitchFamily="34" charset="0"/>
                <a:cs typeface="Verdana" pitchFamily="34" charset="0"/>
              </a:defRPr>
            </a:lvl4pPr>
            <a:lvl5pPr marL="1543112" indent="-171460" algn="l" rtl="0" eaLnBrk="1" fontAlgn="base" hangingPunct="1">
              <a:spcBef>
                <a:spcPct val="20000"/>
              </a:spcBef>
              <a:spcAft>
                <a:spcPct val="0"/>
              </a:spcAft>
              <a:buFont typeface="Arial" pitchFamily="34" charset="0"/>
              <a:buChar char="»"/>
              <a:defRPr sz="1500" kern="1200">
                <a:solidFill>
                  <a:schemeClr val="tx1"/>
                </a:solidFill>
                <a:latin typeface="+mn-lt"/>
                <a:ea typeface="Verdana" pitchFamily="34" charset="0"/>
                <a:cs typeface="Verdana" pitchFamily="34" charset="0"/>
              </a:defRPr>
            </a:lvl5pPr>
            <a:lvl6pPr marL="1886030" indent="-171460" algn="l" defTabSz="68583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945" indent="-171460" algn="l" defTabSz="68583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860" indent="-171460" algn="l" defTabSz="68583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772" indent="-171460" algn="l" defTabSz="68583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marR="0" lvl="0" indent="0" algn="ctr" defTabSz="1219110" rtl="0" eaLnBrk="1" fontAlgn="base" latinLnBrk="0" hangingPunct="1">
              <a:lnSpc>
                <a:spcPct val="90000"/>
              </a:lnSpc>
              <a:spcBef>
                <a:spcPts val="0"/>
              </a:spcBef>
              <a:spcAft>
                <a:spcPct val="0"/>
              </a:spcAft>
              <a:buClr>
                <a:srgbClr val="FFFFFF"/>
              </a:buClr>
              <a:buSzPct val="25000"/>
              <a:buFont typeface="Wingdings" pitchFamily="2" charset="2"/>
              <a:buNone/>
              <a:tabLst/>
              <a:defRPr/>
            </a:pPr>
            <a:r>
              <a:rPr kumimoji="0" lang="en-US" sz="5400" b="1" i="0" u="none" strike="noStrike" kern="1200" cap="none" spc="0" normalizeH="0" baseline="0" noProof="0" dirty="0">
                <a:ln>
                  <a:noFill/>
                </a:ln>
                <a:solidFill>
                  <a:srgbClr val="FFFFFF"/>
                </a:solidFill>
                <a:effectLst/>
                <a:uLnTx/>
                <a:uFillTx/>
                <a:latin typeface="Calibri Light"/>
                <a:ea typeface="Verdana" pitchFamily="34" charset="0"/>
                <a:cs typeface="Arial" pitchFamily="34" charset="0"/>
              </a:rPr>
              <a:t>~120</a:t>
            </a:r>
          </a:p>
          <a:p>
            <a:pPr marL="0" marR="0" lvl="0" indent="0" algn="ctr" defTabSz="1219110" rtl="0" eaLnBrk="1" fontAlgn="base" latinLnBrk="0" hangingPunct="1">
              <a:lnSpc>
                <a:spcPct val="90000"/>
              </a:lnSpc>
              <a:spcBef>
                <a:spcPts val="0"/>
              </a:spcBef>
              <a:spcAft>
                <a:spcPct val="0"/>
              </a:spcAft>
              <a:buClr>
                <a:srgbClr val="FFFFFF"/>
              </a:buClr>
              <a:buSzTx/>
              <a:buFont typeface="Wingdings" pitchFamily="2" charset="2"/>
              <a:buNone/>
              <a:tabLst/>
              <a:defRPr/>
            </a:pPr>
            <a:endParaRPr kumimoji="0" lang="en-US" sz="700" b="0" i="0" u="none" strike="noStrike" kern="1200" cap="none" spc="0" normalizeH="0" baseline="0" noProof="0" dirty="0">
              <a:ln>
                <a:noFill/>
              </a:ln>
              <a:solidFill>
                <a:srgbClr val="FFFFFF"/>
              </a:solidFill>
              <a:effectLst/>
              <a:uLnTx/>
              <a:uFillTx/>
              <a:latin typeface="Calibri Light"/>
              <a:ea typeface="Verdana" pitchFamily="34" charset="0"/>
              <a:cs typeface="Arial" pitchFamily="34" charset="0"/>
            </a:endParaRPr>
          </a:p>
        </p:txBody>
      </p:sp>
      <p:sp>
        <p:nvSpPr>
          <p:cNvPr id="104" name="Shape 235"/>
          <p:cNvSpPr txBox="1">
            <a:spLocks/>
          </p:cNvSpPr>
          <p:nvPr/>
        </p:nvSpPr>
        <p:spPr bwMode="auto">
          <a:xfrm>
            <a:off x="6496952" y="1439356"/>
            <a:ext cx="2162637" cy="9284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21881" tIns="60924" rIns="121881" bIns="60924" numCol="1" anchor="t" anchorCtr="0" compatLnSpc="1">
            <a:prstTxWarp prst="textNoShape">
              <a:avLst/>
            </a:prstTxWarp>
            <a:noAutofit/>
          </a:bodyPr>
          <a:lstStyle>
            <a:lvl1pPr marL="257189" indent="-257189" algn="l" rtl="0" eaLnBrk="1" fontAlgn="base" hangingPunct="1">
              <a:lnSpc>
                <a:spcPct val="90000"/>
              </a:lnSpc>
              <a:spcBef>
                <a:spcPts val="450"/>
              </a:spcBef>
              <a:spcAft>
                <a:spcPct val="0"/>
              </a:spcAft>
              <a:buClr>
                <a:srgbClr val="FDBE57"/>
              </a:buClr>
              <a:buFont typeface="Wingdings" pitchFamily="2" charset="2"/>
              <a:buChar char="§"/>
              <a:defRPr sz="2800" kern="1200">
                <a:solidFill>
                  <a:schemeClr val="tx1"/>
                </a:solidFill>
                <a:latin typeface="Arial" pitchFamily="34" charset="0"/>
                <a:ea typeface="Verdana" pitchFamily="34" charset="0"/>
                <a:cs typeface="Arial" pitchFamily="34" charset="0"/>
              </a:defRPr>
            </a:lvl1pPr>
            <a:lvl2pPr marL="557235" indent="-214325" algn="l" rtl="0" eaLnBrk="1" fontAlgn="base" hangingPunct="1">
              <a:lnSpc>
                <a:spcPct val="90000"/>
              </a:lnSpc>
              <a:spcBef>
                <a:spcPts val="300"/>
              </a:spcBef>
              <a:spcAft>
                <a:spcPct val="0"/>
              </a:spcAft>
              <a:buClr>
                <a:srgbClr val="FDBE57"/>
              </a:buClr>
              <a:buFont typeface="Wingdings" pitchFamily="2" charset="2"/>
              <a:buChar char="§"/>
              <a:defRPr sz="2400" kern="1200">
                <a:solidFill>
                  <a:schemeClr val="tx1"/>
                </a:solidFill>
                <a:latin typeface="Arial" pitchFamily="34" charset="0"/>
                <a:ea typeface="Verdana" pitchFamily="34" charset="0"/>
                <a:cs typeface="Arial" pitchFamily="34" charset="0"/>
              </a:defRPr>
            </a:lvl2pPr>
            <a:lvl3pPr marL="857290" indent="-171460" algn="l" rtl="0" eaLnBrk="1" fontAlgn="base" hangingPunct="1">
              <a:lnSpc>
                <a:spcPct val="90000"/>
              </a:lnSpc>
              <a:spcBef>
                <a:spcPts val="225"/>
              </a:spcBef>
              <a:spcAft>
                <a:spcPct val="0"/>
              </a:spcAft>
              <a:buClr>
                <a:srgbClr val="FDBE57"/>
              </a:buClr>
              <a:buFont typeface="Wingdings" pitchFamily="2" charset="2"/>
              <a:buChar char="§"/>
              <a:defRPr sz="1800" kern="1200">
                <a:solidFill>
                  <a:schemeClr val="tx1"/>
                </a:solidFill>
                <a:latin typeface="Arial" pitchFamily="34" charset="0"/>
                <a:ea typeface="Verdana" pitchFamily="34" charset="0"/>
                <a:cs typeface="Arial" pitchFamily="34" charset="0"/>
              </a:defRPr>
            </a:lvl3pPr>
            <a:lvl4pPr marL="1200200" indent="-171460" algn="l" rtl="0" eaLnBrk="1" fontAlgn="base" hangingPunct="1">
              <a:spcBef>
                <a:spcPct val="20000"/>
              </a:spcBef>
              <a:spcAft>
                <a:spcPct val="0"/>
              </a:spcAft>
              <a:buFont typeface="Arial" pitchFamily="34" charset="0"/>
              <a:buChar char="–"/>
              <a:defRPr sz="1500" kern="1200">
                <a:solidFill>
                  <a:schemeClr val="tx1"/>
                </a:solidFill>
                <a:latin typeface="+mn-lt"/>
                <a:ea typeface="Verdana" pitchFamily="34" charset="0"/>
                <a:cs typeface="Verdana" pitchFamily="34" charset="0"/>
              </a:defRPr>
            </a:lvl4pPr>
            <a:lvl5pPr marL="1543112" indent="-171460" algn="l" rtl="0" eaLnBrk="1" fontAlgn="base" hangingPunct="1">
              <a:spcBef>
                <a:spcPct val="20000"/>
              </a:spcBef>
              <a:spcAft>
                <a:spcPct val="0"/>
              </a:spcAft>
              <a:buFont typeface="Arial" pitchFamily="34" charset="0"/>
              <a:buChar char="»"/>
              <a:defRPr sz="1500" kern="1200">
                <a:solidFill>
                  <a:schemeClr val="tx1"/>
                </a:solidFill>
                <a:latin typeface="+mn-lt"/>
                <a:ea typeface="Verdana" pitchFamily="34" charset="0"/>
                <a:cs typeface="Verdana" pitchFamily="34" charset="0"/>
              </a:defRPr>
            </a:lvl5pPr>
            <a:lvl6pPr marL="1886030" indent="-171460" algn="l" defTabSz="68583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945" indent="-171460" algn="l" defTabSz="68583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860" indent="-171460" algn="l" defTabSz="68583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772" indent="-171460" algn="l" defTabSz="68583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marR="0" lvl="0" indent="0" algn="ctr" defTabSz="1219110" rtl="0" eaLnBrk="1" fontAlgn="base" latinLnBrk="0" hangingPunct="1">
              <a:lnSpc>
                <a:spcPct val="90000"/>
              </a:lnSpc>
              <a:spcBef>
                <a:spcPts val="0"/>
              </a:spcBef>
              <a:spcAft>
                <a:spcPct val="0"/>
              </a:spcAft>
              <a:buClr>
                <a:srgbClr val="FFFFFF"/>
              </a:buClr>
              <a:buSzPct val="25000"/>
              <a:buFont typeface="Wingdings" pitchFamily="2" charset="2"/>
              <a:buNone/>
              <a:tabLst/>
              <a:defRPr/>
            </a:pPr>
            <a:r>
              <a:rPr kumimoji="0" lang="en-US" sz="5400" b="1" i="0" u="none" strike="noStrike" kern="1200" cap="none" spc="0" normalizeH="0" baseline="0" noProof="0">
                <a:ln>
                  <a:noFill/>
                </a:ln>
                <a:solidFill>
                  <a:srgbClr val="FFFFFF"/>
                </a:solidFill>
                <a:effectLst/>
                <a:uLnTx/>
                <a:uFillTx/>
                <a:latin typeface="Calibri Light"/>
                <a:ea typeface="Verdana" pitchFamily="34" charset="0"/>
                <a:cs typeface="Arial" pitchFamily="34" charset="0"/>
              </a:rPr>
              <a:t>340</a:t>
            </a:r>
          </a:p>
        </p:txBody>
      </p:sp>
      <p:sp>
        <p:nvSpPr>
          <p:cNvPr id="105" name="Shape 236"/>
          <p:cNvSpPr txBox="1"/>
          <p:nvPr/>
        </p:nvSpPr>
        <p:spPr>
          <a:xfrm>
            <a:off x="3246505" y="2171982"/>
            <a:ext cx="2292656" cy="555775"/>
          </a:xfrm>
          <a:prstGeom prst="rect">
            <a:avLst/>
          </a:prstGeom>
        </p:spPr>
        <p:txBody>
          <a:bodyPr lIns="121881" tIns="121881" rIns="121881" bIns="121881" anchor="t" anchorCtr="0">
            <a:no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FF"/>
                </a:solidFill>
                <a:effectLst/>
                <a:uLnTx/>
                <a:uFillTx/>
                <a:latin typeface="Calibri Light"/>
                <a:ea typeface="+mn-ea"/>
                <a:cs typeface="Arial"/>
              </a:rPr>
              <a:t>Code commits / day</a:t>
            </a:r>
          </a:p>
        </p:txBody>
      </p:sp>
      <p:sp>
        <p:nvSpPr>
          <p:cNvPr id="106" name="Shape 237"/>
          <p:cNvSpPr txBox="1"/>
          <p:nvPr/>
        </p:nvSpPr>
        <p:spPr>
          <a:xfrm>
            <a:off x="6537023" y="2155204"/>
            <a:ext cx="2126767" cy="560325"/>
          </a:xfrm>
          <a:prstGeom prst="rect">
            <a:avLst/>
          </a:prstGeom>
        </p:spPr>
        <p:txBody>
          <a:bodyPr lIns="121881" tIns="121881" rIns="121881" bIns="121881" anchor="t" anchorCtr="0">
            <a:no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FF"/>
                </a:solidFill>
                <a:effectLst/>
                <a:uLnTx/>
                <a:uFillTx/>
                <a:latin typeface="Calibri Light"/>
                <a:ea typeface="+mn-ea"/>
                <a:cs typeface="Arial"/>
              </a:rPr>
              <a:t>Stories per  sprint</a:t>
            </a:r>
          </a:p>
        </p:txBody>
      </p:sp>
      <p:sp>
        <p:nvSpPr>
          <p:cNvPr id="107" name="Rectangle 106"/>
          <p:cNvSpPr/>
          <p:nvPr/>
        </p:nvSpPr>
        <p:spPr>
          <a:xfrm>
            <a:off x="115541" y="1544419"/>
            <a:ext cx="2214068" cy="646331"/>
          </a:xfrm>
          <a:prstGeom prst="rect">
            <a:avLst/>
          </a:prstGeom>
        </p:spPr>
        <p:txBody>
          <a:bodyPr wrap="none">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a:ln>
                  <a:noFill/>
                </a:ln>
                <a:solidFill>
                  <a:srgbClr val="FFFFFF"/>
                </a:solidFill>
                <a:effectLst/>
                <a:uLnTx/>
                <a:uFillTx/>
                <a:latin typeface="Calibri Light"/>
                <a:ea typeface="+mn-ea"/>
                <a:cs typeface="+mn-cs"/>
              </a:rPr>
              <a:t>More Agile</a:t>
            </a:r>
          </a:p>
        </p:txBody>
      </p:sp>
      <p:sp>
        <p:nvSpPr>
          <p:cNvPr id="108" name="Shape 235"/>
          <p:cNvSpPr txBox="1">
            <a:spLocks/>
          </p:cNvSpPr>
          <p:nvPr/>
        </p:nvSpPr>
        <p:spPr bwMode="auto">
          <a:xfrm>
            <a:off x="5784174" y="2699110"/>
            <a:ext cx="3442555" cy="8277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21881" tIns="60924" rIns="121881" bIns="60924" numCol="1" anchor="t" anchorCtr="0" compatLnSpc="1">
            <a:prstTxWarp prst="textNoShape">
              <a:avLst/>
            </a:prstTxWarp>
            <a:noAutofit/>
          </a:bodyPr>
          <a:lstStyle>
            <a:lvl1pPr marL="257189" indent="-257189" algn="l" rtl="0" eaLnBrk="1" fontAlgn="base" hangingPunct="1">
              <a:lnSpc>
                <a:spcPct val="90000"/>
              </a:lnSpc>
              <a:spcBef>
                <a:spcPts val="450"/>
              </a:spcBef>
              <a:spcAft>
                <a:spcPct val="0"/>
              </a:spcAft>
              <a:buClr>
                <a:srgbClr val="FDBE57"/>
              </a:buClr>
              <a:buFont typeface="Wingdings" pitchFamily="2" charset="2"/>
              <a:buChar char="§"/>
              <a:defRPr sz="2800" kern="1200">
                <a:solidFill>
                  <a:schemeClr val="tx1"/>
                </a:solidFill>
                <a:latin typeface="Arial" pitchFamily="34" charset="0"/>
                <a:ea typeface="Verdana" pitchFamily="34" charset="0"/>
                <a:cs typeface="Arial" pitchFamily="34" charset="0"/>
              </a:defRPr>
            </a:lvl1pPr>
            <a:lvl2pPr marL="557235" indent="-214325" algn="l" rtl="0" eaLnBrk="1" fontAlgn="base" hangingPunct="1">
              <a:lnSpc>
                <a:spcPct val="90000"/>
              </a:lnSpc>
              <a:spcBef>
                <a:spcPts val="300"/>
              </a:spcBef>
              <a:spcAft>
                <a:spcPct val="0"/>
              </a:spcAft>
              <a:buClr>
                <a:srgbClr val="FDBE57"/>
              </a:buClr>
              <a:buFont typeface="Wingdings" pitchFamily="2" charset="2"/>
              <a:buChar char="§"/>
              <a:defRPr sz="2400" kern="1200">
                <a:solidFill>
                  <a:schemeClr val="tx1"/>
                </a:solidFill>
                <a:latin typeface="Arial" pitchFamily="34" charset="0"/>
                <a:ea typeface="Verdana" pitchFamily="34" charset="0"/>
                <a:cs typeface="Arial" pitchFamily="34" charset="0"/>
              </a:defRPr>
            </a:lvl2pPr>
            <a:lvl3pPr marL="857290" indent="-171460" algn="l" rtl="0" eaLnBrk="1" fontAlgn="base" hangingPunct="1">
              <a:lnSpc>
                <a:spcPct val="90000"/>
              </a:lnSpc>
              <a:spcBef>
                <a:spcPts val="225"/>
              </a:spcBef>
              <a:spcAft>
                <a:spcPct val="0"/>
              </a:spcAft>
              <a:buClr>
                <a:srgbClr val="FDBE57"/>
              </a:buClr>
              <a:buFont typeface="Wingdings" pitchFamily="2" charset="2"/>
              <a:buChar char="§"/>
              <a:defRPr sz="1800" kern="1200">
                <a:solidFill>
                  <a:schemeClr val="tx1"/>
                </a:solidFill>
                <a:latin typeface="Arial" pitchFamily="34" charset="0"/>
                <a:ea typeface="Verdana" pitchFamily="34" charset="0"/>
                <a:cs typeface="Arial" pitchFamily="34" charset="0"/>
              </a:defRPr>
            </a:lvl3pPr>
            <a:lvl4pPr marL="1200200" indent="-171460" algn="l" rtl="0" eaLnBrk="1" fontAlgn="base" hangingPunct="1">
              <a:spcBef>
                <a:spcPct val="20000"/>
              </a:spcBef>
              <a:spcAft>
                <a:spcPct val="0"/>
              </a:spcAft>
              <a:buFont typeface="Arial" pitchFamily="34" charset="0"/>
              <a:buChar char="–"/>
              <a:defRPr sz="1500" kern="1200">
                <a:solidFill>
                  <a:schemeClr val="tx1"/>
                </a:solidFill>
                <a:latin typeface="+mn-lt"/>
                <a:ea typeface="Verdana" pitchFamily="34" charset="0"/>
                <a:cs typeface="Verdana" pitchFamily="34" charset="0"/>
              </a:defRPr>
            </a:lvl4pPr>
            <a:lvl5pPr marL="1543112" indent="-171460" algn="l" rtl="0" eaLnBrk="1" fontAlgn="base" hangingPunct="1">
              <a:spcBef>
                <a:spcPct val="20000"/>
              </a:spcBef>
              <a:spcAft>
                <a:spcPct val="0"/>
              </a:spcAft>
              <a:buFont typeface="Arial" pitchFamily="34" charset="0"/>
              <a:buChar char="»"/>
              <a:defRPr sz="1500" kern="1200">
                <a:solidFill>
                  <a:schemeClr val="tx1"/>
                </a:solidFill>
                <a:latin typeface="+mn-lt"/>
                <a:ea typeface="Verdana" pitchFamily="34" charset="0"/>
                <a:cs typeface="Verdana" pitchFamily="34" charset="0"/>
              </a:defRPr>
            </a:lvl5pPr>
            <a:lvl6pPr marL="1886030" indent="-171460" algn="l" defTabSz="68583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945" indent="-171460" algn="l" defTabSz="68583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860" indent="-171460" algn="l" defTabSz="68583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772" indent="-171460" algn="l" defTabSz="68583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marR="0" lvl="0" indent="0" algn="ctr" defTabSz="1219110" rtl="0" eaLnBrk="1" fontAlgn="base" latinLnBrk="0" hangingPunct="1">
              <a:lnSpc>
                <a:spcPct val="90000"/>
              </a:lnSpc>
              <a:spcBef>
                <a:spcPts val="0"/>
              </a:spcBef>
              <a:spcAft>
                <a:spcPct val="0"/>
              </a:spcAft>
              <a:buClr>
                <a:srgbClr val="FFFFFF"/>
              </a:buClr>
              <a:buSzPct val="25000"/>
              <a:buFont typeface="Wingdings" pitchFamily="2" charset="2"/>
              <a:buNone/>
              <a:tabLst/>
              <a:defRPr/>
            </a:pPr>
            <a:r>
              <a:rPr kumimoji="0" lang="en-US" sz="13800" b="1" i="0" u="none" strike="noStrike" kern="1200" cap="none" spc="0" normalizeH="0" baseline="0" noProof="0" dirty="0">
                <a:ln>
                  <a:noFill/>
                </a:ln>
                <a:solidFill>
                  <a:srgbClr val="00B050"/>
                </a:solidFill>
                <a:effectLst/>
                <a:uLnTx/>
                <a:uFillTx/>
                <a:latin typeface="Calibri Light"/>
                <a:ea typeface="Verdana" pitchFamily="34" charset="0"/>
                <a:cs typeface="Arial" pitchFamily="34" charset="0"/>
              </a:rPr>
              <a:t>93%</a:t>
            </a:r>
          </a:p>
        </p:txBody>
      </p:sp>
      <p:sp>
        <p:nvSpPr>
          <p:cNvPr id="109" name="Shape 237"/>
          <p:cNvSpPr txBox="1"/>
          <p:nvPr/>
        </p:nvSpPr>
        <p:spPr>
          <a:xfrm>
            <a:off x="6107310" y="4267265"/>
            <a:ext cx="3119419" cy="536641"/>
          </a:xfrm>
          <a:prstGeom prst="rect">
            <a:avLst/>
          </a:prstGeom>
        </p:spPr>
        <p:txBody>
          <a:bodyPr lIns="121881" tIns="121881" rIns="121881" bIns="121881" anchor="t" anchorCtr="0">
            <a:no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B050"/>
                </a:solidFill>
                <a:effectLst/>
                <a:uLnTx/>
                <a:uFillTx/>
                <a:latin typeface="Calibri Light"/>
                <a:ea typeface="+mn-ea"/>
                <a:cs typeface="Arial"/>
              </a:rPr>
              <a:t>Production bugs found by Dev</a:t>
            </a:r>
          </a:p>
        </p:txBody>
      </p:sp>
      <p:sp>
        <p:nvSpPr>
          <p:cNvPr id="110" name="Rectangle 109"/>
          <p:cNvSpPr/>
          <p:nvPr/>
        </p:nvSpPr>
        <p:spPr>
          <a:xfrm>
            <a:off x="152205" y="5134299"/>
            <a:ext cx="2787943" cy="646331"/>
          </a:xfrm>
          <a:prstGeom prst="rect">
            <a:avLst/>
          </a:prstGeom>
        </p:spPr>
        <p:txBody>
          <a:bodyPr wrap="none">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a:ln>
                  <a:noFill/>
                </a:ln>
                <a:solidFill>
                  <a:srgbClr val="FFFFFF"/>
                </a:solidFill>
                <a:effectLst/>
                <a:uLnTx/>
                <a:uFillTx/>
                <a:latin typeface="Calibri Light"/>
                <a:ea typeface="+mn-ea"/>
                <a:cs typeface="+mn-cs"/>
              </a:rPr>
              <a:t>More Stability</a:t>
            </a:r>
          </a:p>
        </p:txBody>
      </p:sp>
      <p:sp>
        <p:nvSpPr>
          <p:cNvPr id="111" name="Shape 233"/>
          <p:cNvSpPr txBox="1">
            <a:spLocks/>
          </p:cNvSpPr>
          <p:nvPr/>
        </p:nvSpPr>
        <p:spPr bwMode="auto">
          <a:xfrm>
            <a:off x="3198454" y="5118965"/>
            <a:ext cx="2274657" cy="8481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21881" tIns="60924" rIns="121881" bIns="60924" numCol="1" anchor="t" anchorCtr="0" compatLnSpc="1">
            <a:prstTxWarp prst="textNoShape">
              <a:avLst/>
            </a:prstTxWarp>
            <a:noAutofit/>
          </a:bodyPr>
          <a:lstStyle>
            <a:lvl1pPr marL="257189" indent="-257189" algn="l" rtl="0" eaLnBrk="1" fontAlgn="base" hangingPunct="1">
              <a:lnSpc>
                <a:spcPct val="90000"/>
              </a:lnSpc>
              <a:spcBef>
                <a:spcPts val="450"/>
              </a:spcBef>
              <a:spcAft>
                <a:spcPct val="0"/>
              </a:spcAft>
              <a:buClr>
                <a:srgbClr val="FDBE57"/>
              </a:buClr>
              <a:buFont typeface="Wingdings" pitchFamily="2" charset="2"/>
              <a:buChar char="§"/>
              <a:defRPr sz="2800" kern="1200">
                <a:solidFill>
                  <a:schemeClr val="tx1"/>
                </a:solidFill>
                <a:latin typeface="Arial" pitchFamily="34" charset="0"/>
                <a:ea typeface="Verdana" pitchFamily="34" charset="0"/>
                <a:cs typeface="Arial" pitchFamily="34" charset="0"/>
              </a:defRPr>
            </a:lvl1pPr>
            <a:lvl2pPr marL="557235" indent="-214325" algn="l" rtl="0" eaLnBrk="1" fontAlgn="base" hangingPunct="1">
              <a:lnSpc>
                <a:spcPct val="90000"/>
              </a:lnSpc>
              <a:spcBef>
                <a:spcPts val="300"/>
              </a:spcBef>
              <a:spcAft>
                <a:spcPct val="0"/>
              </a:spcAft>
              <a:buClr>
                <a:srgbClr val="FDBE57"/>
              </a:buClr>
              <a:buFont typeface="Wingdings" pitchFamily="2" charset="2"/>
              <a:buChar char="§"/>
              <a:defRPr sz="2400" kern="1200">
                <a:solidFill>
                  <a:schemeClr val="tx1"/>
                </a:solidFill>
                <a:latin typeface="Arial" pitchFamily="34" charset="0"/>
                <a:ea typeface="Verdana" pitchFamily="34" charset="0"/>
                <a:cs typeface="Arial" pitchFamily="34" charset="0"/>
              </a:defRPr>
            </a:lvl2pPr>
            <a:lvl3pPr marL="857290" indent="-171460" algn="l" rtl="0" eaLnBrk="1" fontAlgn="base" hangingPunct="1">
              <a:lnSpc>
                <a:spcPct val="90000"/>
              </a:lnSpc>
              <a:spcBef>
                <a:spcPts val="225"/>
              </a:spcBef>
              <a:spcAft>
                <a:spcPct val="0"/>
              </a:spcAft>
              <a:buClr>
                <a:srgbClr val="FDBE57"/>
              </a:buClr>
              <a:buFont typeface="Wingdings" pitchFamily="2" charset="2"/>
              <a:buChar char="§"/>
              <a:defRPr sz="1800" kern="1200">
                <a:solidFill>
                  <a:schemeClr val="tx1"/>
                </a:solidFill>
                <a:latin typeface="Arial" pitchFamily="34" charset="0"/>
                <a:ea typeface="Verdana" pitchFamily="34" charset="0"/>
                <a:cs typeface="Arial" pitchFamily="34" charset="0"/>
              </a:defRPr>
            </a:lvl3pPr>
            <a:lvl4pPr marL="1200200" indent="-171460" algn="l" rtl="0" eaLnBrk="1" fontAlgn="base" hangingPunct="1">
              <a:spcBef>
                <a:spcPct val="20000"/>
              </a:spcBef>
              <a:spcAft>
                <a:spcPct val="0"/>
              </a:spcAft>
              <a:buFont typeface="Arial" pitchFamily="34" charset="0"/>
              <a:buChar char="–"/>
              <a:defRPr sz="1500" kern="1200">
                <a:solidFill>
                  <a:schemeClr val="tx1"/>
                </a:solidFill>
                <a:latin typeface="+mn-lt"/>
                <a:ea typeface="Verdana" pitchFamily="34" charset="0"/>
                <a:cs typeface="Verdana" pitchFamily="34" charset="0"/>
              </a:defRPr>
            </a:lvl4pPr>
            <a:lvl5pPr marL="1543112" indent="-171460" algn="l" rtl="0" eaLnBrk="1" fontAlgn="base" hangingPunct="1">
              <a:spcBef>
                <a:spcPct val="20000"/>
              </a:spcBef>
              <a:spcAft>
                <a:spcPct val="0"/>
              </a:spcAft>
              <a:buFont typeface="Arial" pitchFamily="34" charset="0"/>
              <a:buChar char="»"/>
              <a:defRPr sz="1500" kern="1200">
                <a:solidFill>
                  <a:schemeClr val="tx1"/>
                </a:solidFill>
                <a:latin typeface="+mn-lt"/>
                <a:ea typeface="Verdana" pitchFamily="34" charset="0"/>
                <a:cs typeface="Verdana" pitchFamily="34" charset="0"/>
              </a:defRPr>
            </a:lvl5pPr>
            <a:lvl6pPr marL="1886030" indent="-171460" algn="l" defTabSz="68583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945" indent="-171460" algn="l" defTabSz="68583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860" indent="-171460" algn="l" defTabSz="68583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772" indent="-171460" algn="l" defTabSz="68583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marR="0" lvl="0" indent="0" algn="ctr" defTabSz="1219110" rtl="0" eaLnBrk="1" fontAlgn="base" latinLnBrk="0" hangingPunct="1">
              <a:lnSpc>
                <a:spcPct val="90000"/>
              </a:lnSpc>
              <a:spcBef>
                <a:spcPts val="0"/>
              </a:spcBef>
              <a:spcAft>
                <a:spcPct val="0"/>
              </a:spcAft>
              <a:buClr>
                <a:srgbClr val="FFFFFF"/>
              </a:buClr>
              <a:buSzPct val="25000"/>
              <a:buFont typeface="Wingdings" pitchFamily="2" charset="2"/>
              <a:buNone/>
              <a:tabLst/>
              <a:defRPr/>
            </a:pPr>
            <a:r>
              <a:rPr kumimoji="0" lang="en-US" sz="5400" b="1" i="0" u="none" strike="noStrike" kern="1200" cap="none" spc="0" normalizeH="0" baseline="0" noProof="0" dirty="0">
                <a:ln>
                  <a:noFill/>
                </a:ln>
                <a:solidFill>
                  <a:srgbClr val="FFFFFF"/>
                </a:solidFill>
                <a:effectLst/>
                <a:uLnTx/>
                <a:uFillTx/>
                <a:latin typeface="Calibri Light"/>
                <a:ea typeface="Verdana" pitchFamily="34" charset="0"/>
                <a:cs typeface="Arial" pitchFamily="34" charset="0"/>
              </a:rPr>
              <a:t>450+</a:t>
            </a:r>
          </a:p>
          <a:p>
            <a:pPr marL="0" marR="0" lvl="0" indent="0" algn="ctr" defTabSz="1219110" rtl="0" eaLnBrk="1" fontAlgn="base" latinLnBrk="0" hangingPunct="1">
              <a:lnSpc>
                <a:spcPct val="90000"/>
              </a:lnSpc>
              <a:spcBef>
                <a:spcPts val="0"/>
              </a:spcBef>
              <a:spcAft>
                <a:spcPct val="0"/>
              </a:spcAft>
              <a:buClr>
                <a:srgbClr val="FFFFFF"/>
              </a:buClr>
              <a:buSzTx/>
              <a:buFont typeface="Wingdings" pitchFamily="2" charset="2"/>
              <a:buNone/>
              <a:tabLst/>
              <a:defRPr/>
            </a:pPr>
            <a:endParaRPr kumimoji="0" lang="en-US" sz="700" b="0" i="0" u="none" strike="noStrike" kern="1200" cap="none" spc="0" normalizeH="0" baseline="0" noProof="0" dirty="0">
              <a:ln>
                <a:noFill/>
              </a:ln>
              <a:solidFill>
                <a:srgbClr val="FFFFFF"/>
              </a:solidFill>
              <a:effectLst/>
              <a:uLnTx/>
              <a:uFillTx/>
              <a:latin typeface="Calibri Light"/>
              <a:ea typeface="Verdana" pitchFamily="34" charset="0"/>
              <a:cs typeface="Arial" pitchFamily="34" charset="0"/>
            </a:endParaRPr>
          </a:p>
        </p:txBody>
      </p:sp>
      <p:sp>
        <p:nvSpPr>
          <p:cNvPr id="112" name="Shape 235"/>
          <p:cNvSpPr txBox="1">
            <a:spLocks/>
          </p:cNvSpPr>
          <p:nvPr/>
        </p:nvSpPr>
        <p:spPr bwMode="auto">
          <a:xfrm>
            <a:off x="5834493" y="5118964"/>
            <a:ext cx="3331849" cy="9284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21881" tIns="60924" rIns="121881" bIns="60924" numCol="1" anchor="t" anchorCtr="0" compatLnSpc="1">
            <a:prstTxWarp prst="textNoShape">
              <a:avLst/>
            </a:prstTxWarp>
            <a:noAutofit/>
          </a:bodyPr>
          <a:lstStyle>
            <a:lvl1pPr marL="257189" indent="-257189" algn="l" rtl="0" eaLnBrk="1" fontAlgn="base" hangingPunct="1">
              <a:lnSpc>
                <a:spcPct val="90000"/>
              </a:lnSpc>
              <a:spcBef>
                <a:spcPts val="450"/>
              </a:spcBef>
              <a:spcAft>
                <a:spcPct val="0"/>
              </a:spcAft>
              <a:buClr>
                <a:srgbClr val="FDBE57"/>
              </a:buClr>
              <a:buFont typeface="Wingdings" pitchFamily="2" charset="2"/>
              <a:buChar char="§"/>
              <a:defRPr sz="2800" kern="1200">
                <a:solidFill>
                  <a:schemeClr val="tx1"/>
                </a:solidFill>
                <a:latin typeface="Arial" pitchFamily="34" charset="0"/>
                <a:ea typeface="Verdana" pitchFamily="34" charset="0"/>
                <a:cs typeface="Arial" pitchFamily="34" charset="0"/>
              </a:defRPr>
            </a:lvl1pPr>
            <a:lvl2pPr marL="557235" indent="-214325" algn="l" rtl="0" eaLnBrk="1" fontAlgn="base" hangingPunct="1">
              <a:lnSpc>
                <a:spcPct val="90000"/>
              </a:lnSpc>
              <a:spcBef>
                <a:spcPts val="300"/>
              </a:spcBef>
              <a:spcAft>
                <a:spcPct val="0"/>
              </a:spcAft>
              <a:buClr>
                <a:srgbClr val="FDBE57"/>
              </a:buClr>
              <a:buFont typeface="Wingdings" pitchFamily="2" charset="2"/>
              <a:buChar char="§"/>
              <a:defRPr sz="2400" kern="1200">
                <a:solidFill>
                  <a:schemeClr val="tx1"/>
                </a:solidFill>
                <a:latin typeface="Arial" pitchFamily="34" charset="0"/>
                <a:ea typeface="Verdana" pitchFamily="34" charset="0"/>
                <a:cs typeface="Arial" pitchFamily="34" charset="0"/>
              </a:defRPr>
            </a:lvl2pPr>
            <a:lvl3pPr marL="857290" indent="-171460" algn="l" rtl="0" eaLnBrk="1" fontAlgn="base" hangingPunct="1">
              <a:lnSpc>
                <a:spcPct val="90000"/>
              </a:lnSpc>
              <a:spcBef>
                <a:spcPts val="225"/>
              </a:spcBef>
              <a:spcAft>
                <a:spcPct val="0"/>
              </a:spcAft>
              <a:buClr>
                <a:srgbClr val="FDBE57"/>
              </a:buClr>
              <a:buFont typeface="Wingdings" pitchFamily="2" charset="2"/>
              <a:buChar char="§"/>
              <a:defRPr sz="1800" kern="1200">
                <a:solidFill>
                  <a:schemeClr val="tx1"/>
                </a:solidFill>
                <a:latin typeface="Arial" pitchFamily="34" charset="0"/>
                <a:ea typeface="Verdana" pitchFamily="34" charset="0"/>
                <a:cs typeface="Arial" pitchFamily="34" charset="0"/>
              </a:defRPr>
            </a:lvl3pPr>
            <a:lvl4pPr marL="1200200" indent="-171460" algn="l" rtl="0" eaLnBrk="1" fontAlgn="base" hangingPunct="1">
              <a:spcBef>
                <a:spcPct val="20000"/>
              </a:spcBef>
              <a:spcAft>
                <a:spcPct val="0"/>
              </a:spcAft>
              <a:buFont typeface="Arial" pitchFamily="34" charset="0"/>
              <a:buChar char="–"/>
              <a:defRPr sz="1500" kern="1200">
                <a:solidFill>
                  <a:schemeClr val="tx1"/>
                </a:solidFill>
                <a:latin typeface="+mn-lt"/>
                <a:ea typeface="Verdana" pitchFamily="34" charset="0"/>
                <a:cs typeface="Verdana" pitchFamily="34" charset="0"/>
              </a:defRPr>
            </a:lvl4pPr>
            <a:lvl5pPr marL="1543112" indent="-171460" algn="l" rtl="0" eaLnBrk="1" fontAlgn="base" hangingPunct="1">
              <a:spcBef>
                <a:spcPct val="20000"/>
              </a:spcBef>
              <a:spcAft>
                <a:spcPct val="0"/>
              </a:spcAft>
              <a:buFont typeface="Arial" pitchFamily="34" charset="0"/>
              <a:buChar char="»"/>
              <a:defRPr sz="1500" kern="1200">
                <a:solidFill>
                  <a:schemeClr val="tx1"/>
                </a:solidFill>
                <a:latin typeface="+mn-lt"/>
                <a:ea typeface="Verdana" pitchFamily="34" charset="0"/>
                <a:cs typeface="Verdana" pitchFamily="34" charset="0"/>
              </a:defRPr>
            </a:lvl5pPr>
            <a:lvl6pPr marL="1886030" indent="-171460" algn="l" defTabSz="68583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945" indent="-171460" algn="l" defTabSz="68583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860" indent="-171460" algn="l" defTabSz="68583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772" indent="-171460" algn="l" defTabSz="68583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marR="0" lvl="0" indent="0" algn="ctr" defTabSz="1219110" rtl="0" eaLnBrk="1" fontAlgn="base" latinLnBrk="0" hangingPunct="1">
              <a:lnSpc>
                <a:spcPct val="90000"/>
              </a:lnSpc>
              <a:spcBef>
                <a:spcPts val="0"/>
              </a:spcBef>
              <a:spcAft>
                <a:spcPct val="0"/>
              </a:spcAft>
              <a:buClr>
                <a:srgbClr val="FFFFFF"/>
              </a:buClr>
              <a:buSzPct val="25000"/>
              <a:buFont typeface="Wingdings" pitchFamily="2" charset="2"/>
              <a:buNone/>
              <a:tabLst/>
              <a:defRPr/>
            </a:pPr>
            <a:r>
              <a:rPr kumimoji="0" lang="en-US" sz="5400" b="1" i="0" u="none" strike="noStrike" kern="1200" cap="none" spc="0" normalizeH="0" baseline="0" noProof="0">
                <a:ln>
                  <a:noFill/>
                </a:ln>
                <a:solidFill>
                  <a:srgbClr val="FFFFFF"/>
                </a:solidFill>
                <a:effectLst/>
                <a:uLnTx/>
                <a:uFillTx/>
                <a:latin typeface="Calibri Light"/>
                <a:ea typeface="Verdana" pitchFamily="34" charset="0"/>
                <a:cs typeface="Arial" pitchFamily="34" charset="0"/>
              </a:rPr>
              <a:t>99.998%</a:t>
            </a:r>
          </a:p>
        </p:txBody>
      </p:sp>
      <p:sp>
        <p:nvSpPr>
          <p:cNvPr id="113" name="Shape 236"/>
          <p:cNvSpPr txBox="1"/>
          <p:nvPr/>
        </p:nvSpPr>
        <p:spPr>
          <a:xfrm>
            <a:off x="3143181" y="5851590"/>
            <a:ext cx="2509213" cy="555775"/>
          </a:xfrm>
          <a:prstGeom prst="rect">
            <a:avLst/>
          </a:prstGeom>
        </p:spPr>
        <p:txBody>
          <a:bodyPr lIns="121881" tIns="121881" rIns="121881" bIns="121881" anchor="t" anchorCtr="0">
            <a:no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Calibri Light"/>
                <a:ea typeface="+mn-ea"/>
                <a:cs typeface="Arial"/>
              </a:rPr>
              <a:t>Global EC2 Instances</a:t>
            </a:r>
          </a:p>
        </p:txBody>
      </p:sp>
      <p:sp>
        <p:nvSpPr>
          <p:cNvPr id="114" name="Shape 237"/>
          <p:cNvSpPr txBox="1"/>
          <p:nvPr/>
        </p:nvSpPr>
        <p:spPr>
          <a:xfrm>
            <a:off x="6564511" y="5860884"/>
            <a:ext cx="2126767" cy="560325"/>
          </a:xfrm>
          <a:prstGeom prst="rect">
            <a:avLst/>
          </a:prstGeom>
        </p:spPr>
        <p:txBody>
          <a:bodyPr lIns="121881" tIns="121881" rIns="121881" bIns="121881" anchor="t" anchorCtr="0">
            <a:no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FF"/>
                </a:solidFill>
                <a:effectLst/>
                <a:uLnTx/>
                <a:uFillTx/>
                <a:latin typeface="Calibri Light"/>
                <a:ea typeface="+mn-ea"/>
                <a:cs typeface="Arial"/>
              </a:rPr>
              <a:t>Global Availability</a:t>
            </a:r>
          </a:p>
        </p:txBody>
      </p:sp>
      <p:sp>
        <p:nvSpPr>
          <p:cNvPr id="4" name="Right Arrow 3"/>
          <p:cNvSpPr/>
          <p:nvPr/>
        </p:nvSpPr>
        <p:spPr>
          <a:xfrm>
            <a:off x="152204" y="1296786"/>
            <a:ext cx="3120821" cy="1155469"/>
          </a:xfrm>
          <a:prstGeom prst="rightArrow">
            <a:avLst/>
          </a:prstGeom>
          <a:noFill/>
          <a:ln>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a:ln>
                <a:noFill/>
              </a:ln>
              <a:solidFill>
                <a:sysClr val="windowText" lastClr="000000"/>
              </a:solidFill>
              <a:effectLst/>
              <a:uLnTx/>
              <a:uFillTx/>
              <a:latin typeface="Calibri Light" charset="0"/>
              <a:ea typeface="Calibri Light" charset="0"/>
              <a:cs typeface="Calibri Light" charset="0"/>
            </a:endParaRPr>
          </a:p>
        </p:txBody>
      </p:sp>
      <p:sp>
        <p:nvSpPr>
          <p:cNvPr id="115" name="Right Arrow 114"/>
          <p:cNvSpPr/>
          <p:nvPr/>
        </p:nvSpPr>
        <p:spPr>
          <a:xfrm>
            <a:off x="138347" y="3045231"/>
            <a:ext cx="3120821" cy="1155469"/>
          </a:xfrm>
          <a:prstGeom prst="rightArrow">
            <a:avLst/>
          </a:prstGeom>
          <a:noFill/>
          <a:ln>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a:ln>
                <a:noFill/>
              </a:ln>
              <a:solidFill>
                <a:srgbClr val="00B050"/>
              </a:solidFill>
              <a:effectLst/>
              <a:uLnTx/>
              <a:uFillTx/>
              <a:latin typeface="Calibri Light" charset="0"/>
              <a:ea typeface="Calibri Light" charset="0"/>
              <a:cs typeface="Calibri Light" charset="0"/>
            </a:endParaRPr>
          </a:p>
        </p:txBody>
      </p:sp>
      <p:sp>
        <p:nvSpPr>
          <p:cNvPr id="116" name="Right Arrow 115"/>
          <p:cNvSpPr/>
          <p:nvPr/>
        </p:nvSpPr>
        <p:spPr>
          <a:xfrm>
            <a:off x="149426" y="4885116"/>
            <a:ext cx="3120821" cy="1155469"/>
          </a:xfrm>
          <a:prstGeom prst="rightArrow">
            <a:avLst/>
          </a:prstGeom>
          <a:noFill/>
          <a:ln>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a:ln>
                <a:noFill/>
              </a:ln>
              <a:solidFill>
                <a:sysClr val="windowText" lastClr="000000"/>
              </a:solidFill>
              <a:effectLst/>
              <a:uLnTx/>
              <a:uFillTx/>
              <a:latin typeface="Calibri Light" charset="0"/>
              <a:ea typeface="Calibri Light" charset="0"/>
              <a:cs typeface="Calibri Light" charset="0"/>
            </a:endParaRPr>
          </a:p>
        </p:txBody>
      </p:sp>
      <p:sp>
        <p:nvSpPr>
          <p:cNvPr id="2" name="Rectangle 1">
            <a:extLst>
              <a:ext uri="{FF2B5EF4-FFF2-40B4-BE49-F238E27FC236}">
                <a16:creationId xmlns:a16="http://schemas.microsoft.com/office/drawing/2014/main" id="{E68BB30D-AA5C-4CBF-97EA-D962021F001F}"/>
              </a:ext>
            </a:extLst>
          </p:cNvPr>
          <p:cNvSpPr/>
          <p:nvPr/>
        </p:nvSpPr>
        <p:spPr>
          <a:xfrm>
            <a:off x="1" y="1065214"/>
            <a:ext cx="12170319" cy="1774805"/>
          </a:xfrm>
          <a:prstGeom prst="rect">
            <a:avLst/>
          </a:prstGeom>
          <a:solidFill>
            <a:srgbClr val="006BBA">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8" name="Rectangle 27">
            <a:extLst>
              <a:ext uri="{FF2B5EF4-FFF2-40B4-BE49-F238E27FC236}">
                <a16:creationId xmlns:a16="http://schemas.microsoft.com/office/drawing/2014/main" id="{80F519A2-6B17-4662-9F78-00242A4F589E}"/>
              </a:ext>
            </a:extLst>
          </p:cNvPr>
          <p:cNvSpPr/>
          <p:nvPr/>
        </p:nvSpPr>
        <p:spPr>
          <a:xfrm>
            <a:off x="115541" y="4766087"/>
            <a:ext cx="12054779" cy="1774805"/>
          </a:xfrm>
          <a:prstGeom prst="rect">
            <a:avLst/>
          </a:prstGeom>
          <a:solidFill>
            <a:srgbClr val="006BBA">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9" name="Rectangle 28">
            <a:extLst>
              <a:ext uri="{FF2B5EF4-FFF2-40B4-BE49-F238E27FC236}">
                <a16:creationId xmlns:a16="http://schemas.microsoft.com/office/drawing/2014/main" id="{B1BD5CE8-5017-431E-B133-8C3BA22B5AF6}"/>
              </a:ext>
            </a:extLst>
          </p:cNvPr>
          <p:cNvSpPr/>
          <p:nvPr/>
        </p:nvSpPr>
        <p:spPr>
          <a:xfrm>
            <a:off x="3402871" y="2984036"/>
            <a:ext cx="2367445" cy="1774805"/>
          </a:xfrm>
          <a:prstGeom prst="rect">
            <a:avLst/>
          </a:prstGeom>
          <a:solidFill>
            <a:srgbClr val="006BBA">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30" name="Rectangle 29">
            <a:extLst>
              <a:ext uri="{FF2B5EF4-FFF2-40B4-BE49-F238E27FC236}">
                <a16:creationId xmlns:a16="http://schemas.microsoft.com/office/drawing/2014/main" id="{620C4F20-F6A6-4BBD-9BB8-7BB0DF902F8B}"/>
              </a:ext>
            </a:extLst>
          </p:cNvPr>
          <p:cNvSpPr/>
          <p:nvPr/>
        </p:nvSpPr>
        <p:spPr>
          <a:xfrm>
            <a:off x="9555301" y="2884026"/>
            <a:ext cx="2367445" cy="1774805"/>
          </a:xfrm>
          <a:prstGeom prst="rect">
            <a:avLst/>
          </a:prstGeom>
          <a:solidFill>
            <a:srgbClr val="006BBA">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32874367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10" name="Right Arrow 37"/>
          <p:cNvSpPr/>
          <p:nvPr/>
        </p:nvSpPr>
        <p:spPr>
          <a:xfrm rot="3237441">
            <a:off x="6605563" y="2993187"/>
            <a:ext cx="3270508" cy="882927"/>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endParaRPr lang="de-AT" sz="2400" kern="0">
              <a:solidFill>
                <a:prstClr val="white"/>
              </a:solidFill>
              <a:latin typeface="Arial" panose="020B0604020202020204" pitchFamily="34" charset="0"/>
              <a:cs typeface="Arial" panose="020B0604020202020204" pitchFamily="34" charset="0"/>
            </a:endParaRPr>
          </a:p>
        </p:txBody>
      </p:sp>
      <p:sp>
        <p:nvSpPr>
          <p:cNvPr id="11" name="Right Arrow 38"/>
          <p:cNvSpPr/>
          <p:nvPr/>
        </p:nvSpPr>
        <p:spPr>
          <a:xfrm rot="10800000">
            <a:off x="4484556" y="4738085"/>
            <a:ext cx="3772627" cy="882927"/>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endParaRPr lang="de-AT" sz="2400" kern="0">
              <a:solidFill>
                <a:prstClr val="white"/>
              </a:solidFill>
              <a:latin typeface="Arial" panose="020B0604020202020204" pitchFamily="34" charset="0"/>
              <a:cs typeface="Arial" panose="020B0604020202020204" pitchFamily="34" charset="0"/>
            </a:endParaRPr>
          </a:p>
        </p:txBody>
      </p:sp>
      <p:sp>
        <p:nvSpPr>
          <p:cNvPr id="12" name="Right Arrow 39"/>
          <p:cNvSpPr/>
          <p:nvPr/>
        </p:nvSpPr>
        <p:spPr>
          <a:xfrm rot="18684451">
            <a:off x="2910802" y="3193911"/>
            <a:ext cx="3094908" cy="882927"/>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endParaRPr lang="de-AT" sz="2400" kern="0">
              <a:solidFill>
                <a:prstClr val="white"/>
              </a:solidFill>
              <a:latin typeface="Arial" panose="020B0604020202020204" pitchFamily="34" charset="0"/>
              <a:cs typeface="Arial" panose="020B0604020202020204" pitchFamily="34" charset="0"/>
            </a:endParaRPr>
          </a:p>
        </p:txBody>
      </p:sp>
      <p:sp>
        <p:nvSpPr>
          <p:cNvPr id="14" name="Title 1"/>
          <p:cNvSpPr txBox="1">
            <a:spLocks/>
          </p:cNvSpPr>
          <p:nvPr/>
        </p:nvSpPr>
        <p:spPr>
          <a:xfrm>
            <a:off x="366315" y="4086081"/>
            <a:ext cx="7890868" cy="757627"/>
          </a:xfrm>
          <a:prstGeom prst="rect">
            <a:avLst/>
          </a:prstGeom>
        </p:spPr>
        <p:txBody>
          <a:bodyPr vert="horz" lIns="121920" tIns="60960" rIns="121920" bIns="60960" rtlCol="0" anchor="b">
            <a:noAutofit/>
          </a:bodyPr>
          <a:lstStyle>
            <a:lvl1pPr algn="l" defTabSz="685800" rtl="0" eaLnBrk="1" latinLnBrk="0" hangingPunct="1">
              <a:lnSpc>
                <a:spcPct val="90000"/>
              </a:lnSpc>
              <a:spcBef>
                <a:spcPct val="0"/>
              </a:spcBef>
              <a:buNone/>
              <a:defRPr sz="4050" kern="1200">
                <a:solidFill>
                  <a:schemeClr val="bg1"/>
                </a:solidFill>
                <a:latin typeface="+mj-lt"/>
                <a:ea typeface="+mj-ea"/>
                <a:cs typeface="+mj-cs"/>
              </a:defRPr>
            </a:lvl1pPr>
          </a:lstStyle>
          <a:p>
            <a:pPr defTabSz="914377">
              <a:defRPr/>
            </a:pPr>
            <a:endParaRPr lang="en-US" sz="3733" dirty="0">
              <a:solidFill>
                <a:srgbClr val="FFFFFF"/>
              </a:solidFill>
              <a:latin typeface="Calibri Light"/>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450625" y="1598356"/>
            <a:ext cx="3623787" cy="1808141"/>
          </a:xfrm>
          <a:prstGeom prst="rect">
            <a:avLst/>
          </a:prstGeom>
        </p:spPr>
      </p:pic>
      <p:pic>
        <p:nvPicPr>
          <p:cNvPr id="4" name="Picture 3"/>
          <p:cNvPicPr>
            <a:picLocks noChangeAspect="1"/>
          </p:cNvPicPr>
          <p:nvPr/>
        </p:nvPicPr>
        <p:blipFill>
          <a:blip r:embed="rId4"/>
          <a:stretch>
            <a:fillRect/>
          </a:stretch>
        </p:blipFill>
        <p:spPr>
          <a:xfrm>
            <a:off x="1054047" y="4314959"/>
            <a:ext cx="4363560" cy="2125424"/>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258195" y="4328001"/>
            <a:ext cx="3772627" cy="2125424"/>
          </a:xfrm>
          <a:prstGeom prst="rect">
            <a:avLst/>
          </a:prstGeom>
        </p:spPr>
      </p:pic>
      <p:sp>
        <p:nvSpPr>
          <p:cNvPr id="7" name="TextBox 6"/>
          <p:cNvSpPr txBox="1"/>
          <p:nvPr/>
        </p:nvSpPr>
        <p:spPr>
          <a:xfrm>
            <a:off x="3924300" y="1075135"/>
            <a:ext cx="4495800" cy="523220"/>
          </a:xfrm>
          <a:prstGeom prst="rect">
            <a:avLst/>
          </a:prstGeom>
          <a:noFill/>
        </p:spPr>
        <p:txBody>
          <a:bodyPr wrap="square" rtlCol="0">
            <a:spAutoFit/>
          </a:bodyPr>
          <a:lstStyle/>
          <a:p>
            <a:pPr algn="ctr" defTabSz="914377">
              <a:defRPr/>
            </a:pPr>
            <a:r>
              <a:rPr lang="en-US" sz="2800" kern="0" dirty="0">
                <a:solidFill>
                  <a:prstClr val="white"/>
                </a:solidFill>
                <a:latin typeface="Arial" panose="020B0604020202020204" pitchFamily="34" charset="0"/>
                <a:ea typeface="MS PGothic" charset="0"/>
                <a:cs typeface="Arial" panose="020B0604020202020204" pitchFamily="34" charset="0"/>
              </a:rPr>
              <a:t>1 “Feature at a Time”</a:t>
            </a:r>
          </a:p>
        </p:txBody>
      </p:sp>
      <p:sp>
        <p:nvSpPr>
          <p:cNvPr id="8" name="TextBox 7"/>
          <p:cNvSpPr txBox="1"/>
          <p:nvPr/>
        </p:nvSpPr>
        <p:spPr>
          <a:xfrm>
            <a:off x="7038977" y="3804782"/>
            <a:ext cx="4068047" cy="523220"/>
          </a:xfrm>
          <a:prstGeom prst="rect">
            <a:avLst/>
          </a:prstGeom>
          <a:noFill/>
        </p:spPr>
        <p:txBody>
          <a:bodyPr wrap="square" rtlCol="0">
            <a:spAutoFit/>
          </a:bodyPr>
          <a:lstStyle/>
          <a:p>
            <a:pPr algn="ctr" defTabSz="914377">
              <a:defRPr/>
            </a:pPr>
            <a:r>
              <a:rPr lang="en-US" sz="2800" kern="0" dirty="0">
                <a:solidFill>
                  <a:prstClr val="white"/>
                </a:solidFill>
                <a:latin typeface="Arial" panose="020B0604020202020204" pitchFamily="34" charset="0"/>
                <a:ea typeface="MS PGothic" charset="0"/>
                <a:cs typeface="Arial" panose="020B0604020202020204" pitchFamily="34" charset="0"/>
              </a:rPr>
              <a:t>Optimize Before Deploy</a:t>
            </a:r>
          </a:p>
        </p:txBody>
      </p:sp>
      <p:sp>
        <p:nvSpPr>
          <p:cNvPr id="9" name="TextBox 8"/>
          <p:cNvSpPr txBox="1"/>
          <p:nvPr/>
        </p:nvSpPr>
        <p:spPr>
          <a:xfrm>
            <a:off x="495301" y="3785138"/>
            <a:ext cx="5524500" cy="523220"/>
          </a:xfrm>
          <a:prstGeom prst="rect">
            <a:avLst/>
          </a:prstGeom>
          <a:noFill/>
        </p:spPr>
        <p:txBody>
          <a:bodyPr wrap="square" rtlCol="0">
            <a:spAutoFit/>
          </a:bodyPr>
          <a:lstStyle/>
          <a:p>
            <a:pPr algn="ctr" defTabSz="914377">
              <a:defRPr/>
            </a:pPr>
            <a:r>
              <a:rPr lang="en-US" sz="2800" kern="0" dirty="0">
                <a:solidFill>
                  <a:prstClr val="white"/>
                </a:solidFill>
                <a:latin typeface="Arial" panose="020B0604020202020204" pitchFamily="34" charset="0"/>
                <a:ea typeface="MS PGothic" charset="0"/>
                <a:cs typeface="Arial" panose="020B0604020202020204" pitchFamily="34" charset="0"/>
              </a:rPr>
              <a:t>Immediate Customer Feedback</a:t>
            </a:r>
          </a:p>
        </p:txBody>
      </p:sp>
      <p:pic>
        <p:nvPicPr>
          <p:cNvPr id="13" name="Picture 12"/>
          <p:cNvPicPr>
            <a:picLocks noChangeAspect="1"/>
          </p:cNvPicPr>
          <p:nvPr/>
        </p:nvPicPr>
        <p:blipFill>
          <a:blip r:embed="rId6"/>
          <a:stretch>
            <a:fillRect/>
          </a:stretch>
        </p:blipFill>
        <p:spPr>
          <a:xfrm>
            <a:off x="5088398" y="1762779"/>
            <a:ext cx="2035359" cy="1522008"/>
          </a:xfrm>
          <a:prstGeom prst="rect">
            <a:avLst/>
          </a:prstGeom>
        </p:spPr>
      </p:pic>
      <p:sp>
        <p:nvSpPr>
          <p:cNvPr id="15" name="TextBox 14"/>
          <p:cNvSpPr txBox="1"/>
          <p:nvPr/>
        </p:nvSpPr>
        <p:spPr>
          <a:xfrm>
            <a:off x="0" y="49070"/>
            <a:ext cx="12192000" cy="1022500"/>
          </a:xfrm>
          <a:prstGeom prst="rect">
            <a:avLst/>
          </a:prstGeom>
          <a:noFill/>
        </p:spPr>
        <p:txBody>
          <a:bodyPr wrap="square" lIns="0" tIns="0" rIns="0" bIns="0" rtlCol="0">
            <a:normAutofit/>
          </a:bodyPr>
          <a:lstStyle/>
          <a:p>
            <a:pPr algn="ctr" defTabSz="1219170">
              <a:lnSpc>
                <a:spcPct val="120000"/>
              </a:lnSpc>
              <a:defRPr/>
            </a:pPr>
            <a:r>
              <a:rPr lang="en-US" sz="4800" kern="0" dirty="0">
                <a:solidFill>
                  <a:srgbClr val="FFFFFF"/>
                </a:solidFill>
                <a:latin typeface="Calibri Light" charset="0"/>
                <a:ea typeface="Calibri Light" charset="0"/>
                <a:cs typeface="Calibri Light" charset="0"/>
                <a:sym typeface="Wingdings" panose="05000000000000000000" pitchFamily="2" charset="2"/>
              </a:rPr>
              <a:t>Continuous Delivery with Feedback Loops!</a:t>
            </a:r>
            <a:endParaRPr lang="en-US" sz="2400" kern="0" dirty="0">
              <a:solidFill>
                <a:srgbClr val="FFFFFF"/>
              </a:solidFill>
              <a:latin typeface="Calibri Light" charset="0"/>
              <a:ea typeface="Calibri Light" charset="0"/>
              <a:cs typeface="Calibri Light" charset="0"/>
            </a:endParaRPr>
          </a:p>
        </p:txBody>
      </p:sp>
    </p:spTree>
    <p:extLst>
      <p:ext uri="{BB962C8B-B14F-4D97-AF65-F5344CB8AC3E}">
        <p14:creationId xmlns:p14="http://schemas.microsoft.com/office/powerpoint/2010/main" val="1152911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par>
                                <p:cTn id="30" presetID="10"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8" grpId="0"/>
      <p:bldP spid="9" grpId="0"/>
      <p:bldP spid="15"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3" name="TextBox 2"/>
          <p:cNvSpPr txBox="1"/>
          <p:nvPr/>
        </p:nvSpPr>
        <p:spPr>
          <a:xfrm>
            <a:off x="438723" y="2237"/>
            <a:ext cx="10760765" cy="1128667"/>
          </a:xfrm>
          <a:prstGeom prst="rect">
            <a:avLst/>
          </a:prstGeom>
          <a:noFill/>
        </p:spPr>
        <p:txBody>
          <a:bodyPr wrap="square" lIns="0" tIns="0" rIns="0" bIns="0" rtlCol="0">
            <a:normAutofit/>
          </a:bodyPr>
          <a:lstStyle/>
          <a:p>
            <a:pPr marL="0" marR="0" lvl="0" indent="0" algn="ctr" defTabSz="1219170" rtl="0" eaLnBrk="1" fontAlgn="auto" latinLnBrk="0" hangingPunct="1">
              <a:lnSpc>
                <a:spcPct val="12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FFFFFF"/>
                </a:solidFill>
                <a:effectLst/>
                <a:uLnTx/>
                <a:uFillTx/>
                <a:latin typeface="Calibri Light" charset="0"/>
                <a:ea typeface="Calibri Light" charset="0"/>
                <a:cs typeface="Calibri Light" charset="0"/>
              </a:rPr>
              <a:t>Our “DevOps Team’s” Role</a:t>
            </a:r>
          </a:p>
        </p:txBody>
      </p:sp>
      <p:pic>
        <p:nvPicPr>
          <p:cNvPr id="9" name="Picture 8"/>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266236" y="1657075"/>
            <a:ext cx="1962427" cy="1962427"/>
          </a:xfrm>
          <a:prstGeom prst="rect">
            <a:avLst/>
          </a:prstGeom>
        </p:spPr>
      </p:pic>
      <p:sp>
        <p:nvSpPr>
          <p:cNvPr id="31" name="TextBox 30"/>
          <p:cNvSpPr txBox="1"/>
          <p:nvPr/>
        </p:nvSpPr>
        <p:spPr>
          <a:xfrm>
            <a:off x="3092588" y="805796"/>
            <a:ext cx="3760118" cy="887229"/>
          </a:xfrm>
          <a:prstGeom prst="rect">
            <a:avLst/>
          </a:prstGeom>
          <a:noFill/>
        </p:spPr>
        <p:txBody>
          <a:bodyPr wrap="square" lIns="0" tIns="0" rIns="0" bIns="0" rtlCol="0">
            <a:noAutofit/>
          </a:bodyPr>
          <a:lstStyle/>
          <a:p>
            <a:pPr marL="0" marR="0" lvl="0" indent="0" algn="ctr" defTabSz="1219170" rtl="0" eaLnBrk="1" fontAlgn="auto" latinLnBrk="0" hangingPunct="1">
              <a:lnSpc>
                <a:spcPct val="12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FFFFFF"/>
                </a:solidFill>
                <a:effectLst/>
                <a:uLnTx/>
                <a:uFillTx/>
                <a:latin typeface="Calibri Light" charset="0"/>
                <a:ea typeface="Calibri Light" charset="0"/>
                <a:cs typeface="Calibri Light" charset="0"/>
              </a:rPr>
              <a:t>Acting as </a:t>
            </a:r>
            <a:r>
              <a:rPr kumimoji="0" lang="en-US" sz="4400" b="1" i="0" u="none" strike="noStrike" kern="0" cap="none" spc="0" normalizeH="0" baseline="0" noProof="0" dirty="0">
                <a:ln>
                  <a:noFill/>
                </a:ln>
                <a:solidFill>
                  <a:srgbClr val="FFFF00"/>
                </a:solidFill>
                <a:effectLst/>
                <a:uLnTx/>
                <a:uFillTx/>
                <a:latin typeface="Calibri Light" charset="0"/>
                <a:ea typeface="Calibri Light" charset="0"/>
                <a:cs typeface="Calibri Light" charset="0"/>
              </a:rPr>
              <a:t>engineers</a:t>
            </a:r>
            <a:r>
              <a:rPr kumimoji="0" lang="en-US" sz="2800" b="0" i="0" u="none" strike="noStrike" kern="0" cap="none" spc="0" normalizeH="0" baseline="0" noProof="0" dirty="0">
                <a:ln>
                  <a:noFill/>
                </a:ln>
                <a:solidFill>
                  <a:srgbClr val="FFFF00"/>
                </a:solidFill>
                <a:effectLst/>
                <a:uLnTx/>
                <a:uFillTx/>
                <a:latin typeface="Calibri Light" charset="0"/>
                <a:ea typeface="Calibri Light" charset="0"/>
                <a:cs typeface="Calibri Light" charset="0"/>
              </a:rPr>
              <a:t> </a:t>
            </a:r>
            <a:r>
              <a:rPr kumimoji="0" lang="en-US" sz="2800" b="0" i="0" u="none" strike="noStrike" kern="0" cap="none" spc="0" normalizeH="0" baseline="0" noProof="0" dirty="0">
                <a:ln>
                  <a:noFill/>
                </a:ln>
                <a:solidFill>
                  <a:srgbClr val="FFFFFF"/>
                </a:solidFill>
                <a:effectLst/>
                <a:uLnTx/>
                <a:uFillTx/>
                <a:latin typeface="Calibri Light" charset="0"/>
                <a:ea typeface="Calibri Light" charset="0"/>
                <a:cs typeface="Calibri Light" charset="0"/>
              </a:rPr>
              <a:t>&amp;</a:t>
            </a:r>
            <a:r>
              <a:rPr kumimoji="0" lang="en-US" sz="2800" b="0" i="0" u="none" strike="noStrike" kern="0" cap="none" spc="0" normalizeH="0" baseline="0" noProof="0" dirty="0">
                <a:ln>
                  <a:noFill/>
                </a:ln>
                <a:solidFill>
                  <a:sysClr val="windowText" lastClr="000000"/>
                </a:solidFill>
                <a:effectLst/>
                <a:uLnTx/>
                <a:uFillTx/>
                <a:latin typeface="Calibri Light" charset="0"/>
                <a:ea typeface="Calibri Light" charset="0"/>
                <a:cs typeface="Calibri Light" charset="0"/>
              </a:rPr>
              <a:t> </a:t>
            </a:r>
            <a:r>
              <a:rPr kumimoji="0" lang="en-US" sz="4400" b="1" i="0" u="none" strike="noStrike" kern="0" cap="none" spc="0" normalizeH="0" baseline="0" noProof="0" dirty="0">
                <a:ln>
                  <a:noFill/>
                </a:ln>
                <a:solidFill>
                  <a:srgbClr val="7DC540"/>
                </a:solidFill>
                <a:effectLst/>
                <a:uLnTx/>
                <a:uFillTx/>
                <a:latin typeface="Calibri Light" charset="0"/>
                <a:ea typeface="Calibri Light" charset="0"/>
                <a:cs typeface="Calibri Light" charset="0"/>
              </a:rPr>
              <a:t>production managers</a:t>
            </a:r>
            <a:endParaRPr kumimoji="0" lang="en-US" sz="2800" b="1" i="0" u="none" strike="noStrike" kern="0" cap="none" spc="0" normalizeH="0" baseline="0" noProof="0" dirty="0">
              <a:ln>
                <a:noFill/>
              </a:ln>
              <a:solidFill>
                <a:srgbClr val="7DC540"/>
              </a:solidFill>
              <a:effectLst/>
              <a:uLnTx/>
              <a:uFillTx/>
              <a:latin typeface="Calibri Light" charset="0"/>
              <a:ea typeface="Calibri Light" charset="0"/>
              <a:cs typeface="Calibri Light" charset="0"/>
            </a:endParaRPr>
          </a:p>
        </p:txBody>
      </p:sp>
      <p:pic>
        <p:nvPicPr>
          <p:cNvPr id="39" name="Picture 3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664873" y="1371529"/>
            <a:ext cx="3281459" cy="1940448"/>
          </a:xfrm>
          <a:prstGeom prst="rect">
            <a:avLst/>
          </a:prstGeom>
          <a:ln w="25400">
            <a:solidFill>
              <a:schemeClr val="accent3"/>
            </a:solidFill>
          </a:ln>
        </p:spPr>
      </p:pic>
      <p:pic>
        <p:nvPicPr>
          <p:cNvPr id="40" name="Picture 39"/>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664874" y="3491157"/>
            <a:ext cx="3261300" cy="2011761"/>
          </a:xfrm>
          <a:prstGeom prst="rect">
            <a:avLst/>
          </a:prstGeom>
          <a:ln w="25400">
            <a:solidFill>
              <a:schemeClr val="accent3"/>
            </a:solidFill>
          </a:ln>
        </p:spPr>
      </p:pic>
      <p:pic>
        <p:nvPicPr>
          <p:cNvPr id="41" name="Picture 40"/>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830027" y="4546296"/>
            <a:ext cx="3487151" cy="2002817"/>
          </a:xfrm>
          <a:prstGeom prst="rect">
            <a:avLst/>
          </a:prstGeom>
          <a:ln w="25400">
            <a:solidFill>
              <a:schemeClr val="accent3"/>
            </a:solidFill>
          </a:ln>
        </p:spPr>
      </p:pic>
      <p:sp>
        <p:nvSpPr>
          <p:cNvPr id="42" name="TextBox 41"/>
          <p:cNvSpPr txBox="1"/>
          <p:nvPr/>
        </p:nvSpPr>
        <p:spPr>
          <a:xfrm>
            <a:off x="6088577" y="3927027"/>
            <a:ext cx="3019091" cy="553966"/>
          </a:xfrm>
          <a:prstGeom prst="rect">
            <a:avLst/>
          </a:prstGeom>
          <a:noFill/>
        </p:spPr>
        <p:txBody>
          <a:bodyPr wrap="square" lIns="121888" tIns="60944" rIns="121888" bIns="60944" rtlCol="0">
            <a:spAutoFit/>
          </a:bodyPr>
          <a:lstStyle/>
          <a:p>
            <a:pPr marL="304688" marR="0" lvl="0" indent="-304688" algn="l" defTabSz="60957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Open Sans"/>
                <a:ea typeface="+mn-ea"/>
                <a:cs typeface="Open Sans"/>
              </a:rPr>
              <a:t>Dynatrace Managed/SaaS</a:t>
            </a:r>
          </a:p>
          <a:p>
            <a:pPr marL="304688" marR="0" lvl="0" indent="-304688" algn="l" defTabSz="60957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Open Sans"/>
                <a:ea typeface="+mn-ea"/>
                <a:cs typeface="Open Sans"/>
              </a:rPr>
              <a:t>Orchestration Layer</a:t>
            </a:r>
          </a:p>
        </p:txBody>
      </p:sp>
      <p:sp>
        <p:nvSpPr>
          <p:cNvPr id="43" name="Rectangle 42"/>
          <p:cNvSpPr/>
          <p:nvPr/>
        </p:nvSpPr>
        <p:spPr>
          <a:xfrm>
            <a:off x="11096563" y="866138"/>
            <a:ext cx="1095437" cy="307777"/>
          </a:xfrm>
          <a:prstGeom prst="rect">
            <a:avLst/>
          </a:prstGeom>
        </p:spPr>
        <p:txBody>
          <a:bodyPr wrap="square">
            <a:spAutoFit/>
          </a:bodyPr>
          <a:lstStyle/>
          <a:p>
            <a:pPr marL="304688" marR="0" lvl="0" indent="-304688" algn="l" defTabSz="60957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Open Sans"/>
                <a:ea typeface="+mn-ea"/>
                <a:cs typeface="Open Sans"/>
              </a:rPr>
              <a:t>Dynatrace </a:t>
            </a:r>
          </a:p>
        </p:txBody>
      </p:sp>
      <p:pic>
        <p:nvPicPr>
          <p:cNvPr id="44" name="Picture 43"/>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1221" y="3056404"/>
            <a:ext cx="3233507" cy="1514619"/>
          </a:xfrm>
          <a:prstGeom prst="rect">
            <a:avLst/>
          </a:prstGeom>
          <a:ln w="25400">
            <a:solidFill>
              <a:srgbClr val="FFFF00"/>
            </a:solidFill>
          </a:ln>
        </p:spPr>
      </p:pic>
      <p:grpSp>
        <p:nvGrpSpPr>
          <p:cNvPr id="45" name="Group 44"/>
          <p:cNvGrpSpPr/>
          <p:nvPr/>
        </p:nvGrpSpPr>
        <p:grpSpPr>
          <a:xfrm>
            <a:off x="301338" y="1160811"/>
            <a:ext cx="2761705" cy="1495967"/>
            <a:chOff x="-3048000" y="2228850"/>
            <a:chExt cx="15192375" cy="6290869"/>
          </a:xfrm>
        </p:grpSpPr>
        <p:pic>
          <p:nvPicPr>
            <p:cNvPr id="46" name="Picture 45"/>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048000" y="2228850"/>
              <a:ext cx="15192375" cy="685801"/>
            </a:xfrm>
            <a:prstGeom prst="rect">
              <a:avLst/>
            </a:prstGeom>
            <a:ln w="28575">
              <a:solidFill>
                <a:srgbClr val="FFFF00"/>
              </a:solidFill>
            </a:ln>
          </p:spPr>
        </p:pic>
        <p:pic>
          <p:nvPicPr>
            <p:cNvPr id="47" name="Picture 46"/>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3048000" y="2914650"/>
              <a:ext cx="15192375" cy="5605069"/>
            </a:xfrm>
            <a:prstGeom prst="rect">
              <a:avLst/>
            </a:prstGeom>
            <a:ln w="28575">
              <a:solidFill>
                <a:srgbClr val="FFFF00"/>
              </a:solidFill>
            </a:ln>
          </p:spPr>
        </p:pic>
      </p:grpSp>
      <p:pic>
        <p:nvPicPr>
          <p:cNvPr id="48" name="Picture 47"/>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2700022" y="4808036"/>
            <a:ext cx="3006613" cy="1651491"/>
          </a:xfrm>
          <a:prstGeom prst="rect">
            <a:avLst/>
          </a:prstGeom>
          <a:ln w="28575">
            <a:solidFill>
              <a:srgbClr val="FFFF00"/>
            </a:solidFill>
          </a:ln>
        </p:spPr>
      </p:pic>
      <p:sp>
        <p:nvSpPr>
          <p:cNvPr id="49" name="Rectangle 48"/>
          <p:cNvSpPr/>
          <p:nvPr/>
        </p:nvSpPr>
        <p:spPr>
          <a:xfrm>
            <a:off x="205197" y="792350"/>
            <a:ext cx="2933383" cy="307777"/>
          </a:xfrm>
          <a:prstGeom prst="rect">
            <a:avLst/>
          </a:prstGeom>
        </p:spPr>
        <p:txBody>
          <a:bodyPr wrap="square">
            <a:spAutoFit/>
          </a:bodyPr>
          <a:lstStyle/>
          <a:p>
            <a:pPr marL="304688" marR="0" lvl="0" indent="-304688" algn="l" defTabSz="60957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Open Sans"/>
                <a:ea typeface="+mn-ea"/>
                <a:cs typeface="Open Sans"/>
              </a:rPr>
              <a:t>Pipeline Visualization </a:t>
            </a:r>
          </a:p>
        </p:txBody>
      </p:sp>
      <p:sp>
        <p:nvSpPr>
          <p:cNvPr id="50" name="Rectangle 49"/>
          <p:cNvSpPr/>
          <p:nvPr/>
        </p:nvSpPr>
        <p:spPr>
          <a:xfrm>
            <a:off x="1460330" y="2695800"/>
            <a:ext cx="2933383" cy="307777"/>
          </a:xfrm>
          <a:prstGeom prst="rect">
            <a:avLst/>
          </a:prstGeom>
        </p:spPr>
        <p:txBody>
          <a:bodyPr wrap="square">
            <a:spAutoFit/>
          </a:bodyPr>
          <a:lstStyle/>
          <a:p>
            <a:pPr marL="304688" marR="0" lvl="0" indent="-304688" algn="l" defTabSz="60957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Open Sans"/>
                <a:ea typeface="+mn-ea"/>
                <a:cs typeface="Open Sans"/>
              </a:rPr>
              <a:t>Deployment Timeline </a:t>
            </a:r>
          </a:p>
        </p:txBody>
      </p:sp>
      <p:sp>
        <p:nvSpPr>
          <p:cNvPr id="51" name="Rectangle 50"/>
          <p:cNvSpPr/>
          <p:nvPr/>
        </p:nvSpPr>
        <p:spPr>
          <a:xfrm>
            <a:off x="3331480" y="4243220"/>
            <a:ext cx="4286936" cy="523220"/>
          </a:xfrm>
          <a:prstGeom prst="rect">
            <a:avLst/>
          </a:prstGeom>
        </p:spPr>
        <p:txBody>
          <a:bodyPr wrap="square">
            <a:spAutoFit/>
          </a:bodyPr>
          <a:lstStyle/>
          <a:p>
            <a:pPr marL="304688" marR="0" lvl="0" indent="-304688" algn="l" defTabSz="60957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Open Sans"/>
                <a:ea typeface="+mn-ea"/>
                <a:cs typeface="Open Sans"/>
              </a:rPr>
              <a:t>Log Overview </a:t>
            </a:r>
          </a:p>
          <a:p>
            <a:pPr marL="304688" marR="0" lvl="0" indent="-304688" algn="l" defTabSz="60957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Open Sans"/>
                <a:ea typeface="+mn-ea"/>
                <a:cs typeface="Open Sans"/>
              </a:rPr>
              <a:t>using Dynatrace Log API</a:t>
            </a:r>
          </a:p>
        </p:txBody>
      </p:sp>
      <p:pic>
        <p:nvPicPr>
          <p:cNvPr id="52" name="Picture 51"/>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228023" y="5316031"/>
            <a:ext cx="2304000" cy="463347"/>
          </a:xfrm>
          <a:prstGeom prst="rect">
            <a:avLst/>
          </a:prstGeom>
          <a:ln w="28575">
            <a:solidFill>
              <a:srgbClr val="FFFF00"/>
            </a:solidFill>
          </a:ln>
        </p:spPr>
      </p:pic>
      <p:sp>
        <p:nvSpPr>
          <p:cNvPr id="53" name="Rectangle 52"/>
          <p:cNvSpPr/>
          <p:nvPr/>
        </p:nvSpPr>
        <p:spPr>
          <a:xfrm>
            <a:off x="157642" y="4777400"/>
            <a:ext cx="2056956" cy="307777"/>
          </a:xfrm>
          <a:prstGeom prst="rect">
            <a:avLst/>
          </a:prstGeom>
        </p:spPr>
        <p:txBody>
          <a:bodyPr wrap="square">
            <a:spAutoFit/>
          </a:bodyPr>
          <a:lstStyle/>
          <a:p>
            <a:pPr marL="304688" marR="0" lvl="0" indent="-304688" algn="l" defTabSz="60957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Open Sans"/>
                <a:ea typeface="+mn-ea"/>
                <a:cs typeface="Open Sans"/>
              </a:rPr>
              <a:t>JIRA Integrations</a:t>
            </a:r>
          </a:p>
        </p:txBody>
      </p:sp>
      <p:pic>
        <p:nvPicPr>
          <p:cNvPr id="54" name="Picture 53"/>
          <p:cNvPicPr>
            <a:picLocks noChangeAspect="1"/>
          </p:cNvPicPr>
          <p:nvPr/>
        </p:nvPicPr>
        <p:blipFill>
          <a:blip r:embed="rId12"/>
          <a:stretch>
            <a:fillRect/>
          </a:stretch>
        </p:blipFill>
        <p:spPr>
          <a:xfrm>
            <a:off x="229241" y="5848688"/>
            <a:ext cx="2305279" cy="742379"/>
          </a:xfrm>
          <a:prstGeom prst="rect">
            <a:avLst/>
          </a:prstGeom>
          <a:ln w="28575">
            <a:solidFill>
              <a:srgbClr val="FFFF00"/>
            </a:solidFill>
          </a:ln>
        </p:spPr>
      </p:pic>
      <p:pic>
        <p:nvPicPr>
          <p:cNvPr id="55" name="Picture 54"/>
          <p:cNvPicPr>
            <a:picLocks noChangeAspect="1"/>
          </p:cNvPicPr>
          <p:nvPr/>
        </p:nvPicPr>
        <p:blipFill>
          <a:blip r:embed="rId13"/>
          <a:stretch>
            <a:fillRect/>
          </a:stretch>
        </p:blipFill>
        <p:spPr>
          <a:xfrm>
            <a:off x="236008" y="5087152"/>
            <a:ext cx="2304000" cy="192000"/>
          </a:xfrm>
          <a:prstGeom prst="rect">
            <a:avLst/>
          </a:prstGeom>
          <a:ln w="28575">
            <a:solidFill>
              <a:srgbClr val="FFFF00"/>
            </a:solidFill>
          </a:ln>
        </p:spPr>
      </p:pic>
    </p:spTree>
    <p:extLst>
      <p:ext uri="{BB962C8B-B14F-4D97-AF65-F5344CB8AC3E}">
        <p14:creationId xmlns:p14="http://schemas.microsoft.com/office/powerpoint/2010/main" val="3671923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par>
                                <p:cTn id="8" presetID="10" presetClass="entr" presetSubtype="0" fill="hold"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500"/>
                                        <p:tgtEl>
                                          <p:spTgt spid="4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0"/>
                                        </p:tgtEl>
                                        <p:attrNameLst>
                                          <p:attrName>style.visibility</p:attrName>
                                        </p:attrNameLst>
                                      </p:cBhvr>
                                      <p:to>
                                        <p:strVal val="visible"/>
                                      </p:to>
                                    </p:set>
                                    <p:animEffect transition="in" filter="fade">
                                      <p:cBhvr>
                                        <p:cTn id="13" dur="500"/>
                                        <p:tgtEl>
                                          <p:spTgt spid="50"/>
                                        </p:tgtEl>
                                      </p:cBhvr>
                                    </p:animEffect>
                                  </p:childTnLst>
                                </p:cTn>
                              </p:par>
                              <p:par>
                                <p:cTn id="14" presetID="10" presetClass="entr" presetSubtype="0" fill="hold" nodeType="with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fade">
                                      <p:cBhvr>
                                        <p:cTn id="16" dur="500"/>
                                        <p:tgtEl>
                                          <p:spTgt spid="4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fade">
                                      <p:cBhvr>
                                        <p:cTn id="19" dur="500"/>
                                        <p:tgtEl>
                                          <p:spTgt spid="51"/>
                                        </p:tgtEl>
                                      </p:cBhvr>
                                    </p:animEffect>
                                  </p:childTnLst>
                                </p:cTn>
                              </p:par>
                              <p:par>
                                <p:cTn id="20" presetID="10" presetClass="entr" presetSubtype="0" fill="hold" nodeType="with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fade">
                                      <p:cBhvr>
                                        <p:cTn id="22" dur="500"/>
                                        <p:tgtEl>
                                          <p:spTgt spid="4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3"/>
                                        </p:tgtEl>
                                        <p:attrNameLst>
                                          <p:attrName>style.visibility</p:attrName>
                                        </p:attrNameLst>
                                      </p:cBhvr>
                                      <p:to>
                                        <p:strVal val="visible"/>
                                      </p:to>
                                    </p:set>
                                    <p:animEffect transition="in" filter="fade">
                                      <p:cBhvr>
                                        <p:cTn id="25" dur="500"/>
                                        <p:tgtEl>
                                          <p:spTgt spid="53"/>
                                        </p:tgtEl>
                                      </p:cBhvr>
                                    </p:animEffect>
                                  </p:childTnLst>
                                </p:cTn>
                              </p:par>
                              <p:par>
                                <p:cTn id="26" presetID="10" presetClass="entr" presetSubtype="0" fill="hold" nodeType="withEffect">
                                  <p:stCondLst>
                                    <p:cond delay="0"/>
                                  </p:stCondLst>
                                  <p:childTnLst>
                                    <p:set>
                                      <p:cBhvr>
                                        <p:cTn id="27" dur="1" fill="hold">
                                          <p:stCondLst>
                                            <p:cond delay="0"/>
                                          </p:stCondLst>
                                        </p:cTn>
                                        <p:tgtEl>
                                          <p:spTgt spid="54"/>
                                        </p:tgtEl>
                                        <p:attrNameLst>
                                          <p:attrName>style.visibility</p:attrName>
                                        </p:attrNameLst>
                                      </p:cBhvr>
                                      <p:to>
                                        <p:strVal val="visible"/>
                                      </p:to>
                                    </p:set>
                                    <p:animEffect transition="in" filter="fade">
                                      <p:cBhvr>
                                        <p:cTn id="28" dur="500"/>
                                        <p:tgtEl>
                                          <p:spTgt spid="54"/>
                                        </p:tgtEl>
                                      </p:cBhvr>
                                    </p:animEffect>
                                  </p:childTnLst>
                                </p:cTn>
                              </p:par>
                              <p:par>
                                <p:cTn id="29" presetID="10" presetClass="entr" presetSubtype="0" fill="hold" nodeType="withEffect">
                                  <p:stCondLst>
                                    <p:cond delay="0"/>
                                  </p:stCondLst>
                                  <p:childTnLst>
                                    <p:set>
                                      <p:cBhvr>
                                        <p:cTn id="30" dur="1" fill="hold">
                                          <p:stCondLst>
                                            <p:cond delay="0"/>
                                          </p:stCondLst>
                                        </p:cTn>
                                        <p:tgtEl>
                                          <p:spTgt spid="52"/>
                                        </p:tgtEl>
                                        <p:attrNameLst>
                                          <p:attrName>style.visibility</p:attrName>
                                        </p:attrNameLst>
                                      </p:cBhvr>
                                      <p:to>
                                        <p:strVal val="visible"/>
                                      </p:to>
                                    </p:set>
                                    <p:animEffect transition="in" filter="fade">
                                      <p:cBhvr>
                                        <p:cTn id="31" dur="500"/>
                                        <p:tgtEl>
                                          <p:spTgt spid="52"/>
                                        </p:tgtEl>
                                      </p:cBhvr>
                                    </p:animEffect>
                                  </p:childTnLst>
                                </p:cTn>
                              </p:par>
                              <p:par>
                                <p:cTn id="32" presetID="10" presetClass="entr" presetSubtype="0" fill="hold" nodeType="withEffect">
                                  <p:stCondLst>
                                    <p:cond delay="0"/>
                                  </p:stCondLst>
                                  <p:childTnLst>
                                    <p:set>
                                      <p:cBhvr>
                                        <p:cTn id="33" dur="1" fill="hold">
                                          <p:stCondLst>
                                            <p:cond delay="0"/>
                                          </p:stCondLst>
                                        </p:cTn>
                                        <p:tgtEl>
                                          <p:spTgt spid="55"/>
                                        </p:tgtEl>
                                        <p:attrNameLst>
                                          <p:attrName>style.visibility</p:attrName>
                                        </p:attrNameLst>
                                      </p:cBhvr>
                                      <p:to>
                                        <p:strVal val="visible"/>
                                      </p:to>
                                    </p:set>
                                    <p:animEffect transition="in" filter="fade">
                                      <p:cBhvr>
                                        <p:cTn id="34" dur="500"/>
                                        <p:tgtEl>
                                          <p:spTgt spid="5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41"/>
                                        </p:tgtEl>
                                        <p:attrNameLst>
                                          <p:attrName>style.visibility</p:attrName>
                                        </p:attrNameLst>
                                      </p:cBhvr>
                                      <p:to>
                                        <p:strVal val="visible"/>
                                      </p:to>
                                    </p:set>
                                    <p:animEffect transition="in" filter="fade">
                                      <p:cBhvr>
                                        <p:cTn id="39" dur="500"/>
                                        <p:tgtEl>
                                          <p:spTgt spid="41"/>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42"/>
                                        </p:tgtEl>
                                        <p:attrNameLst>
                                          <p:attrName>style.visibility</p:attrName>
                                        </p:attrNameLst>
                                      </p:cBhvr>
                                      <p:to>
                                        <p:strVal val="visible"/>
                                      </p:to>
                                    </p:set>
                                    <p:animEffect transition="in" filter="fade">
                                      <p:cBhvr>
                                        <p:cTn id="42" dur="500"/>
                                        <p:tgtEl>
                                          <p:spTgt spid="42"/>
                                        </p:tgtEl>
                                      </p:cBhvr>
                                    </p:animEffect>
                                  </p:childTnLst>
                                </p:cTn>
                              </p:par>
                              <p:par>
                                <p:cTn id="43" presetID="10" presetClass="entr" presetSubtype="0" fill="hold" nodeType="withEffect">
                                  <p:stCondLst>
                                    <p:cond delay="0"/>
                                  </p:stCondLst>
                                  <p:childTnLst>
                                    <p:set>
                                      <p:cBhvr>
                                        <p:cTn id="44" dur="1" fill="hold">
                                          <p:stCondLst>
                                            <p:cond delay="0"/>
                                          </p:stCondLst>
                                        </p:cTn>
                                        <p:tgtEl>
                                          <p:spTgt spid="40"/>
                                        </p:tgtEl>
                                        <p:attrNameLst>
                                          <p:attrName>style.visibility</p:attrName>
                                        </p:attrNameLst>
                                      </p:cBhvr>
                                      <p:to>
                                        <p:strVal val="visible"/>
                                      </p:to>
                                    </p:set>
                                    <p:animEffect transition="in" filter="fade">
                                      <p:cBhvr>
                                        <p:cTn id="45" dur="500"/>
                                        <p:tgtEl>
                                          <p:spTgt spid="40"/>
                                        </p:tgtEl>
                                      </p:cBhvr>
                                    </p:animEffect>
                                  </p:childTnLst>
                                </p:cTn>
                              </p:par>
                              <p:par>
                                <p:cTn id="46" presetID="10" presetClass="entr" presetSubtype="0" fill="hold" nodeType="withEffect">
                                  <p:stCondLst>
                                    <p:cond delay="0"/>
                                  </p:stCondLst>
                                  <p:childTnLst>
                                    <p:set>
                                      <p:cBhvr>
                                        <p:cTn id="47" dur="1" fill="hold">
                                          <p:stCondLst>
                                            <p:cond delay="0"/>
                                          </p:stCondLst>
                                        </p:cTn>
                                        <p:tgtEl>
                                          <p:spTgt spid="39"/>
                                        </p:tgtEl>
                                        <p:attrNameLst>
                                          <p:attrName>style.visibility</p:attrName>
                                        </p:attrNameLst>
                                      </p:cBhvr>
                                      <p:to>
                                        <p:strVal val="visible"/>
                                      </p:to>
                                    </p:set>
                                    <p:animEffect transition="in" filter="fade">
                                      <p:cBhvr>
                                        <p:cTn id="48" dur="500"/>
                                        <p:tgtEl>
                                          <p:spTgt spid="39"/>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43"/>
                                        </p:tgtEl>
                                        <p:attrNameLst>
                                          <p:attrName>style.visibility</p:attrName>
                                        </p:attrNameLst>
                                      </p:cBhvr>
                                      <p:to>
                                        <p:strVal val="visible"/>
                                      </p:to>
                                    </p:set>
                                    <p:animEffect transition="in" filter="fade">
                                      <p:cBhvr>
                                        <p:cTn id="51"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P spid="49" grpId="0"/>
      <p:bldP spid="50" grpId="0"/>
      <p:bldP spid="51" grpId="0"/>
      <p:bldP spid="5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95" y="-1"/>
            <a:ext cx="12192000" cy="6858001"/>
          </a:xfrm>
          <a:prstGeom prst="rect">
            <a:avLst/>
          </a:prstGeom>
        </p:spPr>
      </p:pic>
      <p:sp>
        <p:nvSpPr>
          <p:cNvPr id="2" name="TextBox 1"/>
          <p:cNvSpPr txBox="1"/>
          <p:nvPr/>
        </p:nvSpPr>
        <p:spPr>
          <a:xfrm>
            <a:off x="-695" y="6502270"/>
            <a:ext cx="7354956" cy="347869"/>
          </a:xfrm>
          <a:prstGeom prst="rect">
            <a:avLst/>
          </a:prstGeom>
        </p:spPr>
        <p:style>
          <a:lnRef idx="1">
            <a:schemeClr val="accent3"/>
          </a:lnRef>
          <a:fillRef idx="3">
            <a:schemeClr val="accent3"/>
          </a:fillRef>
          <a:effectRef idx="2">
            <a:schemeClr val="accent3"/>
          </a:effectRef>
          <a:fontRef idx="minor">
            <a:schemeClr val="lt1"/>
          </a:fontRef>
        </p:style>
        <p:txBody>
          <a:bodyPr wrap="none" lIns="0" tIns="0" rIns="0" bIns="0" rtlCol="0">
            <a:normAutofit/>
          </a:bodyPr>
          <a:lstStyle/>
          <a:p>
            <a:pPr algn="ctr"/>
            <a:r>
              <a:rPr lang="en-US" dirty="0">
                <a:solidFill>
                  <a:schemeClr val="bg1"/>
                </a:solidFill>
                <a:latin typeface="Calibri Light" charset="0"/>
                <a:ea typeface="Calibri Light" charset="0"/>
                <a:cs typeface="Calibri Light" charset="0"/>
              </a:rPr>
              <a:t>https://www.devopsdays.org/events/2017-toronto/program/andreas-grabner/</a:t>
            </a:r>
          </a:p>
        </p:txBody>
      </p:sp>
    </p:spTree>
    <p:extLst>
      <p:ext uri="{BB962C8B-B14F-4D97-AF65-F5344CB8AC3E}">
        <p14:creationId xmlns:p14="http://schemas.microsoft.com/office/powerpoint/2010/main" val="22637851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06BBA"/>
        </a:solidFill>
        <a:effectLst/>
      </p:bgPr>
    </p:bg>
    <p:spTree>
      <p:nvGrpSpPr>
        <p:cNvPr id="1" name=""/>
        <p:cNvGrpSpPr/>
        <p:nvPr/>
      </p:nvGrpSpPr>
      <p:grpSpPr>
        <a:xfrm>
          <a:off x="0" y="0"/>
          <a:ext cx="0" cy="0"/>
          <a:chOff x="0" y="0"/>
          <a:chExt cx="0" cy="0"/>
        </a:xfrm>
      </p:grpSpPr>
      <p:sp>
        <p:nvSpPr>
          <p:cNvPr id="605" name="Title 2"/>
          <p:cNvSpPr txBox="1">
            <a:spLocks/>
          </p:cNvSpPr>
          <p:nvPr/>
        </p:nvSpPr>
        <p:spPr>
          <a:xfrm>
            <a:off x="179970" y="517407"/>
            <a:ext cx="11678655" cy="657837"/>
          </a:xfrm>
          <a:prstGeom prst="rect">
            <a:avLst/>
          </a:prstGeom>
        </p:spPr>
        <p:txBody>
          <a:bodyPr vert="horz"/>
          <a:lstStyle>
            <a:lvl1pPr algn="ctr" defTabSz="609585" rtl="0" eaLnBrk="1" latinLnBrk="0" hangingPunct="1">
              <a:spcBef>
                <a:spcPct val="0"/>
              </a:spcBef>
              <a:buNone/>
              <a:defRPr sz="4000" kern="1200">
                <a:solidFill>
                  <a:schemeClr val="bg1"/>
                </a:solidFill>
                <a:latin typeface="+mn-lt"/>
                <a:ea typeface="+mj-ea"/>
                <a:cs typeface="+mj-cs"/>
              </a:defRPr>
            </a:lvl1pPr>
          </a:lstStyle>
          <a:p>
            <a:pPr marL="0" marR="0" lvl="0" indent="0" algn="l" defTabSz="1219170" rtl="0" eaLnBrk="1" fontAlgn="auto" latinLnBrk="0" hangingPunct="1">
              <a:lnSpc>
                <a:spcPct val="120000"/>
              </a:lnSpc>
              <a:spcBef>
                <a:spcPct val="0"/>
              </a:spcBef>
              <a:spcAft>
                <a:spcPts val="0"/>
              </a:spcAft>
              <a:buClrTx/>
              <a:buSzTx/>
              <a:buFontTx/>
              <a:buNone/>
              <a:tabLst/>
              <a:defRPr/>
            </a:pPr>
            <a:r>
              <a:rPr kumimoji="0" lang="en-US" sz="4400" b="0" i="0" u="none" strike="noStrike" kern="0" cap="none" spc="0" normalizeH="0" baseline="0" noProof="0" dirty="0">
                <a:ln>
                  <a:noFill/>
                </a:ln>
                <a:solidFill>
                  <a:srgbClr val="FFFFFF"/>
                </a:solidFill>
                <a:effectLst/>
                <a:uLnTx/>
                <a:uFillTx/>
                <a:latin typeface="Calibri Light" charset="0"/>
                <a:ea typeface="Calibri Light" charset="0"/>
                <a:cs typeface="Calibri Light" charset="0"/>
              </a:rPr>
              <a:t>Lesson #1: Velocity uncovers new bottlenecks!</a:t>
            </a:r>
          </a:p>
        </p:txBody>
      </p:sp>
      <p:sp>
        <p:nvSpPr>
          <p:cNvPr id="2" name="Rectangle 1">
            <a:extLst>
              <a:ext uri="{FF2B5EF4-FFF2-40B4-BE49-F238E27FC236}">
                <a16:creationId xmlns:a16="http://schemas.microsoft.com/office/drawing/2014/main" id="{769F9D01-1C02-4811-9B17-9B59AF409E78}"/>
              </a:ext>
            </a:extLst>
          </p:cNvPr>
          <p:cNvSpPr/>
          <p:nvPr/>
        </p:nvSpPr>
        <p:spPr>
          <a:xfrm>
            <a:off x="2248350" y="2205854"/>
            <a:ext cx="796067" cy="510989"/>
          </a:xfrm>
          <a:prstGeom prst="rect">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54646"/>
                </a:solidFill>
                <a:effectLst/>
                <a:uLnTx/>
                <a:uFillTx/>
                <a:latin typeface="Calibri"/>
                <a:ea typeface="+mn-ea"/>
                <a:cs typeface="+mn-cs"/>
              </a:rPr>
              <a:t>1</a:t>
            </a:r>
          </a:p>
        </p:txBody>
      </p:sp>
      <p:sp>
        <p:nvSpPr>
          <p:cNvPr id="5" name="Rectangle 4">
            <a:extLst>
              <a:ext uri="{FF2B5EF4-FFF2-40B4-BE49-F238E27FC236}">
                <a16:creationId xmlns:a16="http://schemas.microsoft.com/office/drawing/2014/main" id="{989B9191-ED59-42A6-BB42-8F5FDB4E8844}"/>
              </a:ext>
            </a:extLst>
          </p:cNvPr>
          <p:cNvSpPr/>
          <p:nvPr/>
        </p:nvSpPr>
        <p:spPr>
          <a:xfrm>
            <a:off x="3044417" y="2205854"/>
            <a:ext cx="796067" cy="510989"/>
          </a:xfrm>
          <a:prstGeom prst="rect">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54646"/>
                </a:solidFill>
                <a:effectLst/>
                <a:uLnTx/>
                <a:uFillTx/>
                <a:latin typeface="Calibri"/>
                <a:ea typeface="+mn-ea"/>
                <a:cs typeface="+mn-cs"/>
              </a:rPr>
              <a:t>2</a:t>
            </a:r>
          </a:p>
        </p:txBody>
      </p:sp>
      <p:sp>
        <p:nvSpPr>
          <p:cNvPr id="6" name="Rectangle 5">
            <a:extLst>
              <a:ext uri="{FF2B5EF4-FFF2-40B4-BE49-F238E27FC236}">
                <a16:creationId xmlns:a16="http://schemas.microsoft.com/office/drawing/2014/main" id="{96872893-A0F7-4D4B-83ED-6B02992510F7}"/>
              </a:ext>
            </a:extLst>
          </p:cNvPr>
          <p:cNvSpPr/>
          <p:nvPr/>
        </p:nvSpPr>
        <p:spPr>
          <a:xfrm>
            <a:off x="3840484" y="2205853"/>
            <a:ext cx="796067" cy="510989"/>
          </a:xfrm>
          <a:prstGeom prst="rect">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54646"/>
                </a:solidFill>
                <a:effectLst/>
                <a:uLnTx/>
                <a:uFillTx/>
                <a:latin typeface="Calibri"/>
                <a:ea typeface="+mn-ea"/>
                <a:cs typeface="+mn-cs"/>
              </a:rPr>
              <a:t>3</a:t>
            </a:r>
          </a:p>
        </p:txBody>
      </p:sp>
      <p:sp>
        <p:nvSpPr>
          <p:cNvPr id="7" name="Rectangle 6">
            <a:extLst>
              <a:ext uri="{FF2B5EF4-FFF2-40B4-BE49-F238E27FC236}">
                <a16:creationId xmlns:a16="http://schemas.microsoft.com/office/drawing/2014/main" id="{1887F945-CF91-46A1-AD3F-947E87543EF1}"/>
              </a:ext>
            </a:extLst>
          </p:cNvPr>
          <p:cNvSpPr/>
          <p:nvPr/>
        </p:nvSpPr>
        <p:spPr>
          <a:xfrm>
            <a:off x="4636551" y="2205854"/>
            <a:ext cx="796067" cy="510989"/>
          </a:xfrm>
          <a:prstGeom prst="rect">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54646"/>
                </a:solidFill>
                <a:effectLst/>
                <a:uLnTx/>
                <a:uFillTx/>
                <a:latin typeface="Calibri"/>
                <a:ea typeface="+mn-ea"/>
                <a:cs typeface="+mn-cs"/>
              </a:rPr>
              <a:t>4</a:t>
            </a:r>
          </a:p>
        </p:txBody>
      </p:sp>
      <p:sp>
        <p:nvSpPr>
          <p:cNvPr id="8" name="Rectangle 7">
            <a:extLst>
              <a:ext uri="{FF2B5EF4-FFF2-40B4-BE49-F238E27FC236}">
                <a16:creationId xmlns:a16="http://schemas.microsoft.com/office/drawing/2014/main" id="{A8112CEB-FE4F-4F2A-AC7C-8DEE810335F2}"/>
              </a:ext>
            </a:extLst>
          </p:cNvPr>
          <p:cNvSpPr/>
          <p:nvPr/>
        </p:nvSpPr>
        <p:spPr>
          <a:xfrm>
            <a:off x="5432618" y="2205854"/>
            <a:ext cx="796067" cy="510989"/>
          </a:xfrm>
          <a:prstGeom prst="rect">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54646"/>
                </a:solidFill>
                <a:effectLst/>
                <a:uLnTx/>
                <a:uFillTx/>
                <a:latin typeface="Calibri"/>
                <a:ea typeface="+mn-ea"/>
                <a:cs typeface="+mn-cs"/>
              </a:rPr>
              <a:t>5</a:t>
            </a:r>
          </a:p>
        </p:txBody>
      </p:sp>
      <p:sp>
        <p:nvSpPr>
          <p:cNvPr id="9" name="Rectangle 8">
            <a:extLst>
              <a:ext uri="{FF2B5EF4-FFF2-40B4-BE49-F238E27FC236}">
                <a16:creationId xmlns:a16="http://schemas.microsoft.com/office/drawing/2014/main" id="{B01C3D80-F67A-41DA-B9BD-28B40E234584}"/>
              </a:ext>
            </a:extLst>
          </p:cNvPr>
          <p:cNvSpPr/>
          <p:nvPr/>
        </p:nvSpPr>
        <p:spPr>
          <a:xfrm>
            <a:off x="6228685" y="2205852"/>
            <a:ext cx="796067" cy="510989"/>
          </a:xfrm>
          <a:prstGeom prst="rect">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54646"/>
                </a:solidFill>
                <a:effectLst/>
                <a:uLnTx/>
                <a:uFillTx/>
                <a:latin typeface="Calibri"/>
                <a:ea typeface="+mn-ea"/>
                <a:cs typeface="+mn-cs"/>
              </a:rPr>
              <a:t>6</a:t>
            </a:r>
          </a:p>
        </p:txBody>
      </p:sp>
      <p:sp>
        <p:nvSpPr>
          <p:cNvPr id="10" name="Rectangle 9">
            <a:extLst>
              <a:ext uri="{FF2B5EF4-FFF2-40B4-BE49-F238E27FC236}">
                <a16:creationId xmlns:a16="http://schemas.microsoft.com/office/drawing/2014/main" id="{8C2A4A02-5F36-4C55-9ECB-3DB36122D3ED}"/>
              </a:ext>
            </a:extLst>
          </p:cNvPr>
          <p:cNvSpPr/>
          <p:nvPr/>
        </p:nvSpPr>
        <p:spPr>
          <a:xfrm>
            <a:off x="10575792" y="2205854"/>
            <a:ext cx="796067" cy="510989"/>
          </a:xfrm>
          <a:prstGeom prst="rect">
            <a:avLst/>
          </a:prstGeom>
          <a:ln>
            <a:solidFill>
              <a:srgbClr val="00B050"/>
            </a:solidFill>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a:ea typeface="+mn-ea"/>
                <a:cs typeface="+mn-cs"/>
              </a:rPr>
              <a:t>1</a:t>
            </a:r>
          </a:p>
        </p:txBody>
      </p:sp>
      <p:sp>
        <p:nvSpPr>
          <p:cNvPr id="3" name="Arrow: Right 2">
            <a:extLst>
              <a:ext uri="{FF2B5EF4-FFF2-40B4-BE49-F238E27FC236}">
                <a16:creationId xmlns:a16="http://schemas.microsoft.com/office/drawing/2014/main" id="{F276CC80-D1AA-4593-A436-0B85142F3BE2}"/>
              </a:ext>
            </a:extLst>
          </p:cNvPr>
          <p:cNvSpPr/>
          <p:nvPr/>
        </p:nvSpPr>
        <p:spPr>
          <a:xfrm>
            <a:off x="8364350" y="2205850"/>
            <a:ext cx="978408" cy="484632"/>
          </a:xfrm>
          <a:prstGeom prst="right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1AB95B9D-C1A2-4888-B6BB-3DCC16FDC727}"/>
              </a:ext>
            </a:extLst>
          </p:cNvPr>
          <p:cNvSpPr/>
          <p:nvPr/>
        </p:nvSpPr>
        <p:spPr>
          <a:xfrm>
            <a:off x="271489" y="2205850"/>
            <a:ext cx="1417462" cy="510989"/>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a:ea typeface="+mn-ea"/>
                <a:cs typeface="+mn-cs"/>
              </a:rPr>
              <a:t>Months</a:t>
            </a:r>
          </a:p>
        </p:txBody>
      </p:sp>
      <p:sp>
        <p:nvSpPr>
          <p:cNvPr id="14" name="Rectangle 13">
            <a:extLst>
              <a:ext uri="{FF2B5EF4-FFF2-40B4-BE49-F238E27FC236}">
                <a16:creationId xmlns:a16="http://schemas.microsoft.com/office/drawing/2014/main" id="{43302E7B-7C41-4937-8F53-5FEA11013C82}"/>
              </a:ext>
            </a:extLst>
          </p:cNvPr>
          <p:cNvSpPr/>
          <p:nvPr/>
        </p:nvSpPr>
        <p:spPr>
          <a:xfrm>
            <a:off x="271489" y="3380227"/>
            <a:ext cx="1417462" cy="510989"/>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a:ea typeface="+mn-ea"/>
                <a:cs typeface="+mn-cs"/>
              </a:rPr>
              <a:t>Challenges</a:t>
            </a:r>
          </a:p>
        </p:txBody>
      </p:sp>
      <p:pic>
        <p:nvPicPr>
          <p:cNvPr id="12" name="Picture 11">
            <a:extLst>
              <a:ext uri="{FF2B5EF4-FFF2-40B4-BE49-F238E27FC236}">
                <a16:creationId xmlns:a16="http://schemas.microsoft.com/office/drawing/2014/main" id="{13422311-DE96-4C8F-98A3-A28170F1B2AC}"/>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248349" y="3380227"/>
            <a:ext cx="4740587" cy="1891020"/>
          </a:xfrm>
          <a:prstGeom prst="rect">
            <a:avLst/>
          </a:prstGeom>
        </p:spPr>
      </p:pic>
      <p:sp>
        <p:nvSpPr>
          <p:cNvPr id="16" name="Rectangle 15">
            <a:extLst>
              <a:ext uri="{FF2B5EF4-FFF2-40B4-BE49-F238E27FC236}">
                <a16:creationId xmlns:a16="http://schemas.microsoft.com/office/drawing/2014/main" id="{8692E65A-ABEB-439B-9591-33679E5C0B42}"/>
              </a:ext>
            </a:extLst>
          </p:cNvPr>
          <p:cNvSpPr/>
          <p:nvPr/>
        </p:nvSpPr>
        <p:spPr>
          <a:xfrm>
            <a:off x="3383283" y="4561242"/>
            <a:ext cx="1758871" cy="570156"/>
          </a:xfrm>
          <a:prstGeom prst="rect">
            <a:avLst/>
          </a:prstGeom>
          <a:noFill/>
          <a:ln w="50800" cap="flat" cmpd="sng" algn="ctr">
            <a:solidFill>
              <a:schemeClr val="accent5"/>
            </a:solidFill>
            <a:prstDash val="sysDot"/>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C172A"/>
              </a:solidFill>
              <a:effectLst/>
              <a:uLnTx/>
              <a:uFillTx/>
              <a:latin typeface="Calibri"/>
              <a:ea typeface="+mn-ea"/>
              <a:cs typeface="+mn-cs"/>
            </a:endParaRPr>
          </a:p>
        </p:txBody>
      </p:sp>
      <p:pic>
        <p:nvPicPr>
          <p:cNvPr id="2050" name="Picture 2" descr="Image result for windows installer error dynatrace">
            <a:extLst>
              <a:ext uri="{FF2B5EF4-FFF2-40B4-BE49-F238E27FC236}">
                <a16:creationId xmlns:a16="http://schemas.microsoft.com/office/drawing/2014/main" id="{06567EA7-2111-4D14-9783-41AA66951E17}"/>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7444291" y="3380227"/>
            <a:ext cx="3953949" cy="1891020"/>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9D18057D-E82C-4802-9E21-E3244FAC6041}"/>
              </a:ext>
            </a:extLst>
          </p:cNvPr>
          <p:cNvSpPr/>
          <p:nvPr/>
        </p:nvSpPr>
        <p:spPr>
          <a:xfrm>
            <a:off x="271489" y="5568512"/>
            <a:ext cx="1417462" cy="510989"/>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a:ea typeface="+mn-ea"/>
                <a:cs typeface="+mn-cs"/>
              </a:rPr>
              <a:t>Solutions</a:t>
            </a:r>
          </a:p>
        </p:txBody>
      </p:sp>
      <p:sp>
        <p:nvSpPr>
          <p:cNvPr id="20" name="Rectangle 19">
            <a:extLst>
              <a:ext uri="{FF2B5EF4-FFF2-40B4-BE49-F238E27FC236}">
                <a16:creationId xmlns:a16="http://schemas.microsoft.com/office/drawing/2014/main" id="{83CB29FF-3441-4C28-987B-849FEB84220D}"/>
              </a:ext>
            </a:extLst>
          </p:cNvPr>
          <p:cNvSpPr/>
          <p:nvPr/>
        </p:nvSpPr>
        <p:spPr>
          <a:xfrm>
            <a:off x="2248350" y="5568512"/>
            <a:ext cx="2893805" cy="510989"/>
          </a:xfrm>
          <a:prstGeom prst="rect">
            <a:avLst/>
          </a:prstGeom>
          <a:ln>
            <a:solidFill>
              <a:srgbClr val="00B050"/>
            </a:solidFill>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a:ea typeface="+mn-ea"/>
                <a:cs typeface="+mn-cs"/>
              </a:rPr>
              <a:t>Componentize</a:t>
            </a:r>
          </a:p>
        </p:txBody>
      </p:sp>
      <p:sp>
        <p:nvSpPr>
          <p:cNvPr id="21" name="Rectangle 20">
            <a:extLst>
              <a:ext uri="{FF2B5EF4-FFF2-40B4-BE49-F238E27FC236}">
                <a16:creationId xmlns:a16="http://schemas.microsoft.com/office/drawing/2014/main" id="{7E95F678-2478-4E5C-9446-1CBDC0D79680}"/>
              </a:ext>
            </a:extLst>
          </p:cNvPr>
          <p:cNvSpPr/>
          <p:nvPr/>
        </p:nvSpPr>
        <p:spPr>
          <a:xfrm>
            <a:off x="5363203" y="5568512"/>
            <a:ext cx="2893804" cy="510989"/>
          </a:xfrm>
          <a:prstGeom prst="rect">
            <a:avLst/>
          </a:prstGeom>
          <a:ln>
            <a:solidFill>
              <a:srgbClr val="00B050"/>
            </a:solidFill>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a:ea typeface="+mn-ea"/>
                <a:cs typeface="+mn-cs"/>
              </a:rPr>
              <a:t>Automate Rollout/Rollback</a:t>
            </a:r>
          </a:p>
        </p:txBody>
      </p:sp>
      <p:sp>
        <p:nvSpPr>
          <p:cNvPr id="22" name="Rectangle 21">
            <a:extLst>
              <a:ext uri="{FF2B5EF4-FFF2-40B4-BE49-F238E27FC236}">
                <a16:creationId xmlns:a16="http://schemas.microsoft.com/office/drawing/2014/main" id="{D899A4BF-10B9-498B-BE1D-48B12EBA1747}"/>
              </a:ext>
            </a:extLst>
          </p:cNvPr>
          <p:cNvSpPr/>
          <p:nvPr/>
        </p:nvSpPr>
        <p:spPr>
          <a:xfrm>
            <a:off x="8478055" y="5561873"/>
            <a:ext cx="2893804" cy="510989"/>
          </a:xfrm>
          <a:prstGeom prst="rect">
            <a:avLst/>
          </a:prstGeom>
          <a:ln>
            <a:solidFill>
              <a:srgbClr val="00B050"/>
            </a:solidFill>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a:ea typeface="+mn-ea"/>
                <a:cs typeface="+mn-cs"/>
              </a:rPr>
              <a:t>A/B Rollout Model</a:t>
            </a:r>
          </a:p>
        </p:txBody>
      </p:sp>
    </p:spTree>
    <p:extLst>
      <p:ext uri="{BB962C8B-B14F-4D97-AF65-F5344CB8AC3E}">
        <p14:creationId xmlns:p14="http://schemas.microsoft.com/office/powerpoint/2010/main" val="310597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fade">
                                      <p:cBhvr>
                                        <p:cTn id="16" dur="500"/>
                                        <p:tgtEl>
                                          <p:spTgt spid="205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9" grpId="0" animBg="1"/>
      <p:bldP spid="20" grpId="0" animBg="1"/>
      <p:bldP spid="21" grpId="0" animBg="1"/>
      <p:bldP spid="2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06BBA"/>
        </a:solidFill>
        <a:effectLst/>
      </p:bgPr>
    </p:bg>
    <p:spTree>
      <p:nvGrpSpPr>
        <p:cNvPr id="1" name=""/>
        <p:cNvGrpSpPr/>
        <p:nvPr/>
      </p:nvGrpSpPr>
      <p:grpSpPr>
        <a:xfrm>
          <a:off x="0" y="0"/>
          <a:ext cx="0" cy="0"/>
          <a:chOff x="0" y="0"/>
          <a:chExt cx="0" cy="0"/>
        </a:xfrm>
      </p:grpSpPr>
      <p:sp>
        <p:nvSpPr>
          <p:cNvPr id="605" name="Title 2"/>
          <p:cNvSpPr txBox="1">
            <a:spLocks/>
          </p:cNvSpPr>
          <p:nvPr/>
        </p:nvSpPr>
        <p:spPr>
          <a:xfrm>
            <a:off x="179970" y="517407"/>
            <a:ext cx="11678655" cy="657837"/>
          </a:xfrm>
          <a:prstGeom prst="rect">
            <a:avLst/>
          </a:prstGeom>
        </p:spPr>
        <p:txBody>
          <a:bodyPr vert="horz"/>
          <a:lstStyle>
            <a:lvl1pPr algn="ctr" defTabSz="609585" rtl="0" eaLnBrk="1" latinLnBrk="0" hangingPunct="1">
              <a:spcBef>
                <a:spcPct val="0"/>
              </a:spcBef>
              <a:buNone/>
              <a:defRPr sz="4000" kern="1200">
                <a:solidFill>
                  <a:schemeClr val="bg1"/>
                </a:solidFill>
                <a:latin typeface="+mn-lt"/>
                <a:ea typeface="+mj-ea"/>
                <a:cs typeface="+mj-cs"/>
              </a:defRPr>
            </a:lvl1pPr>
          </a:lstStyle>
          <a:p>
            <a:pPr marL="0" marR="0" lvl="0" indent="0" algn="l" defTabSz="1219170" rtl="0" eaLnBrk="1" fontAlgn="auto" latinLnBrk="0" hangingPunct="1">
              <a:lnSpc>
                <a:spcPct val="120000"/>
              </a:lnSpc>
              <a:spcBef>
                <a:spcPct val="0"/>
              </a:spcBef>
              <a:spcAft>
                <a:spcPts val="0"/>
              </a:spcAft>
              <a:buClrTx/>
              <a:buSzTx/>
              <a:buFontTx/>
              <a:buNone/>
              <a:tabLst/>
              <a:defRPr/>
            </a:pPr>
            <a:r>
              <a:rPr kumimoji="0" lang="en-US" sz="4400" b="0" i="0" u="none" strike="noStrike" kern="0" cap="none" spc="0" normalizeH="0" baseline="0" noProof="0" dirty="0">
                <a:ln>
                  <a:noFill/>
                </a:ln>
                <a:solidFill>
                  <a:srgbClr val="FFFFFF"/>
                </a:solidFill>
                <a:effectLst/>
                <a:uLnTx/>
                <a:uFillTx/>
                <a:latin typeface="Calibri Light" charset="0"/>
                <a:ea typeface="Calibri Light" charset="0"/>
                <a:cs typeface="Calibri Light" charset="0"/>
              </a:rPr>
              <a:t>Lesson #2: Need to Increase Sprint Quality</a:t>
            </a:r>
          </a:p>
        </p:txBody>
      </p:sp>
      <p:pic>
        <p:nvPicPr>
          <p:cNvPr id="3076" name="Picture 4" descr="Related image">
            <a:extLst>
              <a:ext uri="{FF2B5EF4-FFF2-40B4-BE49-F238E27FC236}">
                <a16:creationId xmlns:a16="http://schemas.microsoft.com/office/drawing/2014/main" id="{D20FD067-D37C-49AC-995B-06FB489302F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21896" y="1678193"/>
            <a:ext cx="2721497" cy="4586792"/>
          </a:xfrm>
          <a:prstGeom prst="rect">
            <a:avLst/>
          </a:prstGeom>
          <a:solidFill>
            <a:srgbClr val="006BBA"/>
          </a:solidFill>
        </p:spPr>
      </p:pic>
      <p:sp>
        <p:nvSpPr>
          <p:cNvPr id="7" name="Rectangle 6">
            <a:extLst>
              <a:ext uri="{FF2B5EF4-FFF2-40B4-BE49-F238E27FC236}">
                <a16:creationId xmlns:a16="http://schemas.microsoft.com/office/drawing/2014/main" id="{E88557D9-F77A-4B3E-B441-D8014A43911B}"/>
              </a:ext>
            </a:extLst>
          </p:cNvPr>
          <p:cNvSpPr/>
          <p:nvPr/>
        </p:nvSpPr>
        <p:spPr>
          <a:xfrm>
            <a:off x="7315200" y="2062230"/>
            <a:ext cx="4087906" cy="510989"/>
          </a:xfrm>
          <a:prstGeom prst="rect">
            <a:avLst/>
          </a:prstGeom>
          <a:ln>
            <a:solidFill>
              <a:srgbClr val="00B050"/>
            </a:solidFill>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a:ea typeface="+mn-ea"/>
                <a:cs typeface="+mn-cs"/>
              </a:rPr>
              <a:t>Works in Production</a:t>
            </a:r>
          </a:p>
        </p:txBody>
      </p:sp>
      <p:sp>
        <p:nvSpPr>
          <p:cNvPr id="9" name="Arrow: Right 8">
            <a:extLst>
              <a:ext uri="{FF2B5EF4-FFF2-40B4-BE49-F238E27FC236}">
                <a16:creationId xmlns:a16="http://schemas.microsoft.com/office/drawing/2014/main" id="{94749840-B465-4511-B530-B48AEDC83E93}"/>
              </a:ext>
            </a:extLst>
          </p:cNvPr>
          <p:cNvSpPr/>
          <p:nvPr/>
        </p:nvSpPr>
        <p:spPr>
          <a:xfrm>
            <a:off x="5506213" y="2062230"/>
            <a:ext cx="978408" cy="484632"/>
          </a:xfrm>
          <a:prstGeom prst="right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id="{CC311918-78C1-41AF-953D-6B1693311081}"/>
              </a:ext>
            </a:extLst>
          </p:cNvPr>
          <p:cNvSpPr/>
          <p:nvPr/>
        </p:nvSpPr>
        <p:spPr>
          <a:xfrm>
            <a:off x="8532495" y="3075293"/>
            <a:ext cx="2870611" cy="510989"/>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a:ea typeface="+mn-ea"/>
                <a:cs typeface="+mn-cs"/>
              </a:rPr>
              <a:t>www.dynatrace.com</a:t>
            </a:r>
          </a:p>
        </p:txBody>
      </p:sp>
      <p:pic>
        <p:nvPicPr>
          <p:cNvPr id="12" name="Picture 11">
            <a:extLst>
              <a:ext uri="{FF2B5EF4-FFF2-40B4-BE49-F238E27FC236}">
                <a16:creationId xmlns:a16="http://schemas.microsoft.com/office/drawing/2014/main" id="{ED7567F7-9124-45E9-B93F-3CD6D87BA9A4}"/>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315200" y="4057962"/>
            <a:ext cx="1041785" cy="696918"/>
          </a:xfrm>
          <a:prstGeom prst="rect">
            <a:avLst/>
          </a:prstGeom>
        </p:spPr>
      </p:pic>
      <p:sp>
        <p:nvSpPr>
          <p:cNvPr id="19" name="Rectangle 18">
            <a:extLst>
              <a:ext uri="{FF2B5EF4-FFF2-40B4-BE49-F238E27FC236}">
                <a16:creationId xmlns:a16="http://schemas.microsoft.com/office/drawing/2014/main" id="{675C608E-12B7-483A-A287-9AD00C0B7A54}"/>
              </a:ext>
            </a:extLst>
          </p:cNvPr>
          <p:cNvSpPr/>
          <p:nvPr/>
        </p:nvSpPr>
        <p:spPr>
          <a:xfrm>
            <a:off x="8532494" y="4055384"/>
            <a:ext cx="2870611" cy="699496"/>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a:ea typeface="+mn-ea"/>
                <a:cs typeface="+mn-cs"/>
              </a:rPr>
              <a:t>support.dynatrace.com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a:ea typeface="+mn-ea"/>
                <a:cs typeface="+mn-cs"/>
              </a:rPr>
              <a:t>dev-jira.dynatrace.org</a:t>
            </a:r>
          </a:p>
        </p:txBody>
      </p:sp>
      <p:pic>
        <p:nvPicPr>
          <p:cNvPr id="3084" name="Picture 12" descr="Image result for confluence logo">
            <a:extLst>
              <a:ext uri="{FF2B5EF4-FFF2-40B4-BE49-F238E27FC236}">
                <a16:creationId xmlns:a16="http://schemas.microsoft.com/office/drawing/2014/main" id="{0AF3F064-B213-4754-991D-DC9B838AE440}"/>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a:stretch/>
        </p:blipFill>
        <p:spPr bwMode="auto">
          <a:xfrm>
            <a:off x="7315199" y="5136175"/>
            <a:ext cx="1041785" cy="769773"/>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21620D0E-4E6D-4301-A79E-54E323000C75}"/>
              </a:ext>
            </a:extLst>
          </p:cNvPr>
          <p:cNvSpPr/>
          <p:nvPr/>
        </p:nvSpPr>
        <p:spPr>
          <a:xfrm>
            <a:off x="8532493" y="5114660"/>
            <a:ext cx="2870611" cy="791288"/>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a:ea typeface="+mn-ea"/>
                <a:cs typeface="+mn-cs"/>
              </a:rPr>
              <a:t>community.dynatrace.com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a:ea typeface="+mn-ea"/>
                <a:cs typeface="+mn-cs"/>
              </a:rPr>
              <a:t>dev-wiki.dynatrace.org</a:t>
            </a:r>
          </a:p>
        </p:txBody>
      </p:sp>
      <p:pic>
        <p:nvPicPr>
          <p:cNvPr id="3086" name="Picture 14" descr="Image result for website logo">
            <a:extLst>
              <a:ext uri="{FF2B5EF4-FFF2-40B4-BE49-F238E27FC236}">
                <a16:creationId xmlns:a16="http://schemas.microsoft.com/office/drawing/2014/main" id="{434AD85B-8688-474D-B357-DBA073126447}"/>
              </a:ext>
            </a:extLst>
          </p:cNvPr>
          <p:cNvPicPr>
            <a:picLocks noChangeAspect="1" noChangeArrowheads="1"/>
          </p:cNvPicPr>
          <p:nvPr/>
        </p:nvPicPr>
        <p:blipFill rotWithShape="1">
          <a:blip r:embed="rId6" cstate="hqprint">
            <a:extLst>
              <a:ext uri="{28A0092B-C50C-407E-A947-70E740481C1C}">
                <a14:useLocalDpi xmlns:a14="http://schemas.microsoft.com/office/drawing/2010/main"/>
              </a:ext>
            </a:extLst>
          </a:blip>
          <a:srcRect/>
          <a:stretch/>
        </p:blipFill>
        <p:spPr bwMode="auto">
          <a:xfrm>
            <a:off x="7315199" y="2852071"/>
            <a:ext cx="1041785" cy="1041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3185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3086"/>
                                        </p:tgtEl>
                                        <p:attrNameLst>
                                          <p:attrName>style.visibility</p:attrName>
                                        </p:attrNameLst>
                                      </p:cBhvr>
                                      <p:to>
                                        <p:strVal val="visible"/>
                                      </p:to>
                                    </p:set>
                                    <p:animEffect transition="in" filter="fade">
                                      <p:cBhvr>
                                        <p:cTn id="13" dur="500"/>
                                        <p:tgtEl>
                                          <p:spTgt spid="308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par>
                                <p:cTn id="23" presetID="10" presetClass="entr" presetSubtype="0" fill="hold" nodeType="withEffect">
                                  <p:stCondLst>
                                    <p:cond delay="0"/>
                                  </p:stCondLst>
                                  <p:childTnLst>
                                    <p:set>
                                      <p:cBhvr>
                                        <p:cTn id="24" dur="1" fill="hold">
                                          <p:stCondLst>
                                            <p:cond delay="0"/>
                                          </p:stCondLst>
                                        </p:cTn>
                                        <p:tgtEl>
                                          <p:spTgt spid="3084"/>
                                        </p:tgtEl>
                                        <p:attrNameLst>
                                          <p:attrName>style.visibility</p:attrName>
                                        </p:attrNameLst>
                                      </p:cBhvr>
                                      <p:to>
                                        <p:strVal val="visible"/>
                                      </p:to>
                                    </p:set>
                                    <p:animEffect transition="in" filter="fade">
                                      <p:cBhvr>
                                        <p:cTn id="25" dur="500"/>
                                        <p:tgtEl>
                                          <p:spTgt spid="308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5" grpId="0" animBg="1"/>
      <p:bldP spid="19" grpId="0" animBg="1"/>
      <p:bldP spid="2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06BBA"/>
        </a:solidFill>
        <a:effectLst/>
      </p:bgPr>
    </p:bg>
    <p:spTree>
      <p:nvGrpSpPr>
        <p:cNvPr id="1" name=""/>
        <p:cNvGrpSpPr/>
        <p:nvPr/>
      </p:nvGrpSpPr>
      <p:grpSpPr>
        <a:xfrm>
          <a:off x="0" y="0"/>
          <a:ext cx="0" cy="0"/>
          <a:chOff x="0" y="0"/>
          <a:chExt cx="0" cy="0"/>
        </a:xfrm>
      </p:grpSpPr>
      <p:sp>
        <p:nvSpPr>
          <p:cNvPr id="605" name="Title 2"/>
          <p:cNvSpPr txBox="1">
            <a:spLocks/>
          </p:cNvSpPr>
          <p:nvPr/>
        </p:nvSpPr>
        <p:spPr>
          <a:xfrm>
            <a:off x="179970" y="517407"/>
            <a:ext cx="11678655" cy="657837"/>
          </a:xfrm>
          <a:prstGeom prst="rect">
            <a:avLst/>
          </a:prstGeom>
        </p:spPr>
        <p:txBody>
          <a:bodyPr vert="horz"/>
          <a:lstStyle>
            <a:lvl1pPr algn="ctr" defTabSz="609585" rtl="0" eaLnBrk="1" latinLnBrk="0" hangingPunct="1">
              <a:spcBef>
                <a:spcPct val="0"/>
              </a:spcBef>
              <a:buNone/>
              <a:defRPr sz="4000" kern="1200">
                <a:solidFill>
                  <a:schemeClr val="bg1"/>
                </a:solidFill>
                <a:latin typeface="+mn-lt"/>
                <a:ea typeface="+mj-ea"/>
                <a:cs typeface="+mj-cs"/>
              </a:defRPr>
            </a:lvl1pPr>
          </a:lstStyle>
          <a:p>
            <a:pPr marL="0" marR="0" lvl="0" indent="0" algn="l" defTabSz="1219170" rtl="0" eaLnBrk="1" fontAlgn="auto" latinLnBrk="0" hangingPunct="1">
              <a:lnSpc>
                <a:spcPct val="120000"/>
              </a:lnSpc>
              <a:spcBef>
                <a:spcPct val="0"/>
              </a:spcBef>
              <a:spcAft>
                <a:spcPts val="0"/>
              </a:spcAft>
              <a:buClrTx/>
              <a:buSzTx/>
              <a:buFontTx/>
              <a:buNone/>
              <a:tabLst/>
              <a:defRPr/>
            </a:pPr>
            <a:r>
              <a:rPr kumimoji="0" lang="en-US" sz="4400" b="0" i="0" u="none" strike="noStrike" kern="0" cap="none" spc="0" normalizeH="0" baseline="0" noProof="0" dirty="0">
                <a:ln>
                  <a:noFill/>
                </a:ln>
                <a:solidFill>
                  <a:srgbClr val="FFFFFF"/>
                </a:solidFill>
                <a:effectLst/>
                <a:uLnTx/>
                <a:uFillTx/>
                <a:latin typeface="Calibri Light" charset="0"/>
                <a:ea typeface="Calibri Light" charset="0"/>
                <a:cs typeface="Calibri Light" charset="0"/>
              </a:rPr>
              <a:t>Lesson #3: Essential End User Feedback Loop</a:t>
            </a:r>
          </a:p>
        </p:txBody>
      </p:sp>
      <p:sp>
        <p:nvSpPr>
          <p:cNvPr id="8" name="Content Placeholder 1"/>
          <p:cNvSpPr txBox="1">
            <a:spLocks/>
          </p:cNvSpPr>
          <p:nvPr/>
        </p:nvSpPr>
        <p:spPr>
          <a:xfrm>
            <a:off x="431372" y="1631147"/>
            <a:ext cx="11329259" cy="1112053"/>
          </a:xfrm>
          <a:prstGeom prst="rect">
            <a:avLst/>
          </a:prstGeom>
        </p:spPr>
        <p:txBody>
          <a:bodyPr vert="horz" lIns="91440" tIns="45720" rIns="91440" bIns="45720" rtlCol="0">
            <a:noAutofit/>
          </a:bodyPr>
          <a:lstStyle>
            <a:lvl1pPr marL="228594" indent="-228594" algn="l" defTabSz="914377" rtl="0" eaLnBrk="1" latinLnBrk="0" hangingPunct="1">
              <a:lnSpc>
                <a:spcPct val="100000"/>
              </a:lnSpc>
              <a:spcBef>
                <a:spcPts val="0"/>
              </a:spcBef>
              <a:spcAft>
                <a:spcPts val="1000"/>
              </a:spcAft>
              <a:buClr>
                <a:schemeClr val="accent1"/>
              </a:buClr>
              <a:buFont typeface="Arial"/>
              <a:buChar char="•"/>
              <a:defRPr sz="2800" kern="1200">
                <a:solidFill>
                  <a:srgbClr val="303030"/>
                </a:solidFill>
                <a:latin typeface="+mj-lt"/>
                <a:ea typeface="+mn-ea"/>
                <a:cs typeface="Calibri Light"/>
              </a:defRPr>
            </a:lvl1pPr>
            <a:lvl2pPr marL="685783" indent="-228594" algn="l" defTabSz="914377" rtl="0" eaLnBrk="1" latinLnBrk="0" hangingPunct="1">
              <a:lnSpc>
                <a:spcPct val="100000"/>
              </a:lnSpc>
              <a:spcBef>
                <a:spcPts val="0"/>
              </a:spcBef>
              <a:spcAft>
                <a:spcPts val="1000"/>
              </a:spcAft>
              <a:buClr>
                <a:srgbClr val="606B6C"/>
              </a:buClr>
              <a:buSzPct val="80000"/>
              <a:buFont typeface="Arial" panose="020B0604020202020204" pitchFamily="34" charset="0"/>
              <a:buChar char="•"/>
              <a:defRPr sz="2400" kern="1200">
                <a:solidFill>
                  <a:srgbClr val="555F60"/>
                </a:solidFill>
                <a:latin typeface="+mj-lt"/>
                <a:ea typeface="+mn-ea"/>
                <a:cs typeface="+mn-cs"/>
              </a:defRPr>
            </a:lvl2pPr>
            <a:lvl3pPr marL="1142971" indent="-228594" algn="l" defTabSz="914377" rtl="0" eaLnBrk="1" latinLnBrk="0" hangingPunct="1">
              <a:lnSpc>
                <a:spcPct val="100000"/>
              </a:lnSpc>
              <a:spcBef>
                <a:spcPts val="0"/>
              </a:spcBef>
              <a:spcAft>
                <a:spcPts val="1000"/>
              </a:spcAft>
              <a:buClr>
                <a:srgbClr val="606B6C"/>
              </a:buClr>
              <a:buSzPct val="80000"/>
              <a:buFont typeface="Arial" panose="020B0604020202020204" pitchFamily="34" charset="0"/>
              <a:buChar char="•"/>
              <a:defRPr sz="2400" b="0" kern="1200">
                <a:solidFill>
                  <a:schemeClr val="bg2"/>
                </a:solidFill>
                <a:latin typeface="+mj-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594" marR="0" lvl="0" indent="-228594" algn="l" defTabSz="914377" rtl="0" eaLnBrk="1" fontAlgn="auto" latinLnBrk="0" hangingPunct="1">
              <a:lnSpc>
                <a:spcPct val="100000"/>
              </a:lnSpc>
              <a:spcBef>
                <a:spcPts val="0"/>
              </a:spcBef>
              <a:spcAft>
                <a:spcPts val="1000"/>
              </a:spcAft>
              <a:buClr>
                <a:srgbClr val="FFFFFF"/>
              </a:buClr>
              <a:buSzTx/>
              <a:buFont typeface="Arial"/>
              <a:buChar char="•"/>
              <a:tabLst/>
              <a:defRPr/>
            </a:pPr>
            <a:endParaRPr kumimoji="0" lang="en-US" sz="2800" b="0" i="0" u="none" strike="noStrike" kern="1200" cap="none" spc="0" normalizeH="0" baseline="0" noProof="0" dirty="0">
              <a:ln>
                <a:noFill/>
              </a:ln>
              <a:solidFill>
                <a:srgbClr val="FFFFFF"/>
              </a:solidFill>
              <a:effectLst/>
              <a:uLnTx/>
              <a:uFillTx/>
              <a:latin typeface="Calibri Light"/>
              <a:ea typeface="+mn-ea"/>
              <a:cs typeface="Calibri Light"/>
            </a:endParaRPr>
          </a:p>
        </p:txBody>
      </p:sp>
      <p:pic>
        <p:nvPicPr>
          <p:cNvPr id="4" name="Picture 3"/>
          <p:cNvPicPr>
            <a:picLocks noChangeAspect="1"/>
          </p:cNvPicPr>
          <p:nvPr/>
        </p:nvPicPr>
        <p:blipFill>
          <a:blip r:embed="rId3"/>
          <a:stretch>
            <a:fillRect/>
          </a:stretch>
        </p:blipFill>
        <p:spPr>
          <a:xfrm>
            <a:off x="1722677" y="3069402"/>
            <a:ext cx="8770852" cy="3528427"/>
          </a:xfrm>
          <a:prstGeom prst="rect">
            <a:avLst/>
          </a:prstGeom>
        </p:spPr>
      </p:pic>
      <p:sp>
        <p:nvSpPr>
          <p:cNvPr id="7" name="Rectangle 6">
            <a:extLst>
              <a:ext uri="{FF2B5EF4-FFF2-40B4-BE49-F238E27FC236}">
                <a16:creationId xmlns:a16="http://schemas.microsoft.com/office/drawing/2014/main" id="{F5893D51-F787-4A3A-94A1-F347E6F99152}"/>
              </a:ext>
            </a:extLst>
          </p:cNvPr>
          <p:cNvSpPr/>
          <p:nvPr/>
        </p:nvSpPr>
        <p:spPr>
          <a:xfrm>
            <a:off x="626500" y="1806625"/>
            <a:ext cx="4386564" cy="592330"/>
          </a:xfrm>
          <a:prstGeom prst="rect">
            <a:avLst/>
          </a:prstGeom>
          <a:gradFill>
            <a:gsLst>
              <a:gs pos="0">
                <a:schemeClr val="accent3">
                  <a:satMod val="103000"/>
                  <a:lumMod val="102000"/>
                  <a:tint val="94000"/>
                  <a:alpha val="39000"/>
                </a:schemeClr>
              </a:gs>
              <a:gs pos="50000">
                <a:schemeClr val="accent3">
                  <a:satMod val="110000"/>
                  <a:lumMod val="100000"/>
                  <a:shade val="100000"/>
                  <a:alpha val="63000"/>
                </a:schemeClr>
              </a:gs>
              <a:gs pos="100000">
                <a:schemeClr val="accent3">
                  <a:lumMod val="99000"/>
                  <a:satMod val="120000"/>
                  <a:shade val="78000"/>
                  <a:alpha val="49000"/>
                </a:schemeClr>
              </a:gs>
            </a:gsLst>
          </a:gradFill>
          <a:ln>
            <a:solidFill>
              <a:srgbClr val="00B050"/>
            </a:solidFill>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a:ea typeface="+mn-ea"/>
                <a:cs typeface="+mn-cs"/>
              </a:rPr>
              <a:t>“We THINK we know!”</a:t>
            </a:r>
          </a:p>
        </p:txBody>
      </p:sp>
      <p:sp>
        <p:nvSpPr>
          <p:cNvPr id="9" name="Arrow: Right 8">
            <a:extLst>
              <a:ext uri="{FF2B5EF4-FFF2-40B4-BE49-F238E27FC236}">
                <a16:creationId xmlns:a16="http://schemas.microsoft.com/office/drawing/2014/main" id="{A63CD622-AA2E-4B9A-B682-A679BB8E4A33}"/>
              </a:ext>
            </a:extLst>
          </p:cNvPr>
          <p:cNvSpPr/>
          <p:nvPr/>
        </p:nvSpPr>
        <p:spPr>
          <a:xfrm>
            <a:off x="5364628" y="1860474"/>
            <a:ext cx="978408" cy="484632"/>
          </a:xfrm>
          <a:prstGeom prst="right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ECEB5529-6B65-4A5B-BF97-DE59D69B9DBC}"/>
              </a:ext>
            </a:extLst>
          </p:cNvPr>
          <p:cNvSpPr/>
          <p:nvPr/>
        </p:nvSpPr>
        <p:spPr>
          <a:xfrm>
            <a:off x="6694600" y="1798644"/>
            <a:ext cx="4386564" cy="592220"/>
          </a:xfrm>
          <a:prstGeom prst="rect">
            <a:avLst/>
          </a:prstGeom>
          <a:ln>
            <a:solidFill>
              <a:srgbClr val="00B050"/>
            </a:solidFill>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a:ea typeface="+mn-ea"/>
                <a:cs typeface="+mn-cs"/>
              </a:rPr>
              <a:t>“We KNOW we know!”</a:t>
            </a:r>
          </a:p>
        </p:txBody>
      </p:sp>
    </p:spTree>
    <p:extLst>
      <p:ext uri="{BB962C8B-B14F-4D97-AF65-F5344CB8AC3E}">
        <p14:creationId xmlns:p14="http://schemas.microsoft.com/office/powerpoint/2010/main" val="861506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006BBA"/>
        </a:solidFill>
        <a:effectLst/>
      </p:bgPr>
    </p:bg>
    <p:spTree>
      <p:nvGrpSpPr>
        <p:cNvPr id="1" name=""/>
        <p:cNvGrpSpPr/>
        <p:nvPr/>
      </p:nvGrpSpPr>
      <p:grpSpPr>
        <a:xfrm>
          <a:off x="0" y="0"/>
          <a:ext cx="0" cy="0"/>
          <a:chOff x="0" y="0"/>
          <a:chExt cx="0" cy="0"/>
        </a:xfrm>
      </p:grpSpPr>
      <p:sp>
        <p:nvSpPr>
          <p:cNvPr id="605" name="Title 2"/>
          <p:cNvSpPr txBox="1">
            <a:spLocks/>
          </p:cNvSpPr>
          <p:nvPr/>
        </p:nvSpPr>
        <p:spPr>
          <a:xfrm>
            <a:off x="179970" y="517407"/>
            <a:ext cx="11678655" cy="657837"/>
          </a:xfrm>
          <a:prstGeom prst="rect">
            <a:avLst/>
          </a:prstGeom>
        </p:spPr>
        <p:txBody>
          <a:bodyPr vert="horz"/>
          <a:lstStyle>
            <a:lvl1pPr algn="ctr" defTabSz="609585" rtl="0" eaLnBrk="1" latinLnBrk="0" hangingPunct="1">
              <a:spcBef>
                <a:spcPct val="0"/>
              </a:spcBef>
              <a:buNone/>
              <a:defRPr sz="4000" kern="1200">
                <a:solidFill>
                  <a:schemeClr val="bg1"/>
                </a:solidFill>
                <a:latin typeface="+mn-lt"/>
                <a:ea typeface="+mj-ea"/>
                <a:cs typeface="+mj-cs"/>
              </a:defRPr>
            </a:lvl1pPr>
          </a:lstStyle>
          <a:p>
            <a:pPr marL="0" marR="0" lvl="0" indent="0" algn="l" defTabSz="1219170" rtl="0" eaLnBrk="1" fontAlgn="auto" latinLnBrk="0" hangingPunct="1">
              <a:lnSpc>
                <a:spcPct val="120000"/>
              </a:lnSpc>
              <a:spcBef>
                <a:spcPct val="0"/>
              </a:spcBef>
              <a:spcAft>
                <a:spcPts val="0"/>
              </a:spcAft>
              <a:buClrTx/>
              <a:buSzTx/>
              <a:buFontTx/>
              <a:buNone/>
              <a:tabLst/>
              <a:defRPr/>
            </a:pPr>
            <a:r>
              <a:rPr kumimoji="0" lang="en-US" sz="4400" b="0" i="0" u="none" strike="noStrike" kern="0" cap="none" spc="0" normalizeH="0" baseline="0" noProof="0" dirty="0">
                <a:ln>
                  <a:noFill/>
                </a:ln>
                <a:solidFill>
                  <a:srgbClr val="FFFFFF"/>
                </a:solidFill>
                <a:effectLst/>
                <a:uLnTx/>
                <a:uFillTx/>
                <a:latin typeface="Calibri Light" charset="0"/>
                <a:ea typeface="Calibri Light" charset="0"/>
                <a:cs typeface="Calibri Light" charset="0"/>
              </a:rPr>
              <a:t>Lesson #4: Automated Error Analysis</a:t>
            </a:r>
          </a:p>
        </p:txBody>
      </p:sp>
      <p:sp>
        <p:nvSpPr>
          <p:cNvPr id="8" name="Content Placeholder 1"/>
          <p:cNvSpPr txBox="1">
            <a:spLocks/>
          </p:cNvSpPr>
          <p:nvPr/>
        </p:nvSpPr>
        <p:spPr>
          <a:xfrm>
            <a:off x="431372" y="1631147"/>
            <a:ext cx="11329259" cy="4707337"/>
          </a:xfrm>
          <a:prstGeom prst="rect">
            <a:avLst/>
          </a:prstGeom>
        </p:spPr>
        <p:txBody>
          <a:bodyPr vert="horz" lIns="91440" tIns="45720" rIns="91440" bIns="45720" rtlCol="0">
            <a:noAutofit/>
          </a:bodyPr>
          <a:lstStyle>
            <a:lvl1pPr marL="228594" indent="-228594" algn="l" defTabSz="914377" rtl="0" eaLnBrk="1" latinLnBrk="0" hangingPunct="1">
              <a:lnSpc>
                <a:spcPct val="100000"/>
              </a:lnSpc>
              <a:spcBef>
                <a:spcPts val="0"/>
              </a:spcBef>
              <a:spcAft>
                <a:spcPts val="1000"/>
              </a:spcAft>
              <a:buClr>
                <a:schemeClr val="accent1"/>
              </a:buClr>
              <a:buFont typeface="Arial"/>
              <a:buChar char="•"/>
              <a:defRPr sz="2800" kern="1200">
                <a:solidFill>
                  <a:srgbClr val="303030"/>
                </a:solidFill>
                <a:latin typeface="+mj-lt"/>
                <a:ea typeface="+mn-ea"/>
                <a:cs typeface="Calibri Light"/>
              </a:defRPr>
            </a:lvl1pPr>
            <a:lvl2pPr marL="685783" indent="-228594" algn="l" defTabSz="914377" rtl="0" eaLnBrk="1" latinLnBrk="0" hangingPunct="1">
              <a:lnSpc>
                <a:spcPct val="100000"/>
              </a:lnSpc>
              <a:spcBef>
                <a:spcPts val="0"/>
              </a:spcBef>
              <a:spcAft>
                <a:spcPts val="1000"/>
              </a:spcAft>
              <a:buClr>
                <a:srgbClr val="606B6C"/>
              </a:buClr>
              <a:buSzPct val="80000"/>
              <a:buFont typeface="Arial" panose="020B0604020202020204" pitchFamily="34" charset="0"/>
              <a:buChar char="•"/>
              <a:defRPr sz="2400" kern="1200">
                <a:solidFill>
                  <a:srgbClr val="555F60"/>
                </a:solidFill>
                <a:latin typeface="+mj-lt"/>
                <a:ea typeface="+mn-ea"/>
                <a:cs typeface="+mn-cs"/>
              </a:defRPr>
            </a:lvl2pPr>
            <a:lvl3pPr marL="1142971" indent="-228594" algn="l" defTabSz="914377" rtl="0" eaLnBrk="1" latinLnBrk="0" hangingPunct="1">
              <a:lnSpc>
                <a:spcPct val="100000"/>
              </a:lnSpc>
              <a:spcBef>
                <a:spcPts val="0"/>
              </a:spcBef>
              <a:spcAft>
                <a:spcPts val="1000"/>
              </a:spcAft>
              <a:buClr>
                <a:srgbClr val="606B6C"/>
              </a:buClr>
              <a:buSzPct val="80000"/>
              <a:buFont typeface="Arial" panose="020B0604020202020204" pitchFamily="34" charset="0"/>
              <a:buChar char="•"/>
              <a:defRPr sz="2400" b="0" kern="1200">
                <a:solidFill>
                  <a:schemeClr val="bg2"/>
                </a:solidFill>
                <a:latin typeface="+mj-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594" marR="0" lvl="0" indent="-228594" algn="l" defTabSz="914377" rtl="0" eaLnBrk="1" fontAlgn="auto" latinLnBrk="0" hangingPunct="1">
              <a:lnSpc>
                <a:spcPct val="100000"/>
              </a:lnSpc>
              <a:spcBef>
                <a:spcPts val="0"/>
              </a:spcBef>
              <a:spcAft>
                <a:spcPts val="1000"/>
              </a:spcAft>
              <a:buClr>
                <a:srgbClr val="FFFFFF"/>
              </a:buClr>
              <a:buSzTx/>
              <a:buFont typeface="Arial"/>
              <a:buChar char="•"/>
              <a:tabLst/>
              <a:defRPr/>
            </a:pPr>
            <a:endParaRPr kumimoji="0" lang="en-US" sz="2800" b="0" i="0" u="none" strike="noStrike" kern="1200" cap="none" spc="0" normalizeH="0" baseline="0" noProof="0" dirty="0">
              <a:ln>
                <a:noFill/>
              </a:ln>
              <a:solidFill>
                <a:srgbClr val="FFFFFF"/>
              </a:solidFill>
              <a:effectLst/>
              <a:uLnTx/>
              <a:uFillTx/>
              <a:latin typeface="Calibri Light"/>
              <a:ea typeface="+mn-ea"/>
              <a:cs typeface="Calibri Light"/>
            </a:endParaRPr>
          </a:p>
        </p:txBody>
      </p:sp>
      <p:sp>
        <p:nvSpPr>
          <p:cNvPr id="6" name="Content Placeholder 1"/>
          <p:cNvSpPr txBox="1">
            <a:spLocks/>
          </p:cNvSpPr>
          <p:nvPr/>
        </p:nvSpPr>
        <p:spPr>
          <a:xfrm>
            <a:off x="583772" y="1783548"/>
            <a:ext cx="11329259" cy="654852"/>
          </a:xfrm>
          <a:prstGeom prst="rect">
            <a:avLst/>
          </a:prstGeom>
        </p:spPr>
        <p:txBody>
          <a:bodyPr vert="horz" lIns="91440" tIns="45720" rIns="91440" bIns="45720" rtlCol="0">
            <a:noAutofit/>
          </a:bodyPr>
          <a:lstStyle>
            <a:lvl1pPr marL="228594" indent="-228594" algn="l" defTabSz="914377" rtl="0" eaLnBrk="1" latinLnBrk="0" hangingPunct="1">
              <a:lnSpc>
                <a:spcPct val="100000"/>
              </a:lnSpc>
              <a:spcBef>
                <a:spcPts val="0"/>
              </a:spcBef>
              <a:spcAft>
                <a:spcPts val="1000"/>
              </a:spcAft>
              <a:buClr>
                <a:schemeClr val="accent1"/>
              </a:buClr>
              <a:buFont typeface="Arial"/>
              <a:buChar char="•"/>
              <a:defRPr sz="2800" kern="1200">
                <a:solidFill>
                  <a:srgbClr val="303030"/>
                </a:solidFill>
                <a:latin typeface="+mj-lt"/>
                <a:ea typeface="+mn-ea"/>
                <a:cs typeface="Calibri Light"/>
              </a:defRPr>
            </a:lvl1pPr>
            <a:lvl2pPr marL="685783" indent="-228594" algn="l" defTabSz="914377" rtl="0" eaLnBrk="1" latinLnBrk="0" hangingPunct="1">
              <a:lnSpc>
                <a:spcPct val="100000"/>
              </a:lnSpc>
              <a:spcBef>
                <a:spcPts val="0"/>
              </a:spcBef>
              <a:spcAft>
                <a:spcPts val="1000"/>
              </a:spcAft>
              <a:buClr>
                <a:srgbClr val="606B6C"/>
              </a:buClr>
              <a:buSzPct val="80000"/>
              <a:buFont typeface="Arial" panose="020B0604020202020204" pitchFamily="34" charset="0"/>
              <a:buChar char="•"/>
              <a:defRPr sz="2400" kern="1200">
                <a:solidFill>
                  <a:srgbClr val="555F60"/>
                </a:solidFill>
                <a:latin typeface="+mj-lt"/>
                <a:ea typeface="+mn-ea"/>
                <a:cs typeface="+mn-cs"/>
              </a:defRPr>
            </a:lvl2pPr>
            <a:lvl3pPr marL="1142971" indent="-228594" algn="l" defTabSz="914377" rtl="0" eaLnBrk="1" latinLnBrk="0" hangingPunct="1">
              <a:lnSpc>
                <a:spcPct val="100000"/>
              </a:lnSpc>
              <a:spcBef>
                <a:spcPts val="0"/>
              </a:spcBef>
              <a:spcAft>
                <a:spcPts val="1000"/>
              </a:spcAft>
              <a:buClr>
                <a:srgbClr val="606B6C"/>
              </a:buClr>
              <a:buSzPct val="80000"/>
              <a:buFont typeface="Arial" panose="020B0604020202020204" pitchFamily="34" charset="0"/>
              <a:buChar char="•"/>
              <a:defRPr sz="2400" b="0" kern="1200">
                <a:solidFill>
                  <a:schemeClr val="bg2"/>
                </a:solidFill>
                <a:latin typeface="+mj-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594" marR="0" lvl="0" indent="-228594" algn="l" defTabSz="914377" rtl="0" eaLnBrk="1" fontAlgn="auto" latinLnBrk="0" hangingPunct="1">
              <a:lnSpc>
                <a:spcPct val="100000"/>
              </a:lnSpc>
              <a:spcBef>
                <a:spcPts val="0"/>
              </a:spcBef>
              <a:spcAft>
                <a:spcPts val="1000"/>
              </a:spcAft>
              <a:buClr>
                <a:srgbClr val="FFFFFF"/>
              </a:buClr>
              <a:buSzTx/>
              <a:buFont typeface="Arial"/>
              <a:buChar char="•"/>
              <a:tabLst/>
              <a:defRPr/>
            </a:pPr>
            <a:r>
              <a:rPr kumimoji="0" lang="en-US" sz="2400" b="0" i="0" u="none" strike="noStrike" kern="1200" cap="none" spc="0" normalizeH="0" baseline="0" noProof="0" dirty="0">
                <a:ln>
                  <a:noFill/>
                </a:ln>
                <a:solidFill>
                  <a:srgbClr val="FFFFFF"/>
                </a:solidFill>
                <a:effectLst/>
                <a:uLnTx/>
                <a:uFillTx/>
                <a:latin typeface="Calibri Light"/>
                <a:ea typeface="+mn-ea"/>
                <a:cs typeface="Calibri Light"/>
              </a:rPr>
              <a:t>Birth of “ARCHIE” our “Automated Log Archive Analyzer” integrated with JIRA</a:t>
            </a:r>
          </a:p>
        </p:txBody>
      </p:sp>
      <p:pic>
        <p:nvPicPr>
          <p:cNvPr id="3" name="Picture 2"/>
          <p:cNvPicPr>
            <a:picLocks noChangeAspect="1"/>
          </p:cNvPicPr>
          <p:nvPr/>
        </p:nvPicPr>
        <p:blipFill>
          <a:blip r:embed="rId3"/>
          <a:stretch>
            <a:fillRect/>
          </a:stretch>
        </p:blipFill>
        <p:spPr>
          <a:xfrm>
            <a:off x="2200278" y="2337081"/>
            <a:ext cx="7554025" cy="445730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41580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06BBA"/>
        </a:solidFill>
        <a:effectLst/>
      </p:bgPr>
    </p:bg>
    <p:spTree>
      <p:nvGrpSpPr>
        <p:cNvPr id="1" name=""/>
        <p:cNvGrpSpPr/>
        <p:nvPr/>
      </p:nvGrpSpPr>
      <p:grpSpPr>
        <a:xfrm>
          <a:off x="0" y="0"/>
          <a:ext cx="0" cy="0"/>
          <a:chOff x="0" y="0"/>
          <a:chExt cx="0" cy="0"/>
        </a:xfrm>
      </p:grpSpPr>
      <p:sp>
        <p:nvSpPr>
          <p:cNvPr id="605" name="Title 2"/>
          <p:cNvSpPr txBox="1">
            <a:spLocks/>
          </p:cNvSpPr>
          <p:nvPr/>
        </p:nvSpPr>
        <p:spPr>
          <a:xfrm>
            <a:off x="179970" y="517407"/>
            <a:ext cx="11678655" cy="657837"/>
          </a:xfrm>
          <a:prstGeom prst="rect">
            <a:avLst/>
          </a:prstGeom>
        </p:spPr>
        <p:txBody>
          <a:bodyPr vert="horz"/>
          <a:lstStyle>
            <a:lvl1pPr algn="ctr" defTabSz="609585" rtl="0" eaLnBrk="1" latinLnBrk="0" hangingPunct="1">
              <a:spcBef>
                <a:spcPct val="0"/>
              </a:spcBef>
              <a:buNone/>
              <a:defRPr sz="4000" kern="1200">
                <a:solidFill>
                  <a:schemeClr val="bg1"/>
                </a:solidFill>
                <a:latin typeface="+mn-lt"/>
                <a:ea typeface="+mj-ea"/>
                <a:cs typeface="+mj-cs"/>
              </a:defRPr>
            </a:lvl1pPr>
          </a:lstStyle>
          <a:p>
            <a:pPr marL="0" marR="0" lvl="0" indent="0" algn="l" defTabSz="1219170" rtl="0" eaLnBrk="1" fontAlgn="auto" latinLnBrk="0" hangingPunct="1">
              <a:lnSpc>
                <a:spcPct val="120000"/>
              </a:lnSpc>
              <a:spcBef>
                <a:spcPct val="0"/>
              </a:spcBef>
              <a:spcAft>
                <a:spcPts val="0"/>
              </a:spcAft>
              <a:buClrTx/>
              <a:buSzTx/>
              <a:buFontTx/>
              <a:buNone/>
              <a:tabLst/>
              <a:defRPr/>
            </a:pPr>
            <a:r>
              <a:rPr kumimoji="0" lang="en-US" sz="4400" b="0" i="0" u="none" strike="noStrike" kern="0" cap="none" spc="0" normalizeH="0" baseline="0" noProof="0" dirty="0">
                <a:ln>
                  <a:noFill/>
                </a:ln>
                <a:solidFill>
                  <a:srgbClr val="FFFFFF"/>
                </a:solidFill>
                <a:effectLst/>
                <a:uLnTx/>
                <a:uFillTx/>
                <a:latin typeface="Calibri Light" charset="0"/>
                <a:ea typeface="Calibri Light" charset="0"/>
                <a:cs typeface="Calibri Light" charset="0"/>
              </a:rPr>
              <a:t>Lesson #5: We started to understand “The Cloud”</a:t>
            </a:r>
          </a:p>
        </p:txBody>
      </p:sp>
      <p:sp>
        <p:nvSpPr>
          <p:cNvPr id="8" name="Content Placeholder 1"/>
          <p:cNvSpPr txBox="1">
            <a:spLocks/>
          </p:cNvSpPr>
          <p:nvPr/>
        </p:nvSpPr>
        <p:spPr>
          <a:xfrm>
            <a:off x="431372" y="1631147"/>
            <a:ext cx="11329259" cy="4707337"/>
          </a:xfrm>
          <a:prstGeom prst="rect">
            <a:avLst/>
          </a:prstGeom>
        </p:spPr>
        <p:txBody>
          <a:bodyPr vert="horz" lIns="91440" tIns="45720" rIns="91440" bIns="45720" rtlCol="0">
            <a:noAutofit/>
          </a:bodyPr>
          <a:lstStyle>
            <a:lvl1pPr marL="228594" indent="-228594" algn="l" defTabSz="914377" rtl="0" eaLnBrk="1" latinLnBrk="0" hangingPunct="1">
              <a:lnSpc>
                <a:spcPct val="100000"/>
              </a:lnSpc>
              <a:spcBef>
                <a:spcPts val="0"/>
              </a:spcBef>
              <a:spcAft>
                <a:spcPts val="1000"/>
              </a:spcAft>
              <a:buClr>
                <a:schemeClr val="accent1"/>
              </a:buClr>
              <a:buFont typeface="Arial"/>
              <a:buChar char="•"/>
              <a:defRPr sz="2800" kern="1200">
                <a:solidFill>
                  <a:srgbClr val="303030"/>
                </a:solidFill>
                <a:latin typeface="+mj-lt"/>
                <a:ea typeface="+mn-ea"/>
                <a:cs typeface="Calibri Light"/>
              </a:defRPr>
            </a:lvl1pPr>
            <a:lvl2pPr marL="685783" indent="-228594" algn="l" defTabSz="914377" rtl="0" eaLnBrk="1" latinLnBrk="0" hangingPunct="1">
              <a:lnSpc>
                <a:spcPct val="100000"/>
              </a:lnSpc>
              <a:spcBef>
                <a:spcPts val="0"/>
              </a:spcBef>
              <a:spcAft>
                <a:spcPts val="1000"/>
              </a:spcAft>
              <a:buClr>
                <a:srgbClr val="606B6C"/>
              </a:buClr>
              <a:buSzPct val="80000"/>
              <a:buFont typeface="Arial" panose="020B0604020202020204" pitchFamily="34" charset="0"/>
              <a:buChar char="•"/>
              <a:defRPr sz="2400" kern="1200">
                <a:solidFill>
                  <a:srgbClr val="555F60"/>
                </a:solidFill>
                <a:latin typeface="+mj-lt"/>
                <a:ea typeface="+mn-ea"/>
                <a:cs typeface="+mn-cs"/>
              </a:defRPr>
            </a:lvl2pPr>
            <a:lvl3pPr marL="1142971" indent="-228594" algn="l" defTabSz="914377" rtl="0" eaLnBrk="1" latinLnBrk="0" hangingPunct="1">
              <a:lnSpc>
                <a:spcPct val="100000"/>
              </a:lnSpc>
              <a:spcBef>
                <a:spcPts val="0"/>
              </a:spcBef>
              <a:spcAft>
                <a:spcPts val="1000"/>
              </a:spcAft>
              <a:buClr>
                <a:srgbClr val="606B6C"/>
              </a:buClr>
              <a:buSzPct val="80000"/>
              <a:buFont typeface="Arial" panose="020B0604020202020204" pitchFamily="34" charset="0"/>
              <a:buChar char="•"/>
              <a:defRPr sz="2400" b="0" kern="1200">
                <a:solidFill>
                  <a:schemeClr val="bg2"/>
                </a:solidFill>
                <a:latin typeface="+mj-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594" marR="0" lvl="0" indent="-228594" algn="l" defTabSz="914377" rtl="0" eaLnBrk="1" fontAlgn="auto" latinLnBrk="0" hangingPunct="1">
              <a:lnSpc>
                <a:spcPct val="100000"/>
              </a:lnSpc>
              <a:spcBef>
                <a:spcPts val="0"/>
              </a:spcBef>
              <a:spcAft>
                <a:spcPts val="1000"/>
              </a:spcAft>
              <a:buClr>
                <a:srgbClr val="FFFFFF"/>
              </a:buClr>
              <a:buSzTx/>
              <a:buFont typeface="Arial"/>
              <a:buChar char="•"/>
              <a:tabLst/>
              <a:defRPr/>
            </a:pPr>
            <a:endParaRPr kumimoji="0" lang="en-US" sz="2800" b="0" i="0" u="none" strike="noStrike" kern="1200" cap="none" spc="0" normalizeH="0" baseline="0" noProof="0" dirty="0">
              <a:ln>
                <a:noFill/>
              </a:ln>
              <a:solidFill>
                <a:srgbClr val="FFFFFF"/>
              </a:solidFill>
              <a:effectLst/>
              <a:uLnTx/>
              <a:uFillTx/>
              <a:latin typeface="Calibri Light"/>
              <a:ea typeface="+mn-ea"/>
              <a:cs typeface="Calibri Light"/>
            </a:endParaRPr>
          </a:p>
        </p:txBody>
      </p:sp>
      <p:sp>
        <p:nvSpPr>
          <p:cNvPr id="6" name="Content Placeholder 1"/>
          <p:cNvSpPr txBox="1">
            <a:spLocks/>
          </p:cNvSpPr>
          <p:nvPr/>
        </p:nvSpPr>
        <p:spPr>
          <a:xfrm>
            <a:off x="583772" y="1783548"/>
            <a:ext cx="11329259" cy="1331310"/>
          </a:xfrm>
          <a:prstGeom prst="rect">
            <a:avLst/>
          </a:prstGeom>
        </p:spPr>
        <p:txBody>
          <a:bodyPr vert="horz" lIns="91440" tIns="45720" rIns="91440" bIns="45720" rtlCol="0">
            <a:noAutofit/>
          </a:bodyPr>
          <a:lstStyle>
            <a:lvl1pPr marL="228594" indent="-228594" algn="l" defTabSz="914377" rtl="0" eaLnBrk="1" latinLnBrk="0" hangingPunct="1">
              <a:lnSpc>
                <a:spcPct val="100000"/>
              </a:lnSpc>
              <a:spcBef>
                <a:spcPts val="0"/>
              </a:spcBef>
              <a:spcAft>
                <a:spcPts val="1000"/>
              </a:spcAft>
              <a:buClr>
                <a:schemeClr val="accent1"/>
              </a:buClr>
              <a:buFont typeface="Arial"/>
              <a:buChar char="•"/>
              <a:defRPr sz="2800" kern="1200">
                <a:solidFill>
                  <a:srgbClr val="303030"/>
                </a:solidFill>
                <a:latin typeface="+mj-lt"/>
                <a:ea typeface="+mn-ea"/>
                <a:cs typeface="Calibri Light"/>
              </a:defRPr>
            </a:lvl1pPr>
            <a:lvl2pPr marL="685783" indent="-228594" algn="l" defTabSz="914377" rtl="0" eaLnBrk="1" latinLnBrk="0" hangingPunct="1">
              <a:lnSpc>
                <a:spcPct val="100000"/>
              </a:lnSpc>
              <a:spcBef>
                <a:spcPts val="0"/>
              </a:spcBef>
              <a:spcAft>
                <a:spcPts val="1000"/>
              </a:spcAft>
              <a:buClr>
                <a:srgbClr val="606B6C"/>
              </a:buClr>
              <a:buSzPct val="80000"/>
              <a:buFont typeface="Arial" panose="020B0604020202020204" pitchFamily="34" charset="0"/>
              <a:buChar char="•"/>
              <a:defRPr sz="2400" kern="1200">
                <a:solidFill>
                  <a:srgbClr val="555F60"/>
                </a:solidFill>
                <a:latin typeface="+mj-lt"/>
                <a:ea typeface="+mn-ea"/>
                <a:cs typeface="+mn-cs"/>
              </a:defRPr>
            </a:lvl2pPr>
            <a:lvl3pPr marL="1142971" indent="-228594" algn="l" defTabSz="914377" rtl="0" eaLnBrk="1" latinLnBrk="0" hangingPunct="1">
              <a:lnSpc>
                <a:spcPct val="100000"/>
              </a:lnSpc>
              <a:spcBef>
                <a:spcPts val="0"/>
              </a:spcBef>
              <a:spcAft>
                <a:spcPts val="1000"/>
              </a:spcAft>
              <a:buClr>
                <a:srgbClr val="606B6C"/>
              </a:buClr>
              <a:buSzPct val="80000"/>
              <a:buFont typeface="Arial" panose="020B0604020202020204" pitchFamily="34" charset="0"/>
              <a:buChar char="•"/>
              <a:defRPr sz="2400" b="0" kern="1200">
                <a:solidFill>
                  <a:schemeClr val="bg2"/>
                </a:solidFill>
                <a:latin typeface="+mj-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594" marR="0" lvl="0" indent="-228594" algn="l" defTabSz="914377" rtl="0" eaLnBrk="1" fontAlgn="auto" latinLnBrk="0" hangingPunct="1">
              <a:lnSpc>
                <a:spcPct val="100000"/>
              </a:lnSpc>
              <a:spcBef>
                <a:spcPts val="0"/>
              </a:spcBef>
              <a:spcAft>
                <a:spcPts val="1000"/>
              </a:spcAft>
              <a:buClr>
                <a:srgbClr val="FFFFFF"/>
              </a:buClr>
              <a:buSzTx/>
              <a:buFont typeface="Arial"/>
              <a:buChar char="•"/>
              <a:tabLst/>
              <a:defRPr/>
            </a:pPr>
            <a:endParaRPr kumimoji="0" lang="en-US" sz="2400" b="0" i="0" u="none" strike="noStrike" kern="1200" cap="none" spc="0" normalizeH="0" baseline="0" noProof="0" dirty="0">
              <a:ln>
                <a:noFill/>
              </a:ln>
              <a:solidFill>
                <a:srgbClr val="FFFFFF"/>
              </a:solidFill>
              <a:effectLst/>
              <a:uLnTx/>
              <a:uFillTx/>
              <a:latin typeface="Calibri Light"/>
              <a:ea typeface="+mn-ea"/>
              <a:cs typeface="Calibri Light"/>
            </a:endParaRPr>
          </a:p>
        </p:txBody>
      </p:sp>
      <p:pic>
        <p:nvPicPr>
          <p:cNvPr id="9" name="Picture 8" descr="C:\Users\cwat-agrabner\Pictures\BlogPostings\ResourceImpactOfGarbageCollector\CPUAndMemoryImpact.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8024" y="1902310"/>
            <a:ext cx="10995953" cy="443617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6109704" y="2125624"/>
            <a:ext cx="4977388" cy="1107996"/>
          </a:xfrm>
          <a:prstGeom prst="rect">
            <a:avLst/>
          </a:prstGeom>
          <a:solidFill>
            <a:srgbClr val="FF0000"/>
          </a:solidFill>
          <a:ln w="6350" cap="flat" cmpd="sng" algn="ctr">
            <a:noFill/>
            <a:prstDash val="solid"/>
            <a:miter lim="800000"/>
          </a:ln>
          <a:effectLst>
            <a:outerShdw blurRad="50800" dist="38100" dir="5400000" algn="t"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6600" b="0" i="0" u="none" strike="noStrike" kern="0" cap="none" spc="0" normalizeH="0" baseline="0" noProof="0" dirty="0">
                <a:ln>
                  <a:noFill/>
                </a:ln>
                <a:solidFill>
                  <a:srgbClr val="FFFFFF"/>
                </a:solidFill>
                <a:effectLst/>
                <a:uLnTx/>
                <a:uFillTx/>
                <a:latin typeface="Calibri" panose="020F0502020204030204"/>
                <a:ea typeface="+mn-ea"/>
                <a:cs typeface="+mn-cs"/>
              </a:rPr>
              <a:t>4x $$$ to IaaS</a:t>
            </a:r>
          </a:p>
        </p:txBody>
      </p:sp>
    </p:spTree>
    <p:extLst>
      <p:ext uri="{BB962C8B-B14F-4D97-AF65-F5344CB8AC3E}">
        <p14:creationId xmlns:p14="http://schemas.microsoft.com/office/powerpoint/2010/main" val="4255321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extBox 1"/>
          <p:cNvSpPr txBox="1"/>
          <p:nvPr/>
        </p:nvSpPr>
        <p:spPr>
          <a:xfrm>
            <a:off x="438723" y="249612"/>
            <a:ext cx="10760765" cy="1128667"/>
          </a:xfrm>
          <a:prstGeom prst="rect">
            <a:avLst/>
          </a:prstGeom>
          <a:noFill/>
        </p:spPr>
        <p:txBody>
          <a:bodyPr wrap="square" lIns="0" tIns="0" rIns="0" bIns="0" rtlCol="0">
            <a:normAutofit/>
          </a:bodyPr>
          <a:lstStyle/>
          <a:p>
            <a:pPr marL="0" marR="0" lvl="0" indent="0" algn="l" defTabSz="1219170" rtl="0" eaLnBrk="1" fontAlgn="auto" latinLnBrk="0" hangingPunct="1">
              <a:lnSpc>
                <a:spcPct val="120000"/>
              </a:lnSpc>
              <a:spcBef>
                <a:spcPts val="0"/>
              </a:spcBef>
              <a:spcAft>
                <a:spcPts val="0"/>
              </a:spcAft>
              <a:buClrTx/>
              <a:buSzTx/>
              <a:buFontTx/>
              <a:buNone/>
              <a:tabLst/>
              <a:defRPr/>
            </a:pPr>
            <a:r>
              <a:rPr kumimoji="0" lang="en-US" sz="4800" b="0" i="0" u="none" strike="noStrike" kern="0" cap="none" spc="0" normalizeH="0" baseline="0" noProof="0" dirty="0">
                <a:ln>
                  <a:noFill/>
                </a:ln>
                <a:solidFill>
                  <a:srgbClr val="FFFFFF"/>
                </a:solidFill>
                <a:effectLst/>
                <a:uLnTx/>
                <a:uFillTx/>
                <a:latin typeface="Calibri Light" charset="0"/>
                <a:ea typeface="Calibri Light" charset="0"/>
                <a:cs typeface="Calibri Light" charset="0"/>
              </a:rPr>
              <a:t>Lesson #6: Pipeline quality + 10 min Builds</a:t>
            </a: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31373" y="1378279"/>
            <a:ext cx="11163164" cy="4736771"/>
          </a:xfrm>
          <a:prstGeom prst="rect">
            <a:avLst/>
          </a:prstGeom>
        </p:spPr>
      </p:pic>
    </p:spTree>
    <p:extLst>
      <p:ext uri="{BB962C8B-B14F-4D97-AF65-F5344CB8AC3E}">
        <p14:creationId xmlns:p14="http://schemas.microsoft.com/office/powerpoint/2010/main" val="2497511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99079"/>
            <a:ext cx="12192000" cy="1071563"/>
          </a:xfrm>
          <a:prstGeom prst="rect">
            <a:avLst/>
          </a:prstGeom>
        </p:spPr>
        <p:txBody>
          <a:bodyPr>
            <a:normAutofit fontScale="97500"/>
          </a:bodyPr>
          <a:lstStyle>
            <a:lvl1pPr algn="l" defTabSz="685800" rtl="0" eaLnBrk="1" latinLnBrk="0" hangingPunct="1">
              <a:lnSpc>
                <a:spcPct val="90000"/>
              </a:lnSpc>
              <a:spcBef>
                <a:spcPct val="0"/>
              </a:spcBef>
              <a:buNone/>
              <a:defRPr sz="3300" kern="1200">
                <a:solidFill>
                  <a:schemeClr val="accent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2C2A2F"/>
                </a:solidFill>
                <a:effectLst/>
                <a:uLnTx/>
                <a:uFillTx/>
                <a:latin typeface="Calibri Light"/>
                <a:ea typeface="+mj-ea"/>
                <a:cs typeface="+mj-cs"/>
              </a:rPr>
              <a:t>Dev: Shift-Left - Architectural Regression Decisions</a:t>
            </a:r>
          </a:p>
        </p:txBody>
      </p:sp>
      <p:pic>
        <p:nvPicPr>
          <p:cNvPr id="14" name="Picture 13" descr="selenium.png"/>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494843" y="1133810"/>
            <a:ext cx="1423593" cy="773058"/>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4517571" y="4881828"/>
            <a:ext cx="7548532" cy="15081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0" cap="none" spc="0" normalizeH="0" baseline="0" noProof="0" dirty="0">
                <a:ln>
                  <a:noFill/>
                </a:ln>
                <a:solidFill>
                  <a:srgbClr val="383A35"/>
                </a:solidFill>
                <a:effectLst/>
                <a:uLnTx/>
                <a:uFillTx/>
                <a:latin typeface="Calibri"/>
                <a:ea typeface="+mn-ea"/>
                <a:cs typeface="+mn-cs"/>
              </a:rPr>
              <a:t>= Capturing Application Metrics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0" cap="none" spc="0" normalizeH="0" baseline="0" noProof="0" dirty="0">
                <a:ln>
                  <a:noFill/>
                </a:ln>
                <a:solidFill>
                  <a:srgbClr val="00B050"/>
                </a:solidFill>
                <a:effectLst/>
                <a:uLnTx/>
                <a:uFillTx/>
                <a:latin typeface="Calibri"/>
                <a:ea typeface="+mn-ea"/>
                <a:cs typeface="+mn-cs"/>
              </a:rPr>
              <a:t>+ </a:t>
            </a:r>
            <a:r>
              <a:rPr kumimoji="0" lang="en-US" sz="2800" b="0" i="0" u="none" strike="noStrike" kern="0" cap="none" spc="0" normalizeH="0" baseline="0" noProof="0" dirty="0">
                <a:ln>
                  <a:noFill/>
                </a:ln>
                <a:solidFill>
                  <a:srgbClr val="383A35"/>
                </a:solidFill>
                <a:effectLst/>
                <a:uLnTx/>
                <a:uFillTx/>
                <a:latin typeface="Calibri"/>
                <a:ea typeface="+mn-ea"/>
                <a:cs typeface="+mn-cs"/>
              </a:rPr>
              <a:t># of Images, # of JS, Load Time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0" cap="none" spc="0" normalizeH="0" baseline="0" noProof="0" dirty="0">
                <a:ln>
                  <a:noFill/>
                </a:ln>
                <a:solidFill>
                  <a:srgbClr val="00B050"/>
                </a:solidFill>
                <a:effectLst/>
                <a:uLnTx/>
                <a:uFillTx/>
                <a:latin typeface="Calibri"/>
                <a:ea typeface="+mn-ea"/>
                <a:cs typeface="+mn-cs"/>
              </a:rPr>
              <a:t>+ </a:t>
            </a:r>
            <a:r>
              <a:rPr kumimoji="0" lang="en-US" sz="2800" b="0" i="0" u="none" strike="noStrike" kern="0" cap="none" spc="0" normalizeH="0" baseline="0" noProof="0" dirty="0">
                <a:ln>
                  <a:noFill/>
                </a:ln>
                <a:solidFill>
                  <a:srgbClr val="383A35"/>
                </a:solidFill>
                <a:effectLst/>
                <a:uLnTx/>
                <a:uFillTx/>
                <a:latin typeface="Calibri"/>
                <a:ea typeface="+mn-ea"/>
                <a:cs typeface="+mn-cs"/>
              </a:rPr>
              <a:t># of SQL, # of Logs, # of API Calls, # of Excepts ...</a:t>
            </a:r>
          </a:p>
        </p:txBody>
      </p:sp>
      <p:pic>
        <p:nvPicPr>
          <p:cNvPr id="11" name="Picture 10"/>
          <p:cNvPicPr>
            <a:picLocks noChangeAspect="1"/>
          </p:cNvPicPr>
          <p:nvPr/>
        </p:nvPicPr>
        <p:blipFill rotWithShape="1">
          <a:blip r:embed="rId4" cstate="hqprint">
            <a:extLst>
              <a:ext uri="{28A0092B-C50C-407E-A947-70E740481C1C}">
                <a14:useLocalDpi xmlns:a14="http://schemas.microsoft.com/office/drawing/2010/main"/>
              </a:ext>
            </a:extLst>
          </a:blip>
          <a:srcRect t="5041" b="13407"/>
          <a:stretch/>
        </p:blipFill>
        <p:spPr>
          <a:xfrm>
            <a:off x="1575019" y="1894763"/>
            <a:ext cx="1186574" cy="600978"/>
          </a:xfrm>
          <a:prstGeom prst="rect">
            <a:avLst/>
          </a:prstGeom>
        </p:spPr>
      </p:pic>
      <p:pic>
        <p:nvPicPr>
          <p:cNvPr id="12" name="Picture 2" descr="Image result for saucelabs logo"/>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035727" y="1302995"/>
            <a:ext cx="2887042" cy="40384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6"/>
          <a:stretch>
            <a:fillRect/>
          </a:stretch>
        </p:blipFill>
        <p:spPr>
          <a:xfrm>
            <a:off x="3039037" y="1730424"/>
            <a:ext cx="851191" cy="851191"/>
          </a:xfrm>
          <a:prstGeom prst="rect">
            <a:avLst/>
          </a:prstGeom>
        </p:spPr>
      </p:pic>
      <p:pic>
        <p:nvPicPr>
          <p:cNvPr id="3" name="Picture 2"/>
          <p:cNvPicPr>
            <a:picLocks noChangeAspect="1"/>
          </p:cNvPicPr>
          <p:nvPr/>
        </p:nvPicPr>
        <p:blipFill>
          <a:blip r:embed="rId7"/>
          <a:stretch>
            <a:fillRect/>
          </a:stretch>
        </p:blipFill>
        <p:spPr>
          <a:xfrm>
            <a:off x="4067274" y="1786054"/>
            <a:ext cx="755097" cy="755097"/>
          </a:xfrm>
          <a:prstGeom prst="rect">
            <a:avLst/>
          </a:prstGeom>
        </p:spPr>
      </p:pic>
      <p:sp>
        <p:nvSpPr>
          <p:cNvPr id="4" name="Rectangle 3"/>
          <p:cNvSpPr/>
          <p:nvPr/>
        </p:nvSpPr>
        <p:spPr>
          <a:xfrm>
            <a:off x="3224861" y="2897628"/>
            <a:ext cx="5742278"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0" cap="none" spc="0" normalizeH="0" baseline="0" noProof="0" dirty="0">
                <a:ln>
                  <a:noFill/>
                </a:ln>
                <a:solidFill>
                  <a:srgbClr val="383A35"/>
                </a:solidFill>
                <a:effectLst/>
                <a:uLnTx/>
                <a:uFillTx/>
                <a:latin typeface="Calibri"/>
                <a:ea typeface="+mn-ea"/>
                <a:cs typeface="+mn-cs"/>
              </a:rPr>
              <a:t>== Functional </a:t>
            </a:r>
            <a:r>
              <a:rPr kumimoji="0" lang="en-US" sz="3600" b="1" i="1" u="none" strike="noStrike" kern="0" cap="none" spc="0" normalizeH="0" baseline="0" noProof="0" dirty="0">
                <a:ln>
                  <a:noFill/>
                </a:ln>
                <a:solidFill>
                  <a:srgbClr val="7DC540"/>
                </a:solidFill>
                <a:effectLst/>
                <a:uLnTx/>
                <a:uFillTx/>
                <a:latin typeface="Calibri"/>
                <a:ea typeface="+mn-ea"/>
                <a:cs typeface="+mn-cs"/>
              </a:rPr>
              <a:t>Passed</a:t>
            </a:r>
            <a:r>
              <a:rPr kumimoji="0" lang="en-US" sz="3600" b="1" i="1" u="none" strike="noStrike" kern="0" cap="none" spc="0" normalizeH="0" baseline="0" noProof="0" dirty="0">
                <a:ln>
                  <a:noFill/>
                </a:ln>
                <a:solidFill>
                  <a:srgbClr val="383A35"/>
                </a:solidFill>
                <a:effectLst/>
                <a:uLnTx/>
                <a:uFillTx/>
                <a:latin typeface="Calibri"/>
                <a:ea typeface="+mn-ea"/>
                <a:cs typeface="+mn-cs"/>
              </a:rPr>
              <a:t> / </a:t>
            </a:r>
            <a:r>
              <a:rPr kumimoji="0" lang="en-US" sz="3600" b="1" i="1" u="none" strike="noStrike" kern="0" cap="none" spc="0" normalizeH="0" baseline="0" noProof="0" dirty="0">
                <a:ln>
                  <a:noFill/>
                </a:ln>
                <a:solidFill>
                  <a:srgbClr val="FF0000"/>
                </a:solidFill>
                <a:effectLst/>
                <a:uLnTx/>
                <a:uFillTx/>
                <a:latin typeface="Calibri"/>
                <a:ea typeface="+mn-ea"/>
                <a:cs typeface="+mn-cs"/>
              </a:rPr>
              <a:t>Failed</a:t>
            </a:r>
          </a:p>
        </p:txBody>
      </p:sp>
      <p:sp>
        <p:nvSpPr>
          <p:cNvPr id="6" name="Plus Sign 5"/>
          <p:cNvSpPr/>
          <p:nvPr/>
        </p:nvSpPr>
        <p:spPr>
          <a:xfrm>
            <a:off x="5539804" y="3630957"/>
            <a:ext cx="1112392" cy="1044734"/>
          </a:xfrm>
          <a:prstGeom prst="mathPlus">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22" name="Picture 10" descr="Image result for dynatrace logo"/>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367574" y="5192006"/>
            <a:ext cx="2684400" cy="75253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5612416" y="993617"/>
            <a:ext cx="3206327" cy="1446550"/>
          </a:xfrm>
          <a:prstGeom prst="rect">
            <a:avLst/>
          </a:prstGeom>
        </p:spPr>
        <p:txBody>
          <a:bodyPr wrap="none">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a:ln>
                  <a:noFill/>
                </a:ln>
                <a:solidFill>
                  <a:srgbClr val="454646"/>
                </a:solidFill>
                <a:effectLst/>
                <a:uLnTx/>
                <a:uFillTx/>
                <a:latin typeface="Calibri"/>
                <a:ea typeface="+mn-ea"/>
                <a:cs typeface="+mn-cs"/>
              </a:rPr>
              <a:t>31k</a:t>
            </a:r>
            <a:r>
              <a:rPr kumimoji="0" lang="en-US" sz="2800" b="0" i="0" u="none" strike="noStrike" kern="0" cap="none" spc="0" normalizeH="0" baseline="0" noProof="0" dirty="0">
                <a:ln>
                  <a:noFill/>
                </a:ln>
                <a:solidFill>
                  <a:srgbClr val="454646"/>
                </a:solidFill>
                <a:effectLst/>
                <a:uLnTx/>
                <a:uFillTx/>
                <a:latin typeface="Calibri"/>
                <a:ea typeface="+mn-ea"/>
                <a:cs typeface="+mn-cs"/>
              </a:rPr>
              <a:t> </a:t>
            </a:r>
          </a:p>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454646"/>
                </a:solidFill>
                <a:effectLst/>
                <a:uLnTx/>
                <a:uFillTx/>
                <a:latin typeface="Calibri"/>
                <a:ea typeface="+mn-ea"/>
                <a:cs typeface="+mn-cs"/>
              </a:rPr>
              <a:t>Unit/</a:t>
            </a:r>
            <a:r>
              <a:rPr kumimoji="0" lang="en-US" sz="2800" b="0" i="0" u="none" strike="noStrike" kern="0" cap="none" spc="0" normalizeH="0" baseline="0" noProof="0" dirty="0" err="1">
                <a:ln>
                  <a:noFill/>
                </a:ln>
                <a:solidFill>
                  <a:srgbClr val="454646"/>
                </a:solidFill>
                <a:effectLst/>
                <a:uLnTx/>
                <a:uFillTx/>
                <a:latin typeface="Calibri"/>
                <a:ea typeface="+mn-ea"/>
                <a:cs typeface="+mn-cs"/>
              </a:rPr>
              <a:t>Int</a:t>
            </a:r>
            <a:r>
              <a:rPr kumimoji="0" lang="en-US" sz="2800" b="0" i="0" u="none" strike="noStrike" kern="0" cap="none" spc="0" normalizeH="0" baseline="0" noProof="0" dirty="0">
                <a:ln>
                  <a:noFill/>
                </a:ln>
                <a:solidFill>
                  <a:srgbClr val="454646"/>
                </a:solidFill>
                <a:effectLst/>
                <a:uLnTx/>
                <a:uFillTx/>
                <a:latin typeface="Calibri"/>
                <a:ea typeface="+mn-ea"/>
                <a:cs typeface="+mn-cs"/>
              </a:rPr>
              <a:t>-Tests / hour</a:t>
            </a:r>
          </a:p>
        </p:txBody>
      </p:sp>
      <p:sp>
        <p:nvSpPr>
          <p:cNvPr id="15" name="Rectangle 14"/>
          <p:cNvSpPr/>
          <p:nvPr/>
        </p:nvSpPr>
        <p:spPr>
          <a:xfrm>
            <a:off x="9104557" y="993617"/>
            <a:ext cx="2411238" cy="1446550"/>
          </a:xfrm>
          <a:prstGeom prst="rect">
            <a:avLst/>
          </a:prstGeom>
        </p:spPr>
        <p:txBody>
          <a:bodyPr wrap="none">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a:ln>
                  <a:noFill/>
                </a:ln>
                <a:solidFill>
                  <a:srgbClr val="454646"/>
                </a:solidFill>
                <a:effectLst/>
                <a:uLnTx/>
                <a:uFillTx/>
                <a:latin typeface="Calibri"/>
                <a:ea typeface="+mn-ea"/>
                <a:cs typeface="+mn-cs"/>
              </a:rPr>
              <a:t>60h</a:t>
            </a:r>
            <a:r>
              <a:rPr kumimoji="0" lang="en-US" sz="2800" b="0" i="0" u="none" strike="noStrike" kern="0" cap="none" spc="0" normalizeH="0" baseline="0" noProof="0" dirty="0">
                <a:ln>
                  <a:noFill/>
                </a:ln>
                <a:solidFill>
                  <a:srgbClr val="454646"/>
                </a:solidFill>
                <a:effectLst/>
                <a:uLnTx/>
                <a:uFillTx/>
                <a:latin typeface="Calibri"/>
                <a:ea typeface="+mn-ea"/>
                <a:cs typeface="+mn-cs"/>
              </a:rPr>
              <a:t> </a:t>
            </a:r>
            <a:br>
              <a:rPr kumimoji="0" lang="en-US" sz="2800" b="0" i="0" u="none" strike="noStrike" kern="0" cap="none" spc="0" normalizeH="0" baseline="0" noProof="0" dirty="0">
                <a:ln>
                  <a:noFill/>
                </a:ln>
                <a:solidFill>
                  <a:srgbClr val="454646"/>
                </a:solidFill>
                <a:effectLst/>
                <a:uLnTx/>
                <a:uFillTx/>
                <a:latin typeface="Calibri"/>
                <a:ea typeface="+mn-ea"/>
                <a:cs typeface="+mn-cs"/>
              </a:rPr>
            </a:br>
            <a:r>
              <a:rPr kumimoji="0" lang="en-US" sz="2800" b="0" i="0" u="none" strike="noStrike" kern="0" cap="none" spc="0" normalizeH="0" baseline="0" noProof="0" dirty="0">
                <a:ln>
                  <a:noFill/>
                </a:ln>
                <a:solidFill>
                  <a:srgbClr val="454646"/>
                </a:solidFill>
                <a:effectLst/>
                <a:uLnTx/>
                <a:uFillTx/>
                <a:latin typeface="Calibri"/>
                <a:ea typeface="+mn-ea"/>
                <a:cs typeface="+mn-cs"/>
              </a:rPr>
              <a:t>UI-Tests / Build</a:t>
            </a:r>
          </a:p>
        </p:txBody>
      </p:sp>
    </p:spTree>
    <p:extLst>
      <p:ext uri="{BB962C8B-B14F-4D97-AF65-F5344CB8AC3E}">
        <p14:creationId xmlns:p14="http://schemas.microsoft.com/office/powerpoint/2010/main" val="4203987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65009" y="1958223"/>
            <a:ext cx="11584066" cy="4564394"/>
          </a:xfrm>
          <a:prstGeom prst="rect">
            <a:avLst/>
          </a:prstGeom>
          <a:ln>
            <a:noFill/>
          </a:ln>
          <a:effectLst>
            <a:outerShdw blurRad="292100" dist="139700" dir="2700000" algn="tl" rotWithShape="0">
              <a:srgbClr val="333333">
                <a:alpha val="65000"/>
              </a:srgbClr>
            </a:outerShdw>
          </a:effectLst>
        </p:spPr>
      </p:pic>
      <p:sp>
        <p:nvSpPr>
          <p:cNvPr id="5" name="Title 1"/>
          <p:cNvSpPr txBox="1">
            <a:spLocks/>
          </p:cNvSpPr>
          <p:nvPr/>
        </p:nvSpPr>
        <p:spPr>
          <a:xfrm>
            <a:off x="0" y="199079"/>
            <a:ext cx="10271051" cy="1071563"/>
          </a:xfrm>
          <a:prstGeom prst="rect">
            <a:avLst/>
          </a:prstGeom>
        </p:spPr>
        <p:txBody>
          <a:bodyPr>
            <a:normAutofit fontScale="97500"/>
          </a:bodyPr>
          <a:lstStyle>
            <a:lvl1pPr algn="l" defTabSz="685800" rtl="0" eaLnBrk="1" latinLnBrk="0" hangingPunct="1">
              <a:lnSpc>
                <a:spcPct val="90000"/>
              </a:lnSpc>
              <a:spcBef>
                <a:spcPct val="0"/>
              </a:spcBef>
              <a:buNone/>
              <a:defRPr sz="3300" kern="1200">
                <a:solidFill>
                  <a:schemeClr val="accent1"/>
                </a:solidFill>
                <a:latin typeface="+mj-lt"/>
                <a:ea typeface="+mj-ea"/>
                <a:cs typeface="+mj-cs"/>
              </a:defRPr>
            </a:lvl1pPr>
          </a:lstStyle>
          <a:p>
            <a:pPr algn="ctr"/>
            <a:r>
              <a:rPr lang="en-US" sz="4400" dirty="0">
                <a:solidFill>
                  <a:srgbClr val="2C2A2F"/>
                </a:solidFill>
              </a:rPr>
              <a:t>Continuous Performance @ Dynatrace</a:t>
            </a:r>
          </a:p>
        </p:txBody>
      </p:sp>
      <p:sp>
        <p:nvSpPr>
          <p:cNvPr id="12" name="Rectangular Callout 6"/>
          <p:cNvSpPr/>
          <p:nvPr/>
        </p:nvSpPr>
        <p:spPr>
          <a:xfrm>
            <a:off x="920664" y="2875747"/>
            <a:ext cx="3471817" cy="801188"/>
          </a:xfrm>
          <a:prstGeom prst="wedgeRectCallout">
            <a:avLst>
              <a:gd name="adj1" fmla="val 19238"/>
              <a:gd name="adj2" fmla="val 113152"/>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0" anchor="ctr"/>
          <a:lstStyle/>
          <a:p>
            <a:pPr algn="ctr" defTabSz="1219170">
              <a:defRPr/>
            </a:pPr>
            <a:r>
              <a:rPr lang="en-US" sz="2400" b="1" i="1" kern="0" dirty="0">
                <a:solidFill>
                  <a:prstClr val="black"/>
                </a:solidFill>
                <a:latin typeface="Calibri" panose="020F0502020204030204"/>
              </a:rPr>
              <a:t>“Performance Signature”</a:t>
            </a:r>
            <a:r>
              <a:rPr lang="en-US" sz="2400" kern="0" dirty="0">
                <a:solidFill>
                  <a:prstClr val="black"/>
                </a:solidFill>
                <a:latin typeface="Calibri" panose="020F0502020204030204"/>
              </a:rPr>
              <a:t> for Build Nov 16</a:t>
            </a:r>
          </a:p>
        </p:txBody>
      </p:sp>
      <p:sp>
        <p:nvSpPr>
          <p:cNvPr id="13" name="Rectangular Callout 7"/>
          <p:cNvSpPr/>
          <p:nvPr/>
        </p:nvSpPr>
        <p:spPr>
          <a:xfrm>
            <a:off x="4948136" y="2875747"/>
            <a:ext cx="3471817" cy="801188"/>
          </a:xfrm>
          <a:prstGeom prst="wedgeRectCallout">
            <a:avLst>
              <a:gd name="adj1" fmla="val -13890"/>
              <a:gd name="adj2" fmla="val 106207"/>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defTabSz="1219170">
              <a:defRPr/>
            </a:pPr>
            <a:r>
              <a:rPr lang="en-US" sz="2400" b="1" i="1" kern="0" dirty="0">
                <a:solidFill>
                  <a:prstClr val="black"/>
                </a:solidFill>
                <a:latin typeface="Calibri" panose="020F0502020204030204"/>
              </a:rPr>
              <a:t>“Performance Signature” </a:t>
            </a:r>
            <a:r>
              <a:rPr lang="en-US" sz="2400" kern="0" dirty="0">
                <a:solidFill>
                  <a:prstClr val="black"/>
                </a:solidFill>
                <a:latin typeface="Calibri" panose="020F0502020204030204"/>
              </a:rPr>
              <a:t>for Build Nov 17</a:t>
            </a:r>
          </a:p>
        </p:txBody>
      </p:sp>
      <p:sp>
        <p:nvSpPr>
          <p:cNvPr id="14" name="Left Brace 13"/>
          <p:cNvSpPr/>
          <p:nvPr/>
        </p:nvSpPr>
        <p:spPr>
          <a:xfrm rot="16200000" flipH="1">
            <a:off x="3095005" y="3822250"/>
            <a:ext cx="488539" cy="1365402"/>
          </a:xfrm>
          <a:prstGeom prst="leftBrace">
            <a:avLst>
              <a:gd name="adj1" fmla="val 8333"/>
              <a:gd name="adj2" fmla="val 49885"/>
            </a:avLst>
          </a:prstGeom>
          <a:noFill/>
          <a:ln w="44450" cap="flat" cmpd="sng" algn="ctr">
            <a:solidFill>
              <a:schemeClr val="accent3"/>
            </a:solidFill>
            <a:prstDash val="sysDot"/>
            <a:miter lim="800000"/>
          </a:ln>
          <a:effectLst/>
        </p:spPr>
        <p:txBody>
          <a:bodyPr rtlCol="0" anchor="ctr"/>
          <a:lstStyle/>
          <a:p>
            <a:pPr algn="ctr" defTabSz="1219170">
              <a:defRPr/>
            </a:pPr>
            <a:endParaRPr lang="en-US" sz="2400" kern="0">
              <a:solidFill>
                <a:prstClr val="black"/>
              </a:solidFill>
              <a:latin typeface="Calibri" panose="020F0502020204030204"/>
            </a:endParaRPr>
          </a:p>
        </p:txBody>
      </p:sp>
      <p:sp>
        <p:nvSpPr>
          <p:cNvPr id="15" name="Left Brace 14"/>
          <p:cNvSpPr/>
          <p:nvPr/>
        </p:nvSpPr>
        <p:spPr>
          <a:xfrm rot="16200000" flipH="1">
            <a:off x="6025620" y="3722457"/>
            <a:ext cx="409889" cy="1295823"/>
          </a:xfrm>
          <a:prstGeom prst="leftBrace">
            <a:avLst>
              <a:gd name="adj1" fmla="val 8333"/>
              <a:gd name="adj2" fmla="val 49402"/>
            </a:avLst>
          </a:prstGeom>
          <a:noFill/>
          <a:ln w="44450" cap="flat" cmpd="sng" algn="ctr">
            <a:solidFill>
              <a:schemeClr val="accent5"/>
            </a:solidFill>
            <a:prstDash val="sysDot"/>
            <a:miter lim="800000"/>
          </a:ln>
          <a:effectLst/>
        </p:spPr>
        <p:txBody>
          <a:bodyPr rtlCol="0" anchor="ctr"/>
          <a:lstStyle/>
          <a:p>
            <a:pPr algn="ctr" defTabSz="1219170"/>
            <a:endParaRPr lang="en-US" sz="2400" kern="0">
              <a:solidFill>
                <a:prstClr val="black"/>
              </a:solidFill>
              <a:latin typeface="Calibri" panose="020F0502020204030204"/>
            </a:endParaRPr>
          </a:p>
        </p:txBody>
      </p:sp>
      <p:pic>
        <p:nvPicPr>
          <p:cNvPr id="8" name="Picture 12" descr="Thomas Steinmaure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476372" y="199078"/>
            <a:ext cx="1472703" cy="147270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129541" y="53731"/>
            <a:ext cx="3141510" cy="8816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80262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0"/>
            <a:ext cx="12192000" cy="6858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8000" dirty="0"/>
              <a:t>Technical &amp; Process Tips</a:t>
            </a:r>
          </a:p>
        </p:txBody>
      </p:sp>
    </p:spTree>
    <p:extLst>
      <p:ext uri="{BB962C8B-B14F-4D97-AF65-F5344CB8AC3E}">
        <p14:creationId xmlns:p14="http://schemas.microsoft.com/office/powerpoint/2010/main" val="12185246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99079"/>
            <a:ext cx="12192000" cy="1071563"/>
          </a:xfrm>
          <a:prstGeom prst="rect">
            <a:avLst/>
          </a:prstGeom>
        </p:spPr>
        <p:txBody>
          <a:bodyPr>
            <a:normAutofit fontScale="97500"/>
          </a:bodyPr>
          <a:lstStyle>
            <a:lvl1pPr algn="l" defTabSz="685800" rtl="0" eaLnBrk="1" latinLnBrk="0" hangingPunct="1">
              <a:lnSpc>
                <a:spcPct val="90000"/>
              </a:lnSpc>
              <a:spcBef>
                <a:spcPct val="0"/>
              </a:spcBef>
              <a:buNone/>
              <a:defRPr sz="3300" kern="1200">
                <a:solidFill>
                  <a:schemeClr val="accent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2C2A2F"/>
                </a:solidFill>
                <a:effectLst/>
                <a:uLnTx/>
                <a:uFillTx/>
                <a:latin typeface="Calibri Light"/>
                <a:ea typeface="+mj-ea"/>
                <a:cs typeface="+mj-cs"/>
              </a:rPr>
              <a:t>Dev: Shift-Left - Architectural Regression Decisions</a:t>
            </a:r>
          </a:p>
        </p:txBody>
      </p:sp>
      <p:pic>
        <p:nvPicPr>
          <p:cNvPr id="17" name="Picture 16"/>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10797" y="1663237"/>
            <a:ext cx="5015968" cy="3058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ight Arrow 8"/>
          <p:cNvSpPr/>
          <p:nvPr/>
        </p:nvSpPr>
        <p:spPr>
          <a:xfrm rot="20819146">
            <a:off x="295176" y="4045491"/>
            <a:ext cx="2169088" cy="871007"/>
          </a:xfrm>
          <a:prstGeom prst="rightArrow">
            <a:avLst/>
          </a:prstGeom>
          <a:gradFill rotWithShape="1">
            <a:gsLst>
              <a:gs pos="0">
                <a:srgbClr val="B4DC00">
                  <a:lumMod val="110000"/>
                  <a:satMod val="105000"/>
                  <a:tint val="67000"/>
                </a:srgbClr>
              </a:gs>
              <a:gs pos="50000">
                <a:srgbClr val="B4DC00">
                  <a:lumMod val="105000"/>
                  <a:satMod val="103000"/>
                  <a:tint val="73000"/>
                </a:srgbClr>
              </a:gs>
              <a:gs pos="100000">
                <a:srgbClr val="B4DC00">
                  <a:lumMod val="105000"/>
                  <a:satMod val="109000"/>
                  <a:tint val="81000"/>
                </a:srgbClr>
              </a:gs>
            </a:gsLst>
            <a:lin ang="5400000" scaled="0"/>
          </a:gradFill>
          <a:ln w="6350" cap="flat" cmpd="sng" algn="ctr">
            <a:solidFill>
              <a:srgbClr val="B4DC00"/>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de-AT" sz="3200" b="0" i="0" u="none" strike="noStrike" kern="0" cap="none" spc="0" normalizeH="0" baseline="0" noProof="0" dirty="0">
                <a:ln>
                  <a:noFill/>
                </a:ln>
                <a:solidFill>
                  <a:srgbClr val="383A35"/>
                </a:solidFill>
                <a:effectLst/>
                <a:uLnTx/>
                <a:uFillTx/>
                <a:latin typeface="Calibri"/>
                <a:ea typeface="+mn-ea"/>
                <a:cs typeface="+mn-cs"/>
              </a:rPr>
              <a:t>Baseline</a:t>
            </a:r>
          </a:p>
        </p:txBody>
      </p:sp>
      <p:sp>
        <p:nvSpPr>
          <p:cNvPr id="19" name="Right Arrow 10"/>
          <p:cNvSpPr/>
          <p:nvPr/>
        </p:nvSpPr>
        <p:spPr>
          <a:xfrm>
            <a:off x="2011335" y="1914106"/>
            <a:ext cx="2842522" cy="1028945"/>
          </a:xfrm>
          <a:prstGeom prst="rightArrow">
            <a:avLst/>
          </a:prstGeom>
          <a:gradFill rotWithShape="1">
            <a:gsLst>
              <a:gs pos="0">
                <a:srgbClr val="D82A49">
                  <a:lumMod val="110000"/>
                  <a:satMod val="105000"/>
                  <a:tint val="67000"/>
                </a:srgbClr>
              </a:gs>
              <a:gs pos="50000">
                <a:srgbClr val="D82A49">
                  <a:lumMod val="105000"/>
                  <a:satMod val="103000"/>
                  <a:tint val="73000"/>
                </a:srgbClr>
              </a:gs>
              <a:gs pos="100000">
                <a:srgbClr val="D82A49">
                  <a:lumMod val="105000"/>
                  <a:satMod val="109000"/>
                  <a:tint val="81000"/>
                </a:srgbClr>
              </a:gs>
            </a:gsLst>
            <a:lin ang="5400000" scaled="0"/>
          </a:gradFill>
          <a:ln w="6350" cap="flat" cmpd="sng" algn="ctr">
            <a:solidFill>
              <a:srgbClr val="D82A49"/>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de-AT" sz="4000" b="0" i="0" u="none" strike="noStrike" kern="0" cap="none" spc="0" normalizeH="0" baseline="0" noProof="0" dirty="0">
                <a:ln>
                  <a:noFill/>
                </a:ln>
                <a:solidFill>
                  <a:srgbClr val="383A35"/>
                </a:solidFill>
                <a:effectLst/>
                <a:uLnTx/>
                <a:uFillTx/>
                <a:latin typeface="Calibri"/>
                <a:ea typeface="+mn-ea"/>
                <a:cs typeface="+mn-cs"/>
              </a:rPr>
              <a:t>Regression</a:t>
            </a:r>
          </a:p>
        </p:txBody>
      </p:sp>
      <p:pic>
        <p:nvPicPr>
          <p:cNvPr id="21" name="Picture 4" descr="Dynatrace UFO"/>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239839" y="4052821"/>
            <a:ext cx="5528739" cy="274950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5"/>
          <a:stretch>
            <a:fillRect/>
          </a:stretch>
        </p:blipFill>
        <p:spPr>
          <a:xfrm>
            <a:off x="6239839" y="1897658"/>
            <a:ext cx="5528739" cy="1769571"/>
          </a:xfrm>
          <a:prstGeom prst="rect">
            <a:avLst/>
          </a:prstGeom>
          <a:ln>
            <a:noFill/>
          </a:ln>
          <a:effectLst>
            <a:outerShdw blurRad="292100" dist="139700" dir="2700000" algn="tl" rotWithShape="0">
              <a:srgbClr val="333333">
                <a:alpha val="65000"/>
              </a:srgbClr>
            </a:outerShdw>
          </a:effectLst>
        </p:spPr>
      </p:pic>
      <p:sp>
        <p:nvSpPr>
          <p:cNvPr id="20" name="Right Arrow 11"/>
          <p:cNvSpPr/>
          <p:nvPr/>
        </p:nvSpPr>
        <p:spPr>
          <a:xfrm rot="20523421">
            <a:off x="9087063" y="2597190"/>
            <a:ext cx="1122975" cy="665875"/>
          </a:xfrm>
          <a:prstGeom prst="rightArrow">
            <a:avLst/>
          </a:prstGeom>
          <a:gradFill rotWithShape="1">
            <a:gsLst>
              <a:gs pos="0">
                <a:srgbClr val="D82A49">
                  <a:lumMod val="110000"/>
                  <a:satMod val="105000"/>
                  <a:tint val="67000"/>
                </a:srgbClr>
              </a:gs>
              <a:gs pos="50000">
                <a:srgbClr val="D82A49">
                  <a:lumMod val="105000"/>
                  <a:satMod val="103000"/>
                  <a:tint val="73000"/>
                </a:srgbClr>
              </a:gs>
              <a:gs pos="100000">
                <a:srgbClr val="D82A49">
                  <a:lumMod val="105000"/>
                  <a:satMod val="109000"/>
                  <a:tint val="81000"/>
                </a:srgbClr>
              </a:gs>
            </a:gsLst>
            <a:lin ang="5400000" scaled="0"/>
          </a:gradFill>
          <a:ln w="6350" cap="flat" cmpd="sng" algn="ctr">
            <a:solidFill>
              <a:srgbClr val="D82A49"/>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2" name="TextBox 1"/>
          <p:cNvSpPr txBox="1"/>
          <p:nvPr/>
        </p:nvSpPr>
        <p:spPr>
          <a:xfrm>
            <a:off x="318053" y="1166281"/>
            <a:ext cx="5108712" cy="496956"/>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wrap="none" lIns="0" tIns="0" rIns="0" bIns="0" rtlCol="0">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alibri Light" charset="0"/>
                <a:ea typeface="Calibri Light" charset="0"/>
                <a:cs typeface="Calibri Light" charset="0"/>
              </a:rPr>
              <a:t>Baseline Every Metric of every Test</a:t>
            </a:r>
          </a:p>
        </p:txBody>
      </p:sp>
      <p:sp>
        <p:nvSpPr>
          <p:cNvPr id="13" name="TextBox 12"/>
          <p:cNvSpPr txBox="1"/>
          <p:nvPr/>
        </p:nvSpPr>
        <p:spPr>
          <a:xfrm>
            <a:off x="6255026" y="1166281"/>
            <a:ext cx="5513552" cy="496956"/>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wrap="none" lIns="0" tIns="0" rIns="0" bIns="0" rtlCol="0">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alibri Light" charset="0"/>
                <a:ea typeface="Calibri Light" charset="0"/>
                <a:cs typeface="Calibri Light" charset="0"/>
              </a:rPr>
              <a:t>Stop the Pipeline Early!</a:t>
            </a:r>
          </a:p>
        </p:txBody>
      </p:sp>
      <p:sp>
        <p:nvSpPr>
          <p:cNvPr id="22" name="Right Arrow 11"/>
          <p:cNvSpPr/>
          <p:nvPr/>
        </p:nvSpPr>
        <p:spPr>
          <a:xfrm rot="1550361">
            <a:off x="9100777" y="4550262"/>
            <a:ext cx="1122975" cy="665875"/>
          </a:xfrm>
          <a:prstGeom prst="rightArrow">
            <a:avLst/>
          </a:prstGeom>
          <a:gradFill rotWithShape="1">
            <a:gsLst>
              <a:gs pos="0">
                <a:srgbClr val="D82A49">
                  <a:lumMod val="110000"/>
                  <a:satMod val="105000"/>
                  <a:tint val="67000"/>
                </a:srgbClr>
              </a:gs>
              <a:gs pos="50000">
                <a:srgbClr val="D82A49">
                  <a:lumMod val="105000"/>
                  <a:satMod val="103000"/>
                  <a:tint val="73000"/>
                </a:srgbClr>
              </a:gs>
              <a:gs pos="100000">
                <a:srgbClr val="D82A49">
                  <a:lumMod val="105000"/>
                  <a:satMod val="109000"/>
                  <a:tint val="81000"/>
                </a:srgbClr>
              </a:gs>
            </a:gsLst>
            <a:lin ang="5400000" scaled="0"/>
          </a:gradFill>
          <a:ln w="6350" cap="flat" cmpd="sng" algn="ctr">
            <a:solidFill>
              <a:srgbClr val="D82A49"/>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3" name="TextBox 2"/>
          <p:cNvSpPr txBox="1"/>
          <p:nvPr/>
        </p:nvSpPr>
        <p:spPr>
          <a:xfrm>
            <a:off x="534326" y="6079944"/>
            <a:ext cx="5169788" cy="478972"/>
          </a:xfrm>
          <a:prstGeom prst="rect">
            <a:avLst/>
          </a:prstGeom>
          <a:noFill/>
        </p:spPr>
        <p:txBody>
          <a:bodyPr wrap="none" lIns="0" tIns="0" rIns="0" bIns="0" rtlCol="0">
            <a:norm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e-AT" sz="2800" b="0" i="0" u="none" strike="noStrike" kern="0" cap="none" spc="0" normalizeH="0" baseline="0" noProof="0" dirty="0">
                <a:ln>
                  <a:noFill/>
                </a:ln>
                <a:solidFill>
                  <a:srgbClr val="454646"/>
                </a:solidFill>
                <a:effectLst/>
                <a:uLnTx/>
                <a:uFillTx/>
                <a:latin typeface="Calibri"/>
                <a:ea typeface="+mn-ea"/>
                <a:cs typeface="+mn-cs"/>
              </a:rPr>
              <a:t>https://github.com/Dynatrace/ufo</a:t>
            </a:r>
          </a:p>
        </p:txBody>
      </p:sp>
    </p:spTree>
    <p:extLst>
      <p:ext uri="{BB962C8B-B14F-4D97-AF65-F5344CB8AC3E}">
        <p14:creationId xmlns:p14="http://schemas.microsoft.com/office/powerpoint/2010/main" val="2700250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500"/>
                                        <p:tgtEl>
                                          <p:spTgt spid="21"/>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fade">
                                      <p:cBhvr>
                                        <p:cTn id="3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13" grpId="0" animBg="1"/>
      <p:bldP spid="22" grpId="0" animBg="1"/>
      <p:bldP spid="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p:cNvPr>
          <p:cNvPicPr>
            <a:picLocks noChangeAspect="1"/>
          </p:cNvPicPr>
          <p:nvPr/>
        </p:nvPicPr>
        <p:blipFill>
          <a:blip r:embed="rId2"/>
          <a:stretch>
            <a:fillRect/>
          </a:stretch>
        </p:blipFill>
        <p:spPr>
          <a:xfrm>
            <a:off x="0" y="3162"/>
            <a:ext cx="12192000" cy="6854838"/>
          </a:xfrm>
          <a:prstGeom prst="rect">
            <a:avLst/>
          </a:prstGeom>
        </p:spPr>
      </p:pic>
      <p:sp>
        <p:nvSpPr>
          <p:cNvPr id="5" name="Callout: Line with Accent Bar 4">
            <a:extLst/>
          </p:cNvPr>
          <p:cNvSpPr/>
          <p:nvPr/>
        </p:nvSpPr>
        <p:spPr>
          <a:xfrm>
            <a:off x="8000090" y="678872"/>
            <a:ext cx="4051416" cy="471055"/>
          </a:xfrm>
          <a:prstGeom prst="accentCallout1">
            <a:avLst>
              <a:gd name="adj1" fmla="val 30883"/>
              <a:gd name="adj2" fmla="val -153"/>
              <a:gd name="adj3" fmla="val 112500"/>
              <a:gd name="adj4" fmla="val -34630"/>
            </a:avLst>
          </a:prstGeom>
          <a:noFill/>
          <a:ln w="50800">
            <a:solidFill>
              <a:schemeClr val="bg1"/>
            </a:solidFill>
            <a:headEnd type="none"/>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Bernina Sans Condensed Sbold" panose="02000000000000000000" pitchFamily="50" charset="0"/>
                <a:ea typeface="+mn-ea"/>
                <a:cs typeface="+mn-cs"/>
              </a:rPr>
              <a:t>dynatrace.com/</a:t>
            </a:r>
            <a:r>
              <a:rPr kumimoji="0" lang="en-US" sz="3600" b="0" i="0" u="none" strike="noStrike" kern="1200" cap="none" spc="0" normalizeH="0" baseline="0" noProof="0" dirty="0" err="1">
                <a:ln>
                  <a:noFill/>
                </a:ln>
                <a:solidFill>
                  <a:prstClr val="white"/>
                </a:solidFill>
                <a:effectLst/>
                <a:uLnTx/>
                <a:uFillTx/>
                <a:latin typeface="Bernina Sans Condensed Sbold" panose="02000000000000000000" pitchFamily="50" charset="0"/>
                <a:ea typeface="+mn-ea"/>
                <a:cs typeface="+mn-cs"/>
              </a:rPr>
              <a:t>ufo</a:t>
            </a:r>
            <a:endParaRPr kumimoji="0" lang="en-US" sz="3600" b="0" i="0" u="none" strike="noStrike" kern="1200" cap="none" spc="0" normalizeH="0" baseline="0" noProof="0" dirty="0">
              <a:ln>
                <a:noFill/>
              </a:ln>
              <a:solidFill>
                <a:prstClr val="white"/>
              </a:solidFill>
              <a:effectLst/>
              <a:uLnTx/>
              <a:uFillTx/>
              <a:latin typeface="Bernina Sans Condensed Sbold" panose="02000000000000000000" pitchFamily="50" charset="0"/>
              <a:ea typeface="+mn-ea"/>
              <a:cs typeface="+mn-cs"/>
            </a:endParaRPr>
          </a:p>
        </p:txBody>
      </p:sp>
      <p:sp>
        <p:nvSpPr>
          <p:cNvPr id="6" name="Rectangle 5">
            <a:extLst/>
          </p:cNvPr>
          <p:cNvSpPr/>
          <p:nvPr/>
        </p:nvSpPr>
        <p:spPr>
          <a:xfrm>
            <a:off x="8000090" y="1303867"/>
            <a:ext cx="4051416" cy="471055"/>
          </a:xfrm>
          <a:prstGeom prst="rect">
            <a:avLst/>
          </a:prstGeom>
          <a:noFill/>
          <a:ln w="50800">
            <a:noFill/>
            <a:headEnd type="none"/>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Bernina Sans Condensed Sbold" panose="02000000000000000000" pitchFamily="50" charset="0"/>
                <a:ea typeface="+mn-ea"/>
                <a:cs typeface="+mn-cs"/>
              </a:rPr>
              <a:t>3d print: dynatrace.github.io/</a:t>
            </a:r>
            <a:r>
              <a:rPr kumimoji="0" lang="en-US" sz="2000" b="0" i="0" u="none" strike="noStrike" kern="1200" cap="none" spc="0" normalizeH="0" baseline="0" noProof="0" dirty="0" err="1">
                <a:ln>
                  <a:noFill/>
                </a:ln>
                <a:solidFill>
                  <a:prstClr val="white"/>
                </a:solidFill>
                <a:effectLst/>
                <a:uLnTx/>
                <a:uFillTx/>
                <a:latin typeface="Bernina Sans Condensed Sbold" panose="02000000000000000000" pitchFamily="50" charset="0"/>
                <a:ea typeface="+mn-ea"/>
                <a:cs typeface="+mn-cs"/>
              </a:rPr>
              <a:t>ufo</a:t>
            </a:r>
            <a:endParaRPr kumimoji="0" lang="en-US" sz="2000" b="0" i="0" u="none" strike="noStrike" kern="1200" cap="none" spc="0" normalizeH="0" baseline="0" noProof="0" dirty="0">
              <a:ln>
                <a:noFill/>
              </a:ln>
              <a:solidFill>
                <a:prstClr val="white"/>
              </a:solidFill>
              <a:effectLst/>
              <a:uLnTx/>
              <a:uFillTx/>
              <a:latin typeface="Bernina Sans Condensed Sbold" panose="02000000000000000000" pitchFamily="50" charset="0"/>
              <a:ea typeface="+mn-ea"/>
              <a:cs typeface="+mn-cs"/>
            </a:endParaRPr>
          </a:p>
        </p:txBody>
      </p:sp>
    </p:spTree>
    <p:extLst>
      <p:ext uri="{BB962C8B-B14F-4D97-AF65-F5344CB8AC3E}">
        <p14:creationId xmlns:p14="http://schemas.microsoft.com/office/powerpoint/2010/main" val="98631487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19891" y="1026695"/>
            <a:ext cx="7467612" cy="5705829"/>
          </a:xfrm>
          <a:prstGeom prst="rect">
            <a:avLst/>
          </a:prstGeom>
        </p:spPr>
      </p:pic>
      <p:sp>
        <p:nvSpPr>
          <p:cNvPr id="5" name="Right Arrow 4"/>
          <p:cNvSpPr/>
          <p:nvPr/>
        </p:nvSpPr>
        <p:spPr bwMode="auto">
          <a:xfrm flipH="1">
            <a:off x="7787504" y="2127953"/>
            <a:ext cx="4256505" cy="1621151"/>
          </a:xfrm>
          <a:prstGeom prst="rightArrow">
            <a:avLst/>
          </a:prstGeom>
          <a:ln>
            <a:headEnd/>
            <a:tailEnd/>
          </a:ln>
        </p:spPr>
        <p:style>
          <a:lnRef idx="1">
            <a:schemeClr val="accent3"/>
          </a:lnRef>
          <a:fillRef idx="2">
            <a:schemeClr val="accent3"/>
          </a:fillRef>
          <a:effectRef idx="1">
            <a:schemeClr val="accent3"/>
          </a:effectRef>
          <a:fontRef idx="minor">
            <a:schemeClr val="dk1"/>
          </a:fontRef>
        </p:style>
        <p:txBody>
          <a:bodyPr wrap="none" rtlCol="0" anchor="ct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marL="0" marR="0" lvl="0" indent="0" algn="ctr" defTabSz="60957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Total Number of Users </a:t>
            </a:r>
          </a:p>
          <a:p>
            <a:pPr marL="0" marR="0" lvl="0" indent="0" algn="ctr" defTabSz="60957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per User Experience</a:t>
            </a: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p:txBody>
      </p:sp>
      <p:sp>
        <p:nvSpPr>
          <p:cNvPr id="6" name="Right Arrow 5"/>
          <p:cNvSpPr/>
          <p:nvPr/>
        </p:nvSpPr>
        <p:spPr bwMode="auto">
          <a:xfrm flipH="1">
            <a:off x="7787502" y="4908584"/>
            <a:ext cx="4256505" cy="898657"/>
          </a:xfrm>
          <a:prstGeom prst="rightArrow">
            <a:avLst/>
          </a:prstGeom>
          <a:ln>
            <a:headEnd/>
            <a:tailEnd/>
          </a:ln>
        </p:spPr>
        <p:style>
          <a:lnRef idx="1">
            <a:schemeClr val="accent3"/>
          </a:lnRef>
          <a:fillRef idx="2">
            <a:schemeClr val="accent3"/>
          </a:fillRef>
          <a:effectRef idx="1">
            <a:schemeClr val="accent3"/>
          </a:effectRef>
          <a:fontRef idx="minor">
            <a:schemeClr val="dk1"/>
          </a:fontRef>
        </p:style>
        <p:txBody>
          <a:bodyPr wrap="none" rtlCol="0" anchor="ct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marL="0" marR="0" lvl="0" indent="0" algn="ctr" defTabSz="60957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Conversion Rate</a:t>
            </a: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itle 1"/>
          <p:cNvSpPr txBox="1">
            <a:spLocks/>
          </p:cNvSpPr>
          <p:nvPr/>
        </p:nvSpPr>
        <p:spPr>
          <a:xfrm>
            <a:off x="0" y="199079"/>
            <a:ext cx="12192000" cy="1071563"/>
          </a:xfrm>
          <a:prstGeom prst="rect">
            <a:avLst/>
          </a:prstGeom>
        </p:spPr>
        <p:txBody>
          <a:bodyPr>
            <a:normAutofit fontScale="97500"/>
          </a:bodyPr>
          <a:lstStyle>
            <a:lvl1pPr algn="l" defTabSz="685800" rtl="0" eaLnBrk="1" latinLnBrk="0" hangingPunct="1">
              <a:lnSpc>
                <a:spcPct val="90000"/>
              </a:lnSpc>
              <a:spcBef>
                <a:spcPct val="0"/>
              </a:spcBef>
              <a:buNone/>
              <a:defRPr sz="3300" kern="1200">
                <a:solidFill>
                  <a:schemeClr val="accent1"/>
                </a:solidFill>
                <a:latin typeface="+mj-lt"/>
                <a:ea typeface="+mj-ea"/>
                <a:cs typeface="+mj-cs"/>
              </a:defRPr>
            </a:lvl1pPr>
          </a:lstStyle>
          <a:p>
            <a:pPr marL="0" marR="0" lvl="0" indent="0" algn="ctr" defTabSz="914377"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2C2A2F"/>
                </a:solidFill>
                <a:effectLst/>
                <a:uLnTx/>
                <a:uFillTx/>
                <a:latin typeface="Calibri Light"/>
                <a:ea typeface="+mj-ea"/>
                <a:cs typeface="+mj-cs"/>
              </a:rPr>
              <a:t>Biz: User Feedback Driven Decisions</a:t>
            </a:r>
          </a:p>
        </p:txBody>
      </p:sp>
    </p:spTree>
    <p:extLst>
      <p:ext uri="{BB962C8B-B14F-4D97-AF65-F5344CB8AC3E}">
        <p14:creationId xmlns:p14="http://schemas.microsoft.com/office/powerpoint/2010/main" val="3549327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19892" y="963255"/>
            <a:ext cx="8818617" cy="5769269"/>
          </a:xfrm>
          <a:prstGeom prst="rect">
            <a:avLst/>
          </a:prstGeom>
        </p:spPr>
      </p:pic>
      <p:sp>
        <p:nvSpPr>
          <p:cNvPr id="4" name="Right Arrow 3"/>
          <p:cNvSpPr/>
          <p:nvPr/>
        </p:nvSpPr>
        <p:spPr bwMode="auto">
          <a:xfrm>
            <a:off x="1561433" y="1159303"/>
            <a:ext cx="5920619" cy="882501"/>
          </a:xfrm>
          <a:prstGeom prst="rightArrow">
            <a:avLst>
              <a:gd name="adj1" fmla="val 50000"/>
              <a:gd name="adj2" fmla="val 47383"/>
            </a:avLst>
          </a:prstGeom>
          <a:ln>
            <a:headEnd/>
            <a:tailEnd/>
          </a:ln>
        </p:spPr>
        <p:style>
          <a:lnRef idx="1">
            <a:schemeClr val="accent1"/>
          </a:lnRef>
          <a:fillRef idx="2">
            <a:schemeClr val="accent1"/>
          </a:fillRef>
          <a:effectRef idx="1">
            <a:schemeClr val="accent1"/>
          </a:effectRef>
          <a:fontRef idx="minor">
            <a:schemeClr val="dk1"/>
          </a:fontRef>
        </p:style>
        <p:txBody>
          <a:bodyPr wrap="none" rtlCol="0" anchor="ct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marL="0" marR="0" lvl="0" indent="0" algn="ctr" defTabSz="609570" rtl="0" eaLnBrk="1" fontAlgn="base" latinLnBrk="0" hangingPunct="1">
              <a:lnSpc>
                <a:spcPct val="100000"/>
              </a:lnSpc>
              <a:spcBef>
                <a:spcPct val="0"/>
              </a:spcBef>
              <a:spcAft>
                <a:spcPct val="0"/>
              </a:spcAft>
              <a:buClrTx/>
              <a:buSzTx/>
              <a:buFontTx/>
              <a:buNone/>
              <a:tabLst/>
              <a:defRPr/>
            </a:pPr>
            <a:r>
              <a:rPr kumimoji="0" lang="de-DE" sz="2400" b="0" i="0" u="none" strike="noStrike" kern="1200" cap="none" spc="0" normalizeH="0" baseline="0" noProof="0" dirty="0">
                <a:ln>
                  <a:noFill/>
                </a:ln>
                <a:solidFill>
                  <a:prstClr val="black"/>
                </a:solidFill>
                <a:effectLst/>
                <a:uLnTx/>
                <a:uFillTx/>
                <a:latin typeface="Calibri"/>
                <a:ea typeface="+mn-ea"/>
                <a:cs typeface="+mn-cs"/>
              </a:rPr>
              <a:t>New Features + Day # 1 </a:t>
            </a:r>
            <a:r>
              <a:rPr kumimoji="0" lang="de-DE" sz="2400" b="0" i="0" u="none" strike="noStrike" kern="1200" cap="none" spc="0" normalizeH="0" baseline="0" noProof="0" dirty="0" err="1">
                <a:ln>
                  <a:noFill/>
                </a:ln>
                <a:solidFill>
                  <a:prstClr val="black"/>
                </a:solidFill>
                <a:effectLst/>
                <a:uLnTx/>
                <a:uFillTx/>
                <a:latin typeface="Calibri"/>
                <a:ea typeface="+mn-ea"/>
                <a:cs typeface="+mn-cs"/>
              </a:rPr>
              <a:t>of</a:t>
            </a:r>
            <a:r>
              <a:rPr kumimoji="0" lang="de-DE" sz="2400" b="0" i="0" u="none" strike="noStrike" kern="1200" cap="none" spc="0" normalizeH="0" baseline="0" noProof="0" dirty="0">
                <a:ln>
                  <a:noFill/>
                </a:ln>
                <a:solidFill>
                  <a:prstClr val="black"/>
                </a:solidFill>
                <a:effectLst/>
                <a:uLnTx/>
                <a:uFillTx/>
                <a:latin typeface="Calibri"/>
                <a:ea typeface="+mn-ea"/>
                <a:cs typeface="+mn-cs"/>
              </a:rPr>
              <a:t> </a:t>
            </a:r>
            <a:r>
              <a:rPr kumimoji="0" lang="de-DE" sz="2400" b="0" i="0" u="none" strike="noStrike" kern="1200" cap="none" spc="0" normalizeH="0" baseline="0" noProof="0" dirty="0" err="1">
                <a:ln>
                  <a:noFill/>
                </a:ln>
                <a:solidFill>
                  <a:prstClr val="black"/>
                </a:solidFill>
                <a:effectLst/>
                <a:uLnTx/>
                <a:uFillTx/>
                <a:latin typeface="Calibri"/>
                <a:ea typeface="+mn-ea"/>
                <a:cs typeface="+mn-cs"/>
              </a:rPr>
              <a:t>Mkt</a:t>
            </a:r>
            <a:r>
              <a:rPr kumimoji="0" lang="de-DE" sz="2400" b="0" i="0" u="none" strike="noStrike" kern="1200" cap="none" spc="0" normalizeH="0" baseline="0" noProof="0" dirty="0">
                <a:ln>
                  <a:noFill/>
                </a:ln>
                <a:solidFill>
                  <a:prstClr val="black"/>
                </a:solidFill>
                <a:effectLst/>
                <a:uLnTx/>
                <a:uFillTx/>
                <a:latin typeface="Calibri"/>
                <a:ea typeface="+mn-ea"/>
                <a:cs typeface="+mn-cs"/>
              </a:rPr>
              <a:t> Push</a:t>
            </a:r>
            <a:endParaRPr kumimoji="0" lang="de-AT"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ight Arrow 4"/>
          <p:cNvSpPr/>
          <p:nvPr/>
        </p:nvSpPr>
        <p:spPr bwMode="auto">
          <a:xfrm>
            <a:off x="2341101" y="2068533"/>
            <a:ext cx="5140951" cy="882500"/>
          </a:xfrm>
          <a:prstGeom prst="rightArrow">
            <a:avLst/>
          </a:prstGeom>
          <a:ln>
            <a:headEnd/>
            <a:tailEnd/>
          </a:ln>
        </p:spPr>
        <p:style>
          <a:lnRef idx="1">
            <a:schemeClr val="accent3"/>
          </a:lnRef>
          <a:fillRef idx="2">
            <a:schemeClr val="accent3"/>
          </a:fillRef>
          <a:effectRef idx="1">
            <a:schemeClr val="accent3"/>
          </a:effectRef>
          <a:fontRef idx="minor">
            <a:schemeClr val="dk1"/>
          </a:fontRef>
        </p:style>
        <p:txBody>
          <a:bodyPr wrap="none" rtlCol="0" anchor="ct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marL="0" marR="0" lvl="0" indent="0" algn="ctr" defTabSz="60957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Overall increase of Users!</a:t>
            </a: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p:txBody>
      </p:sp>
      <p:cxnSp>
        <p:nvCxnSpPr>
          <p:cNvPr id="6" name="Straight Arrow Connector 5"/>
          <p:cNvCxnSpPr/>
          <p:nvPr/>
        </p:nvCxnSpPr>
        <p:spPr>
          <a:xfrm flipV="1">
            <a:off x="8006140" y="2232692"/>
            <a:ext cx="906525" cy="373776"/>
          </a:xfrm>
          <a:prstGeom prst="straightConnector1">
            <a:avLst/>
          </a:prstGeom>
          <a:ln w="41275">
            <a:solidFill>
              <a:srgbClr val="92D050"/>
            </a:solidFill>
            <a:tailEnd type="triangle"/>
          </a:ln>
        </p:spPr>
        <p:style>
          <a:lnRef idx="2">
            <a:schemeClr val="accent3"/>
          </a:lnRef>
          <a:fillRef idx="0">
            <a:schemeClr val="accent3"/>
          </a:fillRef>
          <a:effectRef idx="1">
            <a:schemeClr val="accent3"/>
          </a:effectRef>
          <a:fontRef idx="minor">
            <a:schemeClr val="tx1"/>
          </a:fontRef>
        </p:style>
      </p:cxnSp>
      <p:cxnSp>
        <p:nvCxnSpPr>
          <p:cNvPr id="7" name="Straight Connector 6"/>
          <p:cNvCxnSpPr/>
          <p:nvPr/>
        </p:nvCxnSpPr>
        <p:spPr>
          <a:xfrm>
            <a:off x="7936891" y="963256"/>
            <a:ext cx="28575" cy="5897577"/>
          </a:xfrm>
          <a:prstGeom prst="line">
            <a:avLst/>
          </a:prstGeom>
          <a:ln w="34925">
            <a:solidFill>
              <a:srgbClr val="00B0F0"/>
            </a:solidFill>
            <a:prstDash val="dashDot"/>
          </a:ln>
        </p:spPr>
        <p:style>
          <a:lnRef idx="1">
            <a:schemeClr val="accent1"/>
          </a:lnRef>
          <a:fillRef idx="0">
            <a:schemeClr val="accent1"/>
          </a:fillRef>
          <a:effectRef idx="0">
            <a:schemeClr val="accent1"/>
          </a:effectRef>
          <a:fontRef idx="minor">
            <a:schemeClr val="tx1"/>
          </a:fontRef>
        </p:style>
      </p:cxnSp>
      <p:sp>
        <p:nvSpPr>
          <p:cNvPr id="8" name="Right Arrow 7"/>
          <p:cNvSpPr/>
          <p:nvPr/>
        </p:nvSpPr>
        <p:spPr bwMode="auto">
          <a:xfrm>
            <a:off x="2341101" y="4400529"/>
            <a:ext cx="5140951" cy="882500"/>
          </a:xfrm>
          <a:prstGeom prst="rightArrow">
            <a:avLst/>
          </a:prstGeom>
          <a:ln>
            <a:headEnd/>
            <a:tailEnd/>
          </a:ln>
        </p:spPr>
        <p:style>
          <a:lnRef idx="1">
            <a:schemeClr val="accent3"/>
          </a:lnRef>
          <a:fillRef idx="2">
            <a:schemeClr val="accent3"/>
          </a:fillRef>
          <a:effectRef idx="1">
            <a:schemeClr val="accent3"/>
          </a:effectRef>
          <a:fontRef idx="minor">
            <a:schemeClr val="dk1"/>
          </a:fontRef>
        </p:style>
        <p:txBody>
          <a:bodyPr wrap="none" rtlCol="0" anchor="ct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marL="0" marR="0" lvl="0" indent="0" algn="ctr" defTabSz="60957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Jump in Conversion Rate!</a:t>
            </a: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p:txBody>
      </p:sp>
      <p:cxnSp>
        <p:nvCxnSpPr>
          <p:cNvPr id="9" name="Straight Arrow Connector 8"/>
          <p:cNvCxnSpPr/>
          <p:nvPr/>
        </p:nvCxnSpPr>
        <p:spPr>
          <a:xfrm flipV="1">
            <a:off x="7482051" y="4582193"/>
            <a:ext cx="795175" cy="846735"/>
          </a:xfrm>
          <a:prstGeom prst="straightConnector1">
            <a:avLst/>
          </a:prstGeom>
          <a:ln w="41275">
            <a:solidFill>
              <a:srgbClr val="92D050"/>
            </a:solidFill>
            <a:tailEnd type="triangle"/>
          </a:ln>
        </p:spPr>
        <p:style>
          <a:lnRef idx="2">
            <a:schemeClr val="accent3"/>
          </a:lnRef>
          <a:fillRef idx="0">
            <a:schemeClr val="accent3"/>
          </a:fillRef>
          <a:effectRef idx="1">
            <a:schemeClr val="accent3"/>
          </a:effectRef>
          <a:fontRef idx="minor">
            <a:schemeClr val="tx1"/>
          </a:fontRef>
        </p:style>
      </p:cxnSp>
      <p:sp>
        <p:nvSpPr>
          <p:cNvPr id="10" name="Title 1"/>
          <p:cNvSpPr txBox="1">
            <a:spLocks/>
          </p:cNvSpPr>
          <p:nvPr/>
        </p:nvSpPr>
        <p:spPr>
          <a:xfrm>
            <a:off x="0" y="199079"/>
            <a:ext cx="12192000" cy="1071563"/>
          </a:xfrm>
          <a:prstGeom prst="rect">
            <a:avLst/>
          </a:prstGeom>
        </p:spPr>
        <p:txBody>
          <a:bodyPr>
            <a:normAutofit fontScale="97500"/>
          </a:bodyPr>
          <a:lstStyle>
            <a:lvl1pPr algn="l" defTabSz="685800" rtl="0" eaLnBrk="1" latinLnBrk="0" hangingPunct="1">
              <a:lnSpc>
                <a:spcPct val="90000"/>
              </a:lnSpc>
              <a:spcBef>
                <a:spcPct val="0"/>
              </a:spcBef>
              <a:buNone/>
              <a:defRPr sz="3300" kern="1200">
                <a:solidFill>
                  <a:schemeClr val="accent1"/>
                </a:solidFill>
                <a:latin typeface="+mj-lt"/>
                <a:ea typeface="+mj-ea"/>
                <a:cs typeface="+mj-cs"/>
              </a:defRPr>
            </a:lvl1pPr>
          </a:lstStyle>
          <a:p>
            <a:pPr marL="0" marR="0" lvl="0" indent="0" algn="ctr" defTabSz="914377"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2C2A2F"/>
                </a:solidFill>
                <a:effectLst/>
                <a:uLnTx/>
                <a:uFillTx/>
                <a:latin typeface="Calibri Light"/>
                <a:ea typeface="+mj-ea"/>
                <a:cs typeface="+mj-cs"/>
              </a:rPr>
              <a:t>Biz: User Feedback Driven Decisions</a:t>
            </a:r>
          </a:p>
        </p:txBody>
      </p:sp>
    </p:spTree>
    <p:extLst>
      <p:ext uri="{BB962C8B-B14F-4D97-AF65-F5344CB8AC3E}">
        <p14:creationId xmlns:p14="http://schemas.microsoft.com/office/powerpoint/2010/main" val="4017517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19891" y="1037390"/>
            <a:ext cx="9328935" cy="5695135"/>
          </a:xfrm>
          <a:prstGeom prst="rect">
            <a:avLst/>
          </a:prstGeom>
        </p:spPr>
      </p:pic>
      <p:sp>
        <p:nvSpPr>
          <p:cNvPr id="5" name="Right Arrow 4"/>
          <p:cNvSpPr/>
          <p:nvPr/>
        </p:nvSpPr>
        <p:spPr bwMode="auto">
          <a:xfrm>
            <a:off x="2509846" y="1612875"/>
            <a:ext cx="5140951" cy="882500"/>
          </a:xfrm>
          <a:prstGeom prst="rightArrow">
            <a:avLst/>
          </a:prstGeom>
          <a:ln>
            <a:headEnd/>
            <a:tailEnd/>
          </a:ln>
        </p:spPr>
        <p:style>
          <a:lnRef idx="1">
            <a:schemeClr val="accent3"/>
          </a:lnRef>
          <a:fillRef idx="2">
            <a:schemeClr val="accent3"/>
          </a:fillRef>
          <a:effectRef idx="1">
            <a:schemeClr val="accent3"/>
          </a:effectRef>
          <a:fontRef idx="minor">
            <a:schemeClr val="dk1"/>
          </a:fontRef>
        </p:style>
        <p:txBody>
          <a:bodyPr wrap="none" rtlCol="0" anchor="ct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marL="0" marR="0" lvl="0" indent="0" algn="ctr" defTabSz="60957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Users keep growing</a:t>
            </a: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p:txBody>
      </p:sp>
      <p:cxnSp>
        <p:nvCxnSpPr>
          <p:cNvPr id="6" name="Straight Arrow Connector 5"/>
          <p:cNvCxnSpPr/>
          <p:nvPr/>
        </p:nvCxnSpPr>
        <p:spPr>
          <a:xfrm flipV="1">
            <a:off x="8865937" y="1619919"/>
            <a:ext cx="782888" cy="754311"/>
          </a:xfrm>
          <a:prstGeom prst="straightConnector1">
            <a:avLst/>
          </a:prstGeom>
          <a:ln w="41275">
            <a:solidFill>
              <a:srgbClr val="92D050"/>
            </a:solidFill>
            <a:tailEnd type="triangle"/>
          </a:ln>
        </p:spPr>
        <p:style>
          <a:lnRef idx="2">
            <a:schemeClr val="accent3"/>
          </a:lnRef>
          <a:fillRef idx="0">
            <a:schemeClr val="accent3"/>
          </a:fillRef>
          <a:effectRef idx="1">
            <a:schemeClr val="accent3"/>
          </a:effectRef>
          <a:fontRef idx="minor">
            <a:schemeClr val="tx1"/>
          </a:fontRef>
        </p:style>
      </p:cxnSp>
      <p:cxnSp>
        <p:nvCxnSpPr>
          <p:cNvPr id="10" name="Straight Connector 9"/>
          <p:cNvCxnSpPr/>
          <p:nvPr/>
        </p:nvCxnSpPr>
        <p:spPr>
          <a:xfrm>
            <a:off x="9110358" y="945146"/>
            <a:ext cx="28575" cy="5897577"/>
          </a:xfrm>
          <a:prstGeom prst="line">
            <a:avLst/>
          </a:prstGeom>
          <a:ln w="34925">
            <a:solidFill>
              <a:srgbClr val="00B0F0"/>
            </a:solidFill>
            <a:prstDash val="dashDot"/>
          </a:ln>
        </p:spPr>
        <p:style>
          <a:lnRef idx="1">
            <a:schemeClr val="accent1"/>
          </a:lnRef>
          <a:fillRef idx="0">
            <a:schemeClr val="accent1"/>
          </a:fillRef>
          <a:effectRef idx="0">
            <a:schemeClr val="accent1"/>
          </a:effectRef>
          <a:fontRef idx="minor">
            <a:schemeClr val="tx1"/>
          </a:fontRef>
        </p:style>
      </p:cxnSp>
      <p:sp>
        <p:nvSpPr>
          <p:cNvPr id="11" name="Right Arrow 10"/>
          <p:cNvSpPr/>
          <p:nvPr/>
        </p:nvSpPr>
        <p:spPr bwMode="auto">
          <a:xfrm>
            <a:off x="2514786" y="2608605"/>
            <a:ext cx="5177703" cy="965784"/>
          </a:xfrm>
          <a:prstGeom prst="rightArrow">
            <a:avLst/>
          </a:prstGeom>
          <a:ln>
            <a:headEnd/>
            <a:tailEnd/>
          </a:ln>
        </p:spPr>
        <p:style>
          <a:lnRef idx="1">
            <a:schemeClr val="accent6"/>
          </a:lnRef>
          <a:fillRef idx="2">
            <a:schemeClr val="accent6"/>
          </a:fillRef>
          <a:effectRef idx="1">
            <a:schemeClr val="accent6"/>
          </a:effectRef>
          <a:fontRef idx="minor">
            <a:schemeClr val="dk1"/>
          </a:fontRef>
        </p:style>
        <p:txBody>
          <a:bodyPr wrap="none" rtlCol="0" anchor="ct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marL="0" marR="0" lvl="0" indent="0" algn="ctr" defTabSz="60957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Increase # of “tolerating” users!</a:t>
            </a: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p:txBody>
      </p:sp>
      <p:cxnSp>
        <p:nvCxnSpPr>
          <p:cNvPr id="12" name="Straight Arrow Connector 11"/>
          <p:cNvCxnSpPr/>
          <p:nvPr/>
        </p:nvCxnSpPr>
        <p:spPr>
          <a:xfrm flipV="1">
            <a:off x="8680349" y="2852607"/>
            <a:ext cx="888591" cy="305720"/>
          </a:xfrm>
          <a:prstGeom prst="straightConnector1">
            <a:avLst/>
          </a:prstGeom>
          <a:ln w="41275">
            <a:tailEnd type="triangle"/>
          </a:ln>
        </p:spPr>
        <p:style>
          <a:lnRef idx="2">
            <a:schemeClr val="accent6"/>
          </a:lnRef>
          <a:fillRef idx="0">
            <a:schemeClr val="accent6"/>
          </a:fillRef>
          <a:effectRef idx="1">
            <a:schemeClr val="accent6"/>
          </a:effectRef>
          <a:fontRef idx="minor">
            <a:schemeClr val="tx1"/>
          </a:fontRef>
        </p:style>
      </p:cxnSp>
      <p:cxnSp>
        <p:nvCxnSpPr>
          <p:cNvPr id="14" name="Straight Arrow Connector 13"/>
          <p:cNvCxnSpPr/>
          <p:nvPr/>
        </p:nvCxnSpPr>
        <p:spPr>
          <a:xfrm>
            <a:off x="8745181" y="4546954"/>
            <a:ext cx="730352" cy="398471"/>
          </a:xfrm>
          <a:prstGeom prst="straightConnector1">
            <a:avLst/>
          </a:prstGeom>
          <a:ln w="41275">
            <a:tailEnd type="triangle"/>
          </a:ln>
        </p:spPr>
        <p:style>
          <a:lnRef idx="2">
            <a:schemeClr val="accent6"/>
          </a:lnRef>
          <a:fillRef idx="0">
            <a:schemeClr val="accent6"/>
          </a:fillRef>
          <a:effectRef idx="1">
            <a:schemeClr val="accent6"/>
          </a:effectRef>
          <a:fontRef idx="minor">
            <a:schemeClr val="tx1"/>
          </a:fontRef>
        </p:style>
      </p:cxnSp>
      <p:sp>
        <p:nvSpPr>
          <p:cNvPr id="16" name="Right Arrow 15"/>
          <p:cNvSpPr/>
          <p:nvPr/>
        </p:nvSpPr>
        <p:spPr bwMode="auto">
          <a:xfrm>
            <a:off x="2537761" y="4131057"/>
            <a:ext cx="5177703" cy="965784"/>
          </a:xfrm>
          <a:prstGeom prst="rightArrow">
            <a:avLst/>
          </a:prstGeom>
          <a:ln>
            <a:headEnd/>
            <a:tailEnd/>
          </a:ln>
        </p:spPr>
        <p:style>
          <a:lnRef idx="1">
            <a:schemeClr val="accent6"/>
          </a:lnRef>
          <a:fillRef idx="2">
            <a:schemeClr val="accent6"/>
          </a:fillRef>
          <a:effectRef idx="1">
            <a:schemeClr val="accent6"/>
          </a:effectRef>
          <a:fontRef idx="minor">
            <a:schemeClr val="dk1"/>
          </a:fontRef>
        </p:style>
        <p:txBody>
          <a:bodyPr wrap="none" rtlCol="0" anchor="ct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marL="0" marR="0" lvl="0" indent="0" algn="ctr" defTabSz="60957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Lower Conversion as Day #1</a:t>
            </a: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p:txBody>
      </p:sp>
      <p:sp>
        <p:nvSpPr>
          <p:cNvPr id="18" name="Right Arrow 17"/>
          <p:cNvSpPr/>
          <p:nvPr/>
        </p:nvSpPr>
        <p:spPr bwMode="auto">
          <a:xfrm>
            <a:off x="2945319" y="834542"/>
            <a:ext cx="5920619" cy="882501"/>
          </a:xfrm>
          <a:prstGeom prst="rightArrow">
            <a:avLst>
              <a:gd name="adj1" fmla="val 50000"/>
              <a:gd name="adj2" fmla="val 47383"/>
            </a:avLst>
          </a:prstGeom>
          <a:ln>
            <a:headEnd/>
            <a:tailEnd/>
          </a:ln>
        </p:spPr>
        <p:style>
          <a:lnRef idx="1">
            <a:schemeClr val="accent1"/>
          </a:lnRef>
          <a:fillRef idx="2">
            <a:schemeClr val="accent1"/>
          </a:fillRef>
          <a:effectRef idx="1">
            <a:schemeClr val="accent1"/>
          </a:effectRef>
          <a:fontRef idx="minor">
            <a:schemeClr val="dk1"/>
          </a:fontRef>
        </p:style>
        <p:txBody>
          <a:bodyPr wrap="none" rtlCol="0" anchor="ct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marL="0" marR="0" lvl="0" indent="0" algn="ctr" defTabSz="609570" rtl="0" eaLnBrk="1" fontAlgn="base" latinLnBrk="0" hangingPunct="1">
              <a:lnSpc>
                <a:spcPct val="100000"/>
              </a:lnSpc>
              <a:spcBef>
                <a:spcPct val="0"/>
              </a:spcBef>
              <a:spcAft>
                <a:spcPct val="0"/>
              </a:spcAft>
              <a:buClrTx/>
              <a:buSzTx/>
              <a:buFontTx/>
              <a:buNone/>
              <a:tabLst/>
              <a:defRPr/>
            </a:pPr>
            <a:r>
              <a:rPr kumimoji="0" lang="de-DE" sz="2400" b="0" i="0" u="none" strike="noStrike" kern="1200" cap="none" spc="0" normalizeH="0" baseline="0" noProof="0" dirty="0">
                <a:ln>
                  <a:noFill/>
                </a:ln>
                <a:solidFill>
                  <a:prstClr val="black"/>
                </a:solidFill>
                <a:effectLst/>
                <a:uLnTx/>
                <a:uFillTx/>
                <a:latin typeface="Calibri"/>
                <a:ea typeface="+mn-ea"/>
                <a:cs typeface="+mn-cs"/>
              </a:rPr>
              <a:t>Day #2 </a:t>
            </a:r>
            <a:r>
              <a:rPr kumimoji="0" lang="de-DE" sz="2400" b="0" i="0" u="none" strike="noStrike" kern="1200" cap="none" spc="0" normalizeH="0" baseline="0" noProof="0" dirty="0" err="1">
                <a:ln>
                  <a:noFill/>
                </a:ln>
                <a:solidFill>
                  <a:prstClr val="black"/>
                </a:solidFill>
                <a:effectLst/>
                <a:uLnTx/>
                <a:uFillTx/>
                <a:latin typeface="Calibri"/>
                <a:ea typeface="+mn-ea"/>
                <a:cs typeface="+mn-cs"/>
              </a:rPr>
              <a:t>of</a:t>
            </a:r>
            <a:r>
              <a:rPr kumimoji="0" lang="de-DE" sz="2400" b="0" i="0" u="none" strike="noStrike" kern="1200" cap="none" spc="0" normalizeH="0" baseline="0" noProof="0" dirty="0">
                <a:ln>
                  <a:noFill/>
                </a:ln>
                <a:solidFill>
                  <a:prstClr val="black"/>
                </a:solidFill>
                <a:effectLst/>
                <a:uLnTx/>
                <a:uFillTx/>
                <a:latin typeface="Calibri"/>
                <a:ea typeface="+mn-ea"/>
                <a:cs typeface="+mn-cs"/>
              </a:rPr>
              <a:t> Marketing </a:t>
            </a:r>
            <a:r>
              <a:rPr kumimoji="0" lang="de-DE" sz="2400" b="0" i="0" u="none" strike="noStrike" kern="1200" cap="none" spc="0" normalizeH="0" baseline="0" noProof="0" dirty="0" err="1">
                <a:ln>
                  <a:noFill/>
                </a:ln>
                <a:solidFill>
                  <a:prstClr val="black"/>
                </a:solidFill>
                <a:effectLst/>
                <a:uLnTx/>
                <a:uFillTx/>
                <a:latin typeface="Calibri"/>
                <a:ea typeface="+mn-ea"/>
                <a:cs typeface="+mn-cs"/>
              </a:rPr>
              <a:t>Campaign</a:t>
            </a:r>
            <a:endParaRPr kumimoji="0" lang="de-AT"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Title 1"/>
          <p:cNvSpPr txBox="1">
            <a:spLocks/>
          </p:cNvSpPr>
          <p:nvPr/>
        </p:nvSpPr>
        <p:spPr>
          <a:xfrm>
            <a:off x="0" y="199079"/>
            <a:ext cx="12192000" cy="1071563"/>
          </a:xfrm>
          <a:prstGeom prst="rect">
            <a:avLst/>
          </a:prstGeom>
        </p:spPr>
        <p:txBody>
          <a:bodyPr>
            <a:normAutofit fontScale="97500"/>
          </a:bodyPr>
          <a:lstStyle>
            <a:lvl1pPr algn="l" defTabSz="685800" rtl="0" eaLnBrk="1" latinLnBrk="0" hangingPunct="1">
              <a:lnSpc>
                <a:spcPct val="90000"/>
              </a:lnSpc>
              <a:spcBef>
                <a:spcPct val="0"/>
              </a:spcBef>
              <a:buNone/>
              <a:defRPr sz="3300" kern="1200">
                <a:solidFill>
                  <a:schemeClr val="accent1"/>
                </a:solidFill>
                <a:latin typeface="+mj-lt"/>
                <a:ea typeface="+mj-ea"/>
                <a:cs typeface="+mj-cs"/>
              </a:defRPr>
            </a:lvl1pPr>
          </a:lstStyle>
          <a:p>
            <a:pPr marL="0" marR="0" lvl="0" indent="0" algn="ctr" defTabSz="914377"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2C2A2F"/>
                </a:solidFill>
                <a:effectLst/>
                <a:uLnTx/>
                <a:uFillTx/>
                <a:latin typeface="Calibri Light"/>
                <a:ea typeface="+mj-ea"/>
                <a:cs typeface="+mj-cs"/>
              </a:rPr>
              <a:t>Biz: User Feedback Driven Decisions</a:t>
            </a:r>
          </a:p>
        </p:txBody>
      </p:sp>
    </p:spTree>
    <p:extLst>
      <p:ext uri="{BB962C8B-B14F-4D97-AF65-F5344CB8AC3E}">
        <p14:creationId xmlns:p14="http://schemas.microsoft.com/office/powerpoint/2010/main" val="2395301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19892" y="952560"/>
            <a:ext cx="9595635" cy="5769269"/>
          </a:xfrm>
          <a:prstGeom prst="rect">
            <a:avLst/>
          </a:prstGeom>
        </p:spPr>
      </p:pic>
      <p:cxnSp>
        <p:nvCxnSpPr>
          <p:cNvPr id="15" name="Straight Arrow Connector 14"/>
          <p:cNvCxnSpPr/>
          <p:nvPr/>
        </p:nvCxnSpPr>
        <p:spPr>
          <a:xfrm flipV="1">
            <a:off x="9763932" y="2382599"/>
            <a:ext cx="0" cy="687536"/>
          </a:xfrm>
          <a:prstGeom prst="straightConnector1">
            <a:avLst/>
          </a:prstGeom>
          <a:ln w="41275">
            <a:headEnd type="triangle"/>
            <a:tailEnd type="triangle"/>
          </a:ln>
        </p:spPr>
        <p:style>
          <a:lnRef idx="3">
            <a:schemeClr val="accent5"/>
          </a:lnRef>
          <a:fillRef idx="0">
            <a:schemeClr val="accent5"/>
          </a:fillRef>
          <a:effectRef idx="2">
            <a:schemeClr val="accent5"/>
          </a:effectRef>
          <a:fontRef idx="minor">
            <a:schemeClr val="tx1"/>
          </a:fontRef>
        </p:style>
      </p:cxnSp>
      <p:sp>
        <p:nvSpPr>
          <p:cNvPr id="18" name="Right Arrow 17"/>
          <p:cNvSpPr/>
          <p:nvPr/>
        </p:nvSpPr>
        <p:spPr bwMode="auto">
          <a:xfrm>
            <a:off x="4103225" y="4909671"/>
            <a:ext cx="5234624" cy="1016368"/>
          </a:xfrm>
          <a:prstGeom prst="rightArrow">
            <a:avLst/>
          </a:prstGeom>
          <a:ln>
            <a:headEnd/>
            <a:tailEnd/>
          </a:ln>
        </p:spPr>
        <p:style>
          <a:lnRef idx="1">
            <a:schemeClr val="accent5"/>
          </a:lnRef>
          <a:fillRef idx="2">
            <a:schemeClr val="accent5"/>
          </a:fillRef>
          <a:effectRef idx="1">
            <a:schemeClr val="accent5"/>
          </a:effectRef>
          <a:fontRef idx="minor">
            <a:schemeClr val="dk1"/>
          </a:fontRef>
        </p:style>
        <p:txBody>
          <a:bodyPr wrap="none" rtlCol="0" anchor="ct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marL="0" marR="0" lvl="0" indent="0" algn="ctr" defTabSz="60957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Drop in Conversion Rate</a:t>
            </a:r>
          </a:p>
        </p:txBody>
      </p:sp>
      <p:sp>
        <p:nvSpPr>
          <p:cNvPr id="19" name="Right Arrow 18"/>
          <p:cNvSpPr/>
          <p:nvPr/>
        </p:nvSpPr>
        <p:spPr bwMode="auto">
          <a:xfrm>
            <a:off x="3711051" y="2325053"/>
            <a:ext cx="5706284" cy="965784"/>
          </a:xfrm>
          <a:prstGeom prst="rightArrow">
            <a:avLst/>
          </a:prstGeom>
          <a:ln>
            <a:headEnd/>
            <a:tailEnd/>
          </a:ln>
        </p:spPr>
        <p:style>
          <a:lnRef idx="1">
            <a:schemeClr val="accent5"/>
          </a:lnRef>
          <a:fillRef idx="2">
            <a:schemeClr val="accent5"/>
          </a:fillRef>
          <a:effectRef idx="1">
            <a:schemeClr val="accent5"/>
          </a:effectRef>
          <a:fontRef idx="minor">
            <a:schemeClr val="dk1"/>
          </a:fontRef>
        </p:style>
        <p:txBody>
          <a:bodyPr wrap="none" rtlCol="0" anchor="ct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marL="0" marR="0" lvl="0" indent="0" algn="ctr" defTabSz="60957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Spikes in FRUSTRATED Users!</a:t>
            </a: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p:txBody>
      </p:sp>
      <p:sp>
        <p:nvSpPr>
          <p:cNvPr id="20" name="Right Arrow 19"/>
          <p:cNvSpPr/>
          <p:nvPr/>
        </p:nvSpPr>
        <p:spPr bwMode="auto">
          <a:xfrm>
            <a:off x="3570827" y="952560"/>
            <a:ext cx="5920619" cy="882501"/>
          </a:xfrm>
          <a:prstGeom prst="rightArrow">
            <a:avLst>
              <a:gd name="adj1" fmla="val 50000"/>
              <a:gd name="adj2" fmla="val 47383"/>
            </a:avLst>
          </a:prstGeom>
          <a:ln>
            <a:headEnd/>
            <a:tailEnd/>
          </a:ln>
        </p:spPr>
        <p:style>
          <a:lnRef idx="1">
            <a:schemeClr val="accent1"/>
          </a:lnRef>
          <a:fillRef idx="2">
            <a:schemeClr val="accent1"/>
          </a:fillRef>
          <a:effectRef idx="1">
            <a:schemeClr val="accent1"/>
          </a:effectRef>
          <a:fontRef idx="minor">
            <a:schemeClr val="dk1"/>
          </a:fontRef>
        </p:style>
        <p:txBody>
          <a:bodyPr wrap="none" rtlCol="0" anchor="ct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marL="0" marR="0" lvl="0" indent="0" algn="ctr" defTabSz="609570" rtl="0" eaLnBrk="1" fontAlgn="base" latinLnBrk="0" hangingPunct="1">
              <a:lnSpc>
                <a:spcPct val="100000"/>
              </a:lnSpc>
              <a:spcBef>
                <a:spcPct val="0"/>
              </a:spcBef>
              <a:spcAft>
                <a:spcPct val="0"/>
              </a:spcAft>
              <a:buClrTx/>
              <a:buSzTx/>
              <a:buFontTx/>
              <a:buNone/>
              <a:tabLst/>
              <a:defRPr/>
            </a:pPr>
            <a:r>
              <a:rPr kumimoji="0" lang="de-DE" sz="2400" b="0" i="0" u="none" strike="noStrike" kern="1200" cap="none" spc="0" normalizeH="0" baseline="0" noProof="0" dirty="0">
                <a:ln>
                  <a:noFill/>
                </a:ln>
                <a:solidFill>
                  <a:prstClr val="black"/>
                </a:solidFill>
                <a:effectLst/>
                <a:uLnTx/>
                <a:uFillTx/>
                <a:latin typeface="Calibri"/>
                <a:ea typeface="+mn-ea"/>
                <a:cs typeface="+mn-cs"/>
              </a:rPr>
              <a:t>Hotfix Deployment was </a:t>
            </a:r>
            <a:r>
              <a:rPr kumimoji="0" lang="de-DE" sz="2400" b="0" i="0" u="none" strike="noStrike" kern="1200" cap="none" spc="0" normalizeH="0" baseline="0" noProof="0" dirty="0" err="1">
                <a:ln>
                  <a:noFill/>
                </a:ln>
                <a:solidFill>
                  <a:prstClr val="black"/>
                </a:solidFill>
                <a:effectLst/>
                <a:uLnTx/>
                <a:uFillTx/>
                <a:latin typeface="Calibri"/>
                <a:ea typeface="+mn-ea"/>
                <a:cs typeface="+mn-cs"/>
              </a:rPr>
              <a:t>rolled</a:t>
            </a:r>
            <a:r>
              <a:rPr kumimoji="0" lang="de-DE" sz="2400" b="0" i="0" u="none" strike="noStrike" kern="1200" cap="none" spc="0" normalizeH="0" baseline="0" noProof="0" dirty="0">
                <a:ln>
                  <a:noFill/>
                </a:ln>
                <a:solidFill>
                  <a:prstClr val="black"/>
                </a:solidFill>
                <a:effectLst/>
                <a:uLnTx/>
                <a:uFillTx/>
                <a:latin typeface="Calibri"/>
                <a:ea typeface="+mn-ea"/>
                <a:cs typeface="+mn-cs"/>
              </a:rPr>
              <a:t> out</a:t>
            </a:r>
            <a:endParaRPr kumimoji="0" lang="de-AT" sz="24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21" name="Straight Connector 20"/>
          <p:cNvCxnSpPr/>
          <p:nvPr/>
        </p:nvCxnSpPr>
        <p:spPr>
          <a:xfrm>
            <a:off x="9645042" y="952561"/>
            <a:ext cx="28575" cy="5897577"/>
          </a:xfrm>
          <a:prstGeom prst="line">
            <a:avLst/>
          </a:prstGeom>
          <a:ln w="34925">
            <a:solidFill>
              <a:srgbClr val="00B0F0"/>
            </a:solidFill>
            <a:prstDash val="dashDot"/>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9453634" y="4746188"/>
            <a:ext cx="288399" cy="671667"/>
          </a:xfrm>
          <a:prstGeom prst="straightConnector1">
            <a:avLst/>
          </a:prstGeom>
          <a:ln w="41275">
            <a:solidFill>
              <a:schemeClr val="accent5"/>
            </a:solidFill>
            <a:tailEnd type="triangle"/>
          </a:ln>
        </p:spPr>
        <p:style>
          <a:lnRef idx="2">
            <a:schemeClr val="accent6"/>
          </a:lnRef>
          <a:fillRef idx="0">
            <a:schemeClr val="accent6"/>
          </a:fillRef>
          <a:effectRef idx="1">
            <a:schemeClr val="accent6"/>
          </a:effectRef>
          <a:fontRef idx="minor">
            <a:schemeClr val="tx1"/>
          </a:fontRef>
        </p:style>
      </p:cxnSp>
      <p:sp>
        <p:nvSpPr>
          <p:cNvPr id="10" name="Title 1"/>
          <p:cNvSpPr txBox="1">
            <a:spLocks/>
          </p:cNvSpPr>
          <p:nvPr/>
        </p:nvSpPr>
        <p:spPr>
          <a:xfrm>
            <a:off x="0" y="199079"/>
            <a:ext cx="12192000" cy="1071563"/>
          </a:xfrm>
          <a:prstGeom prst="rect">
            <a:avLst/>
          </a:prstGeom>
        </p:spPr>
        <p:txBody>
          <a:bodyPr>
            <a:normAutofit fontScale="97500"/>
          </a:bodyPr>
          <a:lstStyle>
            <a:lvl1pPr algn="l" defTabSz="685800" rtl="0" eaLnBrk="1" latinLnBrk="0" hangingPunct="1">
              <a:lnSpc>
                <a:spcPct val="90000"/>
              </a:lnSpc>
              <a:spcBef>
                <a:spcPct val="0"/>
              </a:spcBef>
              <a:buNone/>
              <a:defRPr sz="3300" kern="1200">
                <a:solidFill>
                  <a:schemeClr val="accent1"/>
                </a:solidFill>
                <a:latin typeface="+mj-lt"/>
                <a:ea typeface="+mj-ea"/>
                <a:cs typeface="+mj-cs"/>
              </a:defRPr>
            </a:lvl1pPr>
          </a:lstStyle>
          <a:p>
            <a:pPr marL="0" marR="0" lvl="0" indent="0" algn="ctr" defTabSz="914377"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2C2A2F"/>
                </a:solidFill>
                <a:effectLst/>
                <a:uLnTx/>
                <a:uFillTx/>
                <a:latin typeface="Calibri Light"/>
                <a:ea typeface="+mj-ea"/>
                <a:cs typeface="+mj-cs"/>
              </a:rPr>
              <a:t>Biz: User Feedback Driven Decisions</a:t>
            </a:r>
          </a:p>
        </p:txBody>
      </p:sp>
    </p:spTree>
    <p:extLst>
      <p:ext uri="{BB962C8B-B14F-4D97-AF65-F5344CB8AC3E}">
        <p14:creationId xmlns:p14="http://schemas.microsoft.com/office/powerpoint/2010/main" val="3915074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19892" y="1037390"/>
            <a:ext cx="10014733" cy="5695135"/>
          </a:xfrm>
          <a:prstGeom prst="rect">
            <a:avLst/>
          </a:prstGeom>
        </p:spPr>
      </p:pic>
      <p:cxnSp>
        <p:nvCxnSpPr>
          <p:cNvPr id="10" name="Straight Connector 9"/>
          <p:cNvCxnSpPr/>
          <p:nvPr/>
        </p:nvCxnSpPr>
        <p:spPr>
          <a:xfrm>
            <a:off x="9821725" y="945146"/>
            <a:ext cx="28575" cy="5897577"/>
          </a:xfrm>
          <a:prstGeom prst="line">
            <a:avLst/>
          </a:prstGeom>
          <a:ln w="34925">
            <a:solidFill>
              <a:srgbClr val="00B0F0"/>
            </a:solidFill>
            <a:prstDash val="dashDot"/>
          </a:ln>
        </p:spPr>
        <p:style>
          <a:lnRef idx="1">
            <a:schemeClr val="accent1"/>
          </a:lnRef>
          <a:fillRef idx="0">
            <a:schemeClr val="accent1"/>
          </a:fillRef>
          <a:effectRef idx="0">
            <a:schemeClr val="accent1"/>
          </a:effectRef>
          <a:fontRef idx="minor">
            <a:schemeClr val="tx1"/>
          </a:fontRef>
        </p:style>
      </p:cxnSp>
      <p:sp>
        <p:nvSpPr>
          <p:cNvPr id="9" name="Right Arrow 8"/>
          <p:cNvSpPr/>
          <p:nvPr/>
        </p:nvSpPr>
        <p:spPr bwMode="auto">
          <a:xfrm>
            <a:off x="3737733" y="1764642"/>
            <a:ext cx="5140951" cy="882500"/>
          </a:xfrm>
          <a:prstGeom prst="rightArrow">
            <a:avLst/>
          </a:prstGeom>
          <a:ln>
            <a:headEnd/>
            <a:tailEnd/>
          </a:ln>
        </p:spPr>
        <p:style>
          <a:lnRef idx="1">
            <a:schemeClr val="accent3"/>
          </a:lnRef>
          <a:fillRef idx="2">
            <a:schemeClr val="accent3"/>
          </a:fillRef>
          <a:effectRef idx="1">
            <a:schemeClr val="accent3"/>
          </a:effectRef>
          <a:fontRef idx="minor">
            <a:schemeClr val="dk1"/>
          </a:fontRef>
        </p:style>
        <p:txBody>
          <a:bodyPr wrap="none" rtlCol="0" anchor="ct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marL="0" marR="0" lvl="0" indent="0" algn="ctr" defTabSz="60957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User Experience Back to Normal</a:t>
            </a: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p:txBody>
      </p:sp>
      <p:cxnSp>
        <p:nvCxnSpPr>
          <p:cNvPr id="11" name="Straight Arrow Connector 10"/>
          <p:cNvCxnSpPr/>
          <p:nvPr/>
        </p:nvCxnSpPr>
        <p:spPr>
          <a:xfrm flipV="1">
            <a:off x="9967949" y="2075513"/>
            <a:ext cx="0" cy="1229161"/>
          </a:xfrm>
          <a:prstGeom prst="straightConnector1">
            <a:avLst/>
          </a:prstGeom>
          <a:ln w="41275">
            <a:solidFill>
              <a:srgbClr val="92D050"/>
            </a:solidFill>
            <a:headEnd type="triangle"/>
            <a:tailEnd type="triangle"/>
          </a:ln>
        </p:spPr>
        <p:style>
          <a:lnRef idx="2">
            <a:schemeClr val="accent3"/>
          </a:lnRef>
          <a:fillRef idx="0">
            <a:schemeClr val="accent3"/>
          </a:fillRef>
          <a:effectRef idx="1">
            <a:schemeClr val="accent3"/>
          </a:effectRef>
          <a:fontRef idx="minor">
            <a:schemeClr val="tx1"/>
          </a:fontRef>
        </p:style>
      </p:cxnSp>
      <p:sp>
        <p:nvSpPr>
          <p:cNvPr id="12" name="Right Arrow 11"/>
          <p:cNvSpPr/>
          <p:nvPr/>
        </p:nvSpPr>
        <p:spPr bwMode="auto">
          <a:xfrm>
            <a:off x="2972090" y="4400529"/>
            <a:ext cx="5140951" cy="882500"/>
          </a:xfrm>
          <a:prstGeom prst="rightArrow">
            <a:avLst/>
          </a:prstGeom>
          <a:ln>
            <a:headEnd/>
            <a:tailEnd/>
          </a:ln>
        </p:spPr>
        <p:style>
          <a:lnRef idx="1">
            <a:schemeClr val="accent3"/>
          </a:lnRef>
          <a:fillRef idx="2">
            <a:schemeClr val="accent3"/>
          </a:fillRef>
          <a:effectRef idx="1">
            <a:schemeClr val="accent3"/>
          </a:effectRef>
          <a:fontRef idx="minor">
            <a:schemeClr val="dk1"/>
          </a:fontRef>
        </p:style>
        <p:txBody>
          <a:bodyPr wrap="none" rtlCol="0" anchor="ct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marL="0" marR="0" lvl="0" indent="0" algn="ctr" defTabSz="60957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Jump in Conversion Rate!</a:t>
            </a: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p:txBody>
      </p:sp>
      <p:cxnSp>
        <p:nvCxnSpPr>
          <p:cNvPr id="13" name="Straight Arrow Connector 12"/>
          <p:cNvCxnSpPr/>
          <p:nvPr/>
        </p:nvCxnSpPr>
        <p:spPr>
          <a:xfrm flipV="1">
            <a:off x="9814986" y="4491347"/>
            <a:ext cx="174893" cy="700861"/>
          </a:xfrm>
          <a:prstGeom prst="straightConnector1">
            <a:avLst/>
          </a:prstGeom>
          <a:ln w="41275">
            <a:solidFill>
              <a:srgbClr val="92D050"/>
            </a:solidFill>
            <a:tailEnd type="triangle"/>
          </a:ln>
        </p:spPr>
        <p:style>
          <a:lnRef idx="2">
            <a:schemeClr val="accent3"/>
          </a:lnRef>
          <a:fillRef idx="0">
            <a:schemeClr val="accent3"/>
          </a:fillRef>
          <a:effectRef idx="1">
            <a:schemeClr val="accent3"/>
          </a:effectRef>
          <a:fontRef idx="minor">
            <a:schemeClr val="tx1"/>
          </a:fontRef>
        </p:style>
      </p:cxnSp>
      <p:sp>
        <p:nvSpPr>
          <p:cNvPr id="20" name="Right Arrow 19"/>
          <p:cNvSpPr/>
          <p:nvPr/>
        </p:nvSpPr>
        <p:spPr bwMode="auto">
          <a:xfrm>
            <a:off x="3819419" y="893754"/>
            <a:ext cx="5920619" cy="882501"/>
          </a:xfrm>
          <a:prstGeom prst="rightArrow">
            <a:avLst>
              <a:gd name="adj1" fmla="val 50000"/>
              <a:gd name="adj2" fmla="val 47383"/>
            </a:avLst>
          </a:prstGeom>
          <a:ln>
            <a:headEnd/>
            <a:tailEnd/>
          </a:ln>
        </p:spPr>
        <p:style>
          <a:lnRef idx="1">
            <a:schemeClr val="accent1"/>
          </a:lnRef>
          <a:fillRef idx="2">
            <a:schemeClr val="accent1"/>
          </a:fillRef>
          <a:effectRef idx="1">
            <a:schemeClr val="accent1"/>
          </a:effectRef>
          <a:fontRef idx="minor">
            <a:schemeClr val="dk1"/>
          </a:fontRef>
        </p:style>
        <p:txBody>
          <a:bodyPr wrap="none" rtlCol="0" anchor="ct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marL="0" marR="0" lvl="0" indent="0" algn="ctr" defTabSz="609570" rtl="0" eaLnBrk="1" fontAlgn="base" latinLnBrk="0" hangingPunct="1">
              <a:lnSpc>
                <a:spcPct val="100000"/>
              </a:lnSpc>
              <a:spcBef>
                <a:spcPct val="0"/>
              </a:spcBef>
              <a:spcAft>
                <a:spcPct val="0"/>
              </a:spcAft>
              <a:buClrTx/>
              <a:buSzTx/>
              <a:buFontTx/>
              <a:buNone/>
              <a:tabLst/>
              <a:defRPr/>
            </a:pPr>
            <a:r>
              <a:rPr kumimoji="0" lang="de-DE" sz="2400" b="0" i="0" u="none" strike="noStrike" kern="1200" cap="none" spc="0" normalizeH="0" baseline="0" noProof="0" dirty="0">
                <a:ln>
                  <a:noFill/>
                </a:ln>
                <a:solidFill>
                  <a:prstClr val="black"/>
                </a:solidFill>
                <a:effectLst/>
                <a:uLnTx/>
                <a:uFillTx/>
                <a:latin typeface="Calibri"/>
                <a:ea typeface="+mn-ea"/>
                <a:cs typeface="+mn-cs"/>
              </a:rPr>
              <a:t>Fix </a:t>
            </a:r>
            <a:r>
              <a:rPr kumimoji="0" lang="de-DE" sz="2400" b="0" i="0" u="none" strike="noStrike" kern="1200" cap="none" spc="0" normalizeH="0" baseline="0" noProof="0" dirty="0" err="1">
                <a:ln>
                  <a:noFill/>
                </a:ln>
                <a:solidFill>
                  <a:prstClr val="black"/>
                </a:solidFill>
                <a:effectLst/>
                <a:uLnTx/>
                <a:uFillTx/>
                <a:latin typeface="Calibri"/>
                <a:ea typeface="+mn-ea"/>
                <a:cs typeface="+mn-cs"/>
              </a:rPr>
              <a:t>of</a:t>
            </a:r>
            <a:r>
              <a:rPr kumimoji="0" lang="de-DE" sz="2400" b="0" i="0" u="none" strike="noStrike" kern="1200" cap="none" spc="0" normalizeH="0" baseline="0" noProof="0" dirty="0">
                <a:ln>
                  <a:noFill/>
                </a:ln>
                <a:solidFill>
                  <a:prstClr val="black"/>
                </a:solidFill>
                <a:effectLst/>
                <a:uLnTx/>
                <a:uFillTx/>
                <a:latin typeface="Calibri"/>
                <a:ea typeface="+mn-ea"/>
                <a:cs typeface="+mn-cs"/>
              </a:rPr>
              <a:t> the Hotfix was </a:t>
            </a:r>
            <a:r>
              <a:rPr kumimoji="0" lang="de-DE" sz="2400" b="0" i="0" u="none" strike="noStrike" kern="1200" cap="none" spc="0" normalizeH="0" baseline="0" noProof="0" dirty="0" err="1">
                <a:ln>
                  <a:noFill/>
                </a:ln>
                <a:solidFill>
                  <a:prstClr val="black"/>
                </a:solidFill>
                <a:effectLst/>
                <a:uLnTx/>
                <a:uFillTx/>
                <a:latin typeface="Calibri"/>
                <a:ea typeface="+mn-ea"/>
                <a:cs typeface="+mn-cs"/>
              </a:rPr>
              <a:t>rolled</a:t>
            </a:r>
            <a:r>
              <a:rPr kumimoji="0" lang="de-DE" sz="2400" b="0" i="0" u="none" strike="noStrike" kern="1200" cap="none" spc="0" normalizeH="0" baseline="0" noProof="0" dirty="0">
                <a:ln>
                  <a:noFill/>
                </a:ln>
                <a:solidFill>
                  <a:prstClr val="black"/>
                </a:solidFill>
                <a:effectLst/>
                <a:uLnTx/>
                <a:uFillTx/>
                <a:latin typeface="Calibri"/>
                <a:ea typeface="+mn-ea"/>
                <a:cs typeface="+mn-cs"/>
              </a:rPr>
              <a:t> out</a:t>
            </a:r>
            <a:endParaRPr kumimoji="0" lang="de-AT"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Title 1"/>
          <p:cNvSpPr txBox="1">
            <a:spLocks/>
          </p:cNvSpPr>
          <p:nvPr/>
        </p:nvSpPr>
        <p:spPr>
          <a:xfrm>
            <a:off x="0" y="199079"/>
            <a:ext cx="12192000" cy="1071563"/>
          </a:xfrm>
          <a:prstGeom prst="rect">
            <a:avLst/>
          </a:prstGeom>
        </p:spPr>
        <p:txBody>
          <a:bodyPr>
            <a:normAutofit fontScale="97500"/>
          </a:bodyPr>
          <a:lstStyle>
            <a:lvl1pPr algn="l" defTabSz="685800" rtl="0" eaLnBrk="1" latinLnBrk="0" hangingPunct="1">
              <a:lnSpc>
                <a:spcPct val="90000"/>
              </a:lnSpc>
              <a:spcBef>
                <a:spcPct val="0"/>
              </a:spcBef>
              <a:buNone/>
              <a:defRPr sz="3300" kern="1200">
                <a:solidFill>
                  <a:schemeClr val="accent1"/>
                </a:solidFill>
                <a:latin typeface="+mj-lt"/>
                <a:ea typeface="+mj-ea"/>
                <a:cs typeface="+mj-cs"/>
              </a:defRPr>
            </a:lvl1pPr>
          </a:lstStyle>
          <a:p>
            <a:pPr marL="0" marR="0" lvl="0" indent="0" algn="ctr" defTabSz="914377"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2C2A2F"/>
                </a:solidFill>
                <a:effectLst/>
                <a:uLnTx/>
                <a:uFillTx/>
                <a:latin typeface="Calibri Light"/>
                <a:ea typeface="+mj-ea"/>
                <a:cs typeface="+mj-cs"/>
              </a:rPr>
              <a:t>Biz: User Feedback Driven Decisions</a:t>
            </a:r>
          </a:p>
        </p:txBody>
      </p:sp>
    </p:spTree>
    <p:extLst>
      <p:ext uri="{BB962C8B-B14F-4D97-AF65-F5344CB8AC3E}">
        <p14:creationId xmlns:p14="http://schemas.microsoft.com/office/powerpoint/2010/main" val="3573720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006BBA"/>
        </a:solidFill>
        <a:effectLst/>
      </p:bgPr>
    </p:bg>
    <p:spTree>
      <p:nvGrpSpPr>
        <p:cNvPr id="1" name=""/>
        <p:cNvGrpSpPr/>
        <p:nvPr/>
      </p:nvGrpSpPr>
      <p:grpSpPr>
        <a:xfrm>
          <a:off x="0" y="0"/>
          <a:ext cx="0" cy="0"/>
          <a:chOff x="0" y="0"/>
          <a:chExt cx="0" cy="0"/>
        </a:xfrm>
      </p:grpSpPr>
      <p:sp>
        <p:nvSpPr>
          <p:cNvPr id="605" name="Title 2"/>
          <p:cNvSpPr txBox="1">
            <a:spLocks/>
          </p:cNvSpPr>
          <p:nvPr/>
        </p:nvSpPr>
        <p:spPr>
          <a:xfrm>
            <a:off x="179970" y="517407"/>
            <a:ext cx="11678655" cy="657837"/>
          </a:xfrm>
          <a:prstGeom prst="rect">
            <a:avLst/>
          </a:prstGeom>
        </p:spPr>
        <p:txBody>
          <a:bodyPr vert="horz"/>
          <a:lstStyle>
            <a:lvl1pPr algn="ctr" defTabSz="609585" rtl="0" eaLnBrk="1" latinLnBrk="0" hangingPunct="1">
              <a:spcBef>
                <a:spcPct val="0"/>
              </a:spcBef>
              <a:buNone/>
              <a:defRPr sz="4000" kern="1200">
                <a:solidFill>
                  <a:schemeClr val="bg1"/>
                </a:solidFill>
                <a:latin typeface="+mn-lt"/>
                <a:ea typeface="+mj-ea"/>
                <a:cs typeface="+mj-cs"/>
              </a:defRPr>
            </a:lvl1pPr>
          </a:lstStyle>
          <a:p>
            <a:pPr marL="0" marR="0" lvl="0" indent="0" algn="l" defTabSz="1219170" rtl="0" eaLnBrk="1" fontAlgn="auto" latinLnBrk="0" hangingPunct="1">
              <a:lnSpc>
                <a:spcPct val="120000"/>
              </a:lnSpc>
              <a:spcBef>
                <a:spcPct val="0"/>
              </a:spcBef>
              <a:spcAft>
                <a:spcPts val="0"/>
              </a:spcAft>
              <a:buClrTx/>
              <a:buSzTx/>
              <a:buFontTx/>
              <a:buNone/>
              <a:tabLst/>
              <a:defRPr/>
            </a:pPr>
            <a:r>
              <a:rPr kumimoji="0" lang="en-US" sz="4400" b="0" i="0" u="none" strike="noStrike" kern="0" cap="none" spc="0" normalizeH="0" baseline="0" noProof="0" dirty="0">
                <a:ln>
                  <a:noFill/>
                </a:ln>
                <a:solidFill>
                  <a:srgbClr val="FFFFFF"/>
                </a:solidFill>
                <a:effectLst/>
                <a:uLnTx/>
                <a:uFillTx/>
                <a:latin typeface="Calibri Light" charset="0"/>
                <a:ea typeface="Calibri Light" charset="0"/>
                <a:cs typeface="Calibri Light" charset="0"/>
              </a:rPr>
              <a:t>Lesson #8: Make Alerts more Actionable</a:t>
            </a:r>
          </a:p>
        </p:txBody>
      </p:sp>
      <p:pic>
        <p:nvPicPr>
          <p:cNvPr id="2" name="Picture 1"/>
          <p:cNvPicPr>
            <a:picLocks noChangeAspect="1"/>
          </p:cNvPicPr>
          <p:nvPr/>
        </p:nvPicPr>
        <p:blipFill>
          <a:blip r:embed="rId3"/>
          <a:stretch>
            <a:fillRect/>
          </a:stretch>
        </p:blipFill>
        <p:spPr>
          <a:xfrm>
            <a:off x="431372" y="1631148"/>
            <a:ext cx="7365091" cy="2039706"/>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4473858" y="4371280"/>
            <a:ext cx="7384767" cy="1692636"/>
          </a:xfrm>
          <a:prstGeom prst="rect">
            <a:avLst/>
          </a:prstGeom>
        </p:spPr>
      </p:pic>
      <p:sp>
        <p:nvSpPr>
          <p:cNvPr id="9" name="Rectangle 8"/>
          <p:cNvSpPr/>
          <p:nvPr/>
        </p:nvSpPr>
        <p:spPr>
          <a:xfrm>
            <a:off x="4622406" y="5371156"/>
            <a:ext cx="4309837" cy="644886"/>
          </a:xfrm>
          <a:prstGeom prst="rect">
            <a:avLst/>
          </a:prstGeom>
          <a:noFill/>
          <a:ln w="539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0" name="Rectangle 9"/>
          <p:cNvSpPr/>
          <p:nvPr/>
        </p:nvSpPr>
        <p:spPr>
          <a:xfrm>
            <a:off x="539690" y="2508823"/>
            <a:ext cx="4309837" cy="644886"/>
          </a:xfrm>
          <a:prstGeom prst="rect">
            <a:avLst/>
          </a:prstGeom>
          <a:noFill/>
          <a:ln w="60325">
            <a:solidFill>
              <a:srgbClr val="FFC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211763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25776" y="-172958"/>
            <a:ext cx="5369107" cy="3754179"/>
          </a:xfrm>
          <a:prstGeom prst="rect">
            <a:avLst/>
          </a:prstGeom>
        </p:spPr>
      </p:pic>
      <p:pic>
        <p:nvPicPr>
          <p:cNvPr id="8" name="Picture 7"/>
          <p:cNvPicPr>
            <a:picLocks noChangeAspect="1"/>
          </p:cNvPicPr>
          <p:nvPr/>
        </p:nvPicPr>
        <p:blipFill>
          <a:blip r:embed="rId3"/>
          <a:stretch>
            <a:fillRect/>
          </a:stretch>
        </p:blipFill>
        <p:spPr>
          <a:xfrm>
            <a:off x="4678571" y="-70943"/>
            <a:ext cx="8016860" cy="7309490"/>
          </a:xfrm>
          <a:prstGeom prst="rect">
            <a:avLst/>
          </a:prstGeom>
        </p:spPr>
      </p:pic>
      <p:pic>
        <p:nvPicPr>
          <p:cNvPr id="9" name="Picture 8"/>
          <p:cNvPicPr>
            <a:picLocks noChangeAspect="1"/>
          </p:cNvPicPr>
          <p:nvPr/>
        </p:nvPicPr>
        <p:blipFill>
          <a:blip r:embed="rId4"/>
          <a:stretch>
            <a:fillRect/>
          </a:stretch>
        </p:blipFill>
        <p:spPr>
          <a:xfrm>
            <a:off x="0" y="2811713"/>
            <a:ext cx="5062888" cy="4320644"/>
          </a:xfrm>
          <a:prstGeom prst="rect">
            <a:avLst/>
          </a:prstGeom>
        </p:spPr>
      </p:pic>
    </p:spTree>
    <p:extLst>
      <p:ext uri="{BB962C8B-B14F-4D97-AF65-F5344CB8AC3E}">
        <p14:creationId xmlns:p14="http://schemas.microsoft.com/office/powerpoint/2010/main" val="1209739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age result for teamcity icon"/>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214588" y="1840808"/>
            <a:ext cx="520616" cy="52061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Image result for jenkins icon"/>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214589" y="2591890"/>
            <a:ext cx="486098" cy="67265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2" descr="Image result for electriccloud logo"/>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209586" y="5052013"/>
            <a:ext cx="572263" cy="57226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971608" y="5211640"/>
            <a:ext cx="501168" cy="608840"/>
          </a:xfrm>
          <a:prstGeom prst="rect">
            <a:avLst/>
          </a:prstGeom>
        </p:spPr>
      </p:pic>
      <p:pic>
        <p:nvPicPr>
          <p:cNvPr id="2050" name="Picture 2" descr="Image result for ansible"/>
          <p:cNvPicPr>
            <a:picLocks noChangeAspect="1" noChangeArrowheads="1"/>
          </p:cNvPicPr>
          <p:nvPr/>
        </p:nvPicPr>
        <p:blipFill rotWithShape="1">
          <a:blip r:embed="rId7" cstate="hqprint">
            <a:extLst>
              <a:ext uri="{28A0092B-C50C-407E-A947-70E740481C1C}">
                <a14:useLocalDpi xmlns:a14="http://schemas.microsoft.com/office/drawing/2010/main"/>
              </a:ext>
            </a:extLst>
          </a:blip>
          <a:srcRect l="1" r="4073"/>
          <a:stretch/>
        </p:blipFill>
        <p:spPr bwMode="auto">
          <a:xfrm>
            <a:off x="914629" y="3297531"/>
            <a:ext cx="499501" cy="52071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bitbucket"/>
          <p:cNvPicPr>
            <a:picLocks noChangeAspect="1" noChangeArrowheads="1"/>
          </p:cNvPicPr>
          <p:nvPr/>
        </p:nvPicPr>
        <p:blipFill rotWithShape="1">
          <a:blip r:embed="rId8" cstate="hqprint">
            <a:clrChange>
              <a:clrFrom>
                <a:srgbClr val="FFFFFF"/>
              </a:clrFrom>
              <a:clrTo>
                <a:srgbClr val="FFFFFF">
                  <a:alpha val="0"/>
                </a:srgbClr>
              </a:clrTo>
            </a:clrChange>
            <a:extLst>
              <a:ext uri="{28A0092B-C50C-407E-A947-70E740481C1C}">
                <a14:useLocalDpi xmlns:a14="http://schemas.microsoft.com/office/drawing/2010/main"/>
              </a:ext>
            </a:extLst>
          </a:blip>
          <a:srcRect l="21333" t="16295" r="17567" b="11930"/>
          <a:stretch/>
        </p:blipFill>
        <p:spPr bwMode="auto">
          <a:xfrm>
            <a:off x="209586" y="4194546"/>
            <a:ext cx="562923" cy="66126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puppet.com/themes/hoverboard/images/puppet-logo/puppet-logo-amber-white-lg.png"/>
          <p:cNvPicPr>
            <a:picLocks noChangeAspect="1" noChangeArrowheads="1"/>
          </p:cNvPicPr>
          <p:nvPr/>
        </p:nvPicPr>
        <p:blipFill rotWithShape="1">
          <a:blip r:embed="rId9" cstate="hqprint">
            <a:extLst>
              <a:ext uri="{28A0092B-C50C-407E-A947-70E740481C1C}">
                <a14:useLocalDpi xmlns:a14="http://schemas.microsoft.com/office/drawing/2010/main"/>
              </a:ext>
            </a:extLst>
          </a:blip>
          <a:srcRect/>
          <a:stretch/>
        </p:blipFill>
        <p:spPr bwMode="auto">
          <a:xfrm>
            <a:off x="1035222" y="4220484"/>
            <a:ext cx="427981" cy="641843"/>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Image result for chef software logo"/>
          <p:cNvPicPr>
            <a:picLocks noChangeAspect="1" noChangeArrowheads="1"/>
          </p:cNvPicPr>
          <p:nvPr/>
        </p:nvPicPr>
        <p:blipFill rotWithShape="1">
          <a:blip r:embed="rId10" cstate="hqprint">
            <a:extLst>
              <a:ext uri="{28A0092B-C50C-407E-A947-70E740481C1C}">
                <a14:useLocalDpi xmlns:a14="http://schemas.microsoft.com/office/drawing/2010/main"/>
              </a:ext>
            </a:extLst>
          </a:blip>
          <a:srcRect l="13191" r="20361" b="33875"/>
          <a:stretch/>
        </p:blipFill>
        <p:spPr bwMode="auto">
          <a:xfrm>
            <a:off x="865516" y="2441551"/>
            <a:ext cx="569827" cy="558893"/>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Image result for xl release logo"/>
          <p:cNvPicPr>
            <a:picLocks noChangeAspect="1" noChangeArrowheads="1"/>
          </p:cNvPicPr>
          <p:nvPr/>
        </p:nvPicPr>
        <p:blipFill rotWithShape="1">
          <a:blip r:embed="rId11" cstate="hqprint">
            <a:extLst>
              <a:ext uri="{28A0092B-C50C-407E-A947-70E740481C1C}">
                <a14:useLocalDpi xmlns:a14="http://schemas.microsoft.com/office/drawing/2010/main"/>
              </a:ext>
            </a:extLst>
          </a:blip>
          <a:srcRect/>
          <a:stretch/>
        </p:blipFill>
        <p:spPr bwMode="auto">
          <a:xfrm>
            <a:off x="209586" y="5820480"/>
            <a:ext cx="550247" cy="59223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a:blip r:embed="rId12">
            <a:clrChange>
              <a:clrFrom>
                <a:srgbClr val="FFFFFF"/>
              </a:clrFrom>
              <a:clrTo>
                <a:srgbClr val="FFFFFF">
                  <a:alpha val="0"/>
                </a:srgbClr>
              </a:clrTo>
            </a:clrChange>
          </a:blip>
          <a:stretch>
            <a:fillRect/>
          </a:stretch>
        </p:blipFill>
        <p:spPr>
          <a:xfrm>
            <a:off x="142766" y="3414674"/>
            <a:ext cx="629743" cy="629743"/>
          </a:xfrm>
          <a:prstGeom prst="rect">
            <a:avLst/>
          </a:prstGeom>
        </p:spPr>
      </p:pic>
      <p:sp>
        <p:nvSpPr>
          <p:cNvPr id="13" name="Arrow: Right 12"/>
          <p:cNvSpPr/>
          <p:nvPr/>
        </p:nvSpPr>
        <p:spPr>
          <a:xfrm>
            <a:off x="1642650" y="2560819"/>
            <a:ext cx="3581475" cy="925818"/>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white"/>
                </a:solidFill>
                <a:effectLst/>
                <a:uLnTx/>
                <a:uFillTx/>
                <a:latin typeface="Courier New" panose="02070309020205020404" pitchFamily="49" charset="0"/>
                <a:ea typeface="+mn-ea"/>
                <a:cs typeface="Courier New" panose="02070309020205020404" pitchFamily="49" charset="0"/>
              </a:rPr>
              <a:t>docker</a:t>
            </a:r>
            <a:r>
              <a:rPr kumimoji="0" lang="en-US" sz="1200"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 run –e DT_TAGS=BLUE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white"/>
                </a:solidFill>
                <a:effectLst/>
                <a:uLnTx/>
                <a:uFillTx/>
                <a:latin typeface="Courier New" panose="02070309020205020404" pitchFamily="49" charset="0"/>
                <a:ea typeface="+mn-ea"/>
                <a:cs typeface="Courier New" panose="02070309020205020404" pitchFamily="49" charset="0"/>
              </a:rPr>
              <a:t>dtcli</a:t>
            </a:r>
            <a:r>
              <a:rPr kumimoji="0" lang="en-US" sz="1200"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 tag </a:t>
            </a:r>
            <a:r>
              <a:rPr kumimoji="0" lang="en-US" sz="1200" b="0" i="0" u="none" strike="noStrike" kern="1200" cap="none" spc="0" normalizeH="0" baseline="0" noProof="0" dirty="0" err="1">
                <a:ln>
                  <a:noFill/>
                </a:ln>
                <a:solidFill>
                  <a:prstClr val="white"/>
                </a:solidFill>
                <a:effectLst/>
                <a:uLnTx/>
                <a:uFillTx/>
                <a:latin typeface="Courier New" panose="02070309020205020404" pitchFamily="49" charset="0"/>
                <a:ea typeface="+mn-ea"/>
                <a:cs typeface="Courier New" panose="02070309020205020404" pitchFamily="49" charset="0"/>
              </a:rPr>
              <a:t>srv</a:t>
            </a:r>
            <a:r>
              <a:rPr kumimoji="0" lang="en-US" sz="1200"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 CartServicev2 GREEN</a:t>
            </a:r>
          </a:p>
        </p:txBody>
      </p:sp>
      <p:sp>
        <p:nvSpPr>
          <p:cNvPr id="20" name="Arrow: Right 19"/>
          <p:cNvSpPr/>
          <p:nvPr/>
        </p:nvSpPr>
        <p:spPr>
          <a:xfrm>
            <a:off x="1642650" y="4980645"/>
            <a:ext cx="3581475" cy="936705"/>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white"/>
                </a:solidFill>
                <a:effectLst/>
                <a:uLnTx/>
                <a:uFillTx/>
                <a:latin typeface="Courier New" panose="02070309020205020404" pitchFamily="49" charset="0"/>
                <a:ea typeface="+mn-ea"/>
                <a:cs typeface="Courier New" panose="02070309020205020404" pitchFamily="49" charset="0"/>
              </a:rPr>
              <a:t>dtcli</a:t>
            </a:r>
            <a:r>
              <a:rPr kumimoji="0" lang="en-US" sz="1200"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 </a:t>
            </a:r>
            <a:r>
              <a:rPr kumimoji="0" lang="en-US" sz="1200" b="0" i="0" u="none" strike="noStrike" kern="1200" cap="none" spc="0" normalizeH="0" baseline="0" noProof="0" dirty="0" err="1">
                <a:ln>
                  <a:noFill/>
                </a:ln>
                <a:solidFill>
                  <a:prstClr val="white"/>
                </a:solidFill>
                <a:effectLst/>
                <a:uLnTx/>
                <a:uFillTx/>
                <a:latin typeface="Courier New" panose="02070309020205020404" pitchFamily="49" charset="0"/>
                <a:ea typeface="+mn-ea"/>
                <a:cs typeface="Courier New" panose="02070309020205020404" pitchFamily="49" charset="0"/>
              </a:rPr>
              <a:t>evt</a:t>
            </a:r>
            <a:r>
              <a:rPr kumimoji="0" lang="en-US" sz="1200"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 push host .*demo version=123 source={</a:t>
            </a:r>
            <a:r>
              <a:rPr kumimoji="0" lang="en-US" sz="1200" b="0" i="0" u="none" strike="noStrike" kern="1200" cap="none" spc="0" normalizeH="0" baseline="0" noProof="0" dirty="0" err="1">
                <a:ln>
                  <a:noFill/>
                </a:ln>
                <a:solidFill>
                  <a:prstClr val="white"/>
                </a:solidFill>
                <a:effectLst/>
                <a:uLnTx/>
                <a:uFillTx/>
                <a:latin typeface="Courier New" panose="02070309020205020404" pitchFamily="49" charset="0"/>
                <a:ea typeface="+mn-ea"/>
                <a:cs typeface="Courier New" panose="02070309020205020404" pitchFamily="49" charset="0"/>
              </a:rPr>
              <a:t>git_commit</a:t>
            </a:r>
            <a:r>
              <a:rPr kumimoji="0" lang="en-US" sz="1200"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a:t>
            </a:r>
          </a:p>
        </p:txBody>
      </p:sp>
      <p:sp>
        <p:nvSpPr>
          <p:cNvPr id="21" name="Arrow: Right 20"/>
          <p:cNvSpPr/>
          <p:nvPr/>
        </p:nvSpPr>
        <p:spPr>
          <a:xfrm>
            <a:off x="1642650" y="3849217"/>
            <a:ext cx="3581475" cy="936705"/>
          </a:xfrm>
          <a:prstGeom prst="rightArrow">
            <a:avLst/>
          </a:prstGeom>
          <a:ln>
            <a:solidFill>
              <a:srgbClr val="0070C0"/>
            </a:solidFill>
          </a:ln>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white"/>
                </a:solidFill>
                <a:effectLst/>
                <a:uLnTx/>
                <a:uFillTx/>
                <a:latin typeface="Courier New" panose="02070309020205020404" pitchFamily="49" charset="0"/>
                <a:ea typeface="+mn-ea"/>
                <a:cs typeface="Courier New" panose="02070309020205020404" pitchFamily="49" charset="0"/>
              </a:rPr>
              <a:t>dtcli</a:t>
            </a:r>
            <a:r>
              <a:rPr kumimoji="0" lang="en-US" sz="1200"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 </a:t>
            </a:r>
            <a:r>
              <a:rPr kumimoji="0" lang="en-US" sz="1200" b="0" i="0" u="none" strike="noStrike" kern="1200" cap="none" spc="0" normalizeH="0" baseline="0" noProof="0" dirty="0" err="1">
                <a:ln>
                  <a:noFill/>
                </a:ln>
                <a:solidFill>
                  <a:prstClr val="white"/>
                </a:solidFill>
                <a:effectLst/>
                <a:uLnTx/>
                <a:uFillTx/>
                <a:latin typeface="Courier New" panose="02070309020205020404" pitchFamily="49" charset="0"/>
                <a:ea typeface="+mn-ea"/>
                <a:cs typeface="Courier New" panose="02070309020205020404" pitchFamily="49" charset="0"/>
              </a:rPr>
              <a:t>evt</a:t>
            </a:r>
            <a:r>
              <a:rPr kumimoji="0" lang="en-US" sz="1200"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 push </a:t>
            </a:r>
            <a:r>
              <a:rPr kumimoji="0" lang="en-US" sz="1200" b="0" i="0" u="none" strike="noStrike" kern="1200" cap="none" spc="0" normalizeH="0" baseline="0" noProof="0" dirty="0" err="1">
                <a:ln>
                  <a:noFill/>
                </a:ln>
                <a:solidFill>
                  <a:prstClr val="white"/>
                </a:solidFill>
                <a:effectLst/>
                <a:uLnTx/>
                <a:uFillTx/>
                <a:latin typeface="Courier New" panose="02070309020205020404" pitchFamily="49" charset="0"/>
                <a:ea typeface="+mn-ea"/>
                <a:cs typeface="Courier New" panose="02070309020205020404" pitchFamily="49" charset="0"/>
              </a:rPr>
              <a:t>pg</a:t>
            </a:r>
            <a:r>
              <a:rPr kumimoji="0" lang="en-US" sz="1200"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 tomcat1 </a:t>
            </a:r>
            <a:r>
              <a:rPr kumimoji="0" lang="en-US" sz="1200" b="0" i="0" u="none" strike="noStrike" kern="1200" cap="none" spc="0" normalizeH="0" baseline="0" noProof="0" dirty="0" err="1">
                <a:ln>
                  <a:noFill/>
                </a:ln>
                <a:solidFill>
                  <a:prstClr val="white"/>
                </a:solidFill>
                <a:effectLst/>
                <a:uLnTx/>
                <a:uFillTx/>
                <a:latin typeface="Courier New" panose="02070309020205020404" pitchFamily="49" charset="0"/>
                <a:ea typeface="+mn-ea"/>
                <a:cs typeface="Courier New" panose="02070309020205020404" pitchFamily="49" charset="0"/>
              </a:rPr>
              <a:t>desc</a:t>
            </a:r>
            <a:r>
              <a:rPr kumimoji="0" lang="en-US" sz="1200"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a:t>
            </a:r>
            <a:r>
              <a:rPr kumimoji="0" lang="en-US" sz="1200" b="0" i="0" u="none" strike="noStrike" kern="1200" cap="none" spc="0" normalizeH="0" baseline="0" noProof="0" dirty="0" err="1">
                <a:ln>
                  <a:noFill/>
                </a:ln>
                <a:solidFill>
                  <a:prstClr val="white"/>
                </a:solidFill>
                <a:effectLst/>
                <a:uLnTx/>
                <a:uFillTx/>
                <a:latin typeface="Courier New" panose="02070309020205020404" pitchFamily="49" charset="0"/>
                <a:ea typeface="+mn-ea"/>
                <a:cs typeface="Courier New" panose="02070309020205020404" pitchFamily="49" charset="0"/>
              </a:rPr>
              <a:t>JVMMemIncr</a:t>
            </a:r>
            <a:r>
              <a:rPr kumimoji="0" lang="en-US" sz="1200"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 hint=+100MB </a:t>
            </a:r>
          </a:p>
        </p:txBody>
      </p:sp>
      <p:pic>
        <p:nvPicPr>
          <p:cNvPr id="22" name="Picture 21"/>
          <p:cNvPicPr>
            <a:picLocks noChangeAspect="1"/>
          </p:cNvPicPr>
          <p:nvPr/>
        </p:nvPicPr>
        <p:blipFill rotWithShape="1">
          <a:blip r:embed="rId13" cstate="hqprint">
            <a:extLst>
              <a:ext uri="{28A0092B-C50C-407E-A947-70E740481C1C}">
                <a14:useLocalDpi xmlns:a14="http://schemas.microsoft.com/office/drawing/2010/main"/>
              </a:ext>
            </a:extLst>
          </a:blip>
          <a:srcRect/>
          <a:stretch/>
        </p:blipFill>
        <p:spPr>
          <a:xfrm>
            <a:off x="5292664" y="1479284"/>
            <a:ext cx="3674656" cy="5254892"/>
          </a:xfrm>
          <a:prstGeom prst="rect">
            <a:avLst/>
          </a:prstGeom>
        </p:spPr>
      </p:pic>
      <p:sp>
        <p:nvSpPr>
          <p:cNvPr id="14" name="Oval 13"/>
          <p:cNvSpPr/>
          <p:nvPr/>
        </p:nvSpPr>
        <p:spPr>
          <a:xfrm>
            <a:off x="8065877" y="2931909"/>
            <a:ext cx="369116" cy="365622"/>
          </a:xfrm>
          <a:prstGeom prst="ellipse">
            <a:avLst/>
          </a:prstGeom>
          <a:noFill/>
          <a:ln w="25400" cmpd="dbl">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23"/>
          <p:cNvSpPr/>
          <p:nvPr/>
        </p:nvSpPr>
        <p:spPr>
          <a:xfrm>
            <a:off x="6964096" y="5096967"/>
            <a:ext cx="369116" cy="365622"/>
          </a:xfrm>
          <a:prstGeom prst="ellipse">
            <a:avLst/>
          </a:prstGeom>
          <a:noFill/>
          <a:ln w="25400" cmpd="dbl">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24"/>
          <p:cNvSpPr/>
          <p:nvPr/>
        </p:nvSpPr>
        <p:spPr>
          <a:xfrm>
            <a:off x="6751545" y="4011734"/>
            <a:ext cx="369116" cy="365622"/>
          </a:xfrm>
          <a:prstGeom prst="ellipse">
            <a:avLst/>
          </a:prstGeom>
          <a:noFill/>
          <a:ln w="25400" cmpd="dbl">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Picture 25"/>
          <p:cNvPicPr>
            <a:picLocks noChangeAspect="1"/>
          </p:cNvPicPr>
          <p:nvPr/>
        </p:nvPicPr>
        <p:blipFill rotWithShape="1">
          <a:blip r:embed="rId14" cstate="hqprint">
            <a:extLst>
              <a:ext uri="{28A0092B-C50C-407E-A947-70E740481C1C}">
                <a14:useLocalDpi xmlns:a14="http://schemas.microsoft.com/office/drawing/2010/main"/>
              </a:ext>
            </a:extLst>
          </a:blip>
          <a:srcRect/>
          <a:stretch/>
        </p:blipFill>
        <p:spPr>
          <a:xfrm>
            <a:off x="9143898" y="1716980"/>
            <a:ext cx="2623931" cy="1905638"/>
          </a:xfrm>
          <a:prstGeom prst="rect">
            <a:avLst/>
          </a:prstGeom>
          <a:ln>
            <a:noFill/>
          </a:ln>
          <a:effectLst>
            <a:outerShdw blurRad="292100" dist="139700" dir="2700000" algn="tl" rotWithShape="0">
              <a:srgbClr val="333333">
                <a:alpha val="65000"/>
              </a:srgbClr>
            </a:outerShdw>
          </a:effectLst>
        </p:spPr>
      </p:pic>
      <p:pic>
        <p:nvPicPr>
          <p:cNvPr id="27" name="Picture 26"/>
          <p:cNvPicPr>
            <a:picLocks noChangeAspect="1"/>
          </p:cNvPicPr>
          <p:nvPr/>
        </p:nvPicPr>
        <p:blipFill rotWithShape="1">
          <a:blip r:embed="rId15" cstate="hqprint">
            <a:extLst>
              <a:ext uri="{28A0092B-C50C-407E-A947-70E740481C1C}">
                <a14:useLocalDpi xmlns:a14="http://schemas.microsoft.com/office/drawing/2010/main"/>
              </a:ext>
            </a:extLst>
          </a:blip>
          <a:srcRect/>
          <a:stretch/>
        </p:blipFill>
        <p:spPr>
          <a:xfrm>
            <a:off x="9143900" y="5232651"/>
            <a:ext cx="2623930" cy="1162401"/>
          </a:xfrm>
          <a:prstGeom prst="rect">
            <a:avLst/>
          </a:prstGeom>
          <a:ln>
            <a:noFill/>
          </a:ln>
          <a:effectLst>
            <a:outerShdw blurRad="292100" dist="139700" dir="2700000" algn="tl" rotWithShape="0">
              <a:srgbClr val="333333">
                <a:alpha val="65000"/>
              </a:srgbClr>
            </a:outerShdw>
          </a:effectLst>
        </p:spPr>
      </p:pic>
      <p:pic>
        <p:nvPicPr>
          <p:cNvPr id="28" name="Picture 27"/>
          <p:cNvPicPr>
            <a:picLocks noChangeAspect="1"/>
          </p:cNvPicPr>
          <p:nvPr/>
        </p:nvPicPr>
        <p:blipFill rotWithShape="1">
          <a:blip r:embed="rId16" cstate="hqprint">
            <a:extLst>
              <a:ext uri="{28A0092B-C50C-407E-A947-70E740481C1C}">
                <a14:useLocalDpi xmlns:a14="http://schemas.microsoft.com/office/drawing/2010/main"/>
              </a:ext>
            </a:extLst>
          </a:blip>
          <a:srcRect/>
          <a:stretch/>
        </p:blipFill>
        <p:spPr>
          <a:xfrm>
            <a:off x="9143898" y="3828676"/>
            <a:ext cx="2623931" cy="1151969"/>
          </a:xfrm>
          <a:prstGeom prst="rect">
            <a:avLst/>
          </a:prstGeom>
          <a:ln>
            <a:noFill/>
          </a:ln>
          <a:effectLst>
            <a:outerShdw blurRad="292100" dist="139700" dir="2700000" algn="tl" rotWithShape="0">
              <a:srgbClr val="333333">
                <a:alpha val="65000"/>
              </a:srgbClr>
            </a:outerShdw>
          </a:effectLst>
        </p:spPr>
      </p:pic>
      <p:sp>
        <p:nvSpPr>
          <p:cNvPr id="2" name="Rectangle: Rounded Corners 1"/>
          <p:cNvSpPr/>
          <p:nvPr/>
        </p:nvSpPr>
        <p:spPr>
          <a:xfrm>
            <a:off x="9299814" y="2366006"/>
            <a:ext cx="750627" cy="389626"/>
          </a:xfrm>
          <a:prstGeom prst="roundRect">
            <a:avLst>
              <a:gd name="adj" fmla="val 50000"/>
            </a:avLst>
          </a:prstGeom>
          <a:noFill/>
          <a:ln w="41275" cmpd="dbl">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5292663" y="1106465"/>
            <a:ext cx="6475165" cy="66254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Light" panose="020F0302020204030204"/>
                <a:ea typeface="+mn-ea"/>
                <a:cs typeface="+mn-cs"/>
              </a:rPr>
              <a:t>Dynatrace </a:t>
            </a:r>
            <a:r>
              <a:rPr kumimoji="0" lang="en-US" sz="3200" b="0" i="0" u="none" strike="noStrike" kern="1200" cap="none" spc="0" normalizeH="0" baseline="0" noProof="0" dirty="0" err="1">
                <a:ln>
                  <a:noFill/>
                </a:ln>
                <a:solidFill>
                  <a:prstClr val="white"/>
                </a:solidFill>
                <a:effectLst/>
                <a:uLnTx/>
                <a:uFillTx/>
                <a:latin typeface="Calibri Light" panose="020F0302020204030204"/>
                <a:ea typeface="+mn-ea"/>
                <a:cs typeface="+mn-cs"/>
              </a:rPr>
              <a:t>Smartscape</a:t>
            </a:r>
            <a:endParaRPr kumimoji="0" lang="en-US" sz="32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32" name="Rectangle: Rounded Corners 31"/>
          <p:cNvSpPr/>
          <p:nvPr/>
        </p:nvSpPr>
        <p:spPr>
          <a:xfrm>
            <a:off x="10879535" y="3865018"/>
            <a:ext cx="375314" cy="1074683"/>
          </a:xfrm>
          <a:prstGeom prst="roundRect">
            <a:avLst>
              <a:gd name="adj" fmla="val 50000"/>
            </a:avLst>
          </a:prstGeom>
          <a:noFill/>
          <a:ln w="41275" cmpd="dbl">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Rounded Corners 32"/>
          <p:cNvSpPr/>
          <p:nvPr/>
        </p:nvSpPr>
        <p:spPr>
          <a:xfrm>
            <a:off x="9143897" y="5519427"/>
            <a:ext cx="2623932" cy="405103"/>
          </a:xfrm>
          <a:prstGeom prst="roundRect">
            <a:avLst>
              <a:gd name="adj" fmla="val 50000"/>
            </a:avLst>
          </a:prstGeom>
          <a:noFill/>
          <a:ln w="41275" cmpd="dbl">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142766" y="1095769"/>
            <a:ext cx="1373954"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Release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Automation</a:t>
            </a:r>
          </a:p>
        </p:txBody>
      </p:sp>
      <p:sp>
        <p:nvSpPr>
          <p:cNvPr id="29" name="TextBox 28"/>
          <p:cNvSpPr txBox="1"/>
          <p:nvPr/>
        </p:nvSpPr>
        <p:spPr>
          <a:xfrm>
            <a:off x="1642649" y="1101832"/>
            <a:ext cx="3581475"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Dynatrace Automation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API, CLI, Auto-Detection</a:t>
            </a:r>
          </a:p>
        </p:txBody>
      </p:sp>
      <p:sp>
        <p:nvSpPr>
          <p:cNvPr id="6" name="Arrow: Right 5"/>
          <p:cNvSpPr/>
          <p:nvPr/>
        </p:nvSpPr>
        <p:spPr>
          <a:xfrm rot="2129278">
            <a:off x="7641614" y="2586265"/>
            <a:ext cx="516084" cy="484632"/>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endParaRPr>
          </a:p>
        </p:txBody>
      </p:sp>
      <p:sp>
        <p:nvSpPr>
          <p:cNvPr id="30" name="Arrow: Right 29"/>
          <p:cNvSpPr/>
          <p:nvPr/>
        </p:nvSpPr>
        <p:spPr>
          <a:xfrm rot="2129278">
            <a:off x="8823404" y="2070923"/>
            <a:ext cx="516084" cy="484632"/>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endParaRPr>
          </a:p>
        </p:txBody>
      </p:sp>
      <p:sp>
        <p:nvSpPr>
          <p:cNvPr id="31" name="Arrow: Right 30"/>
          <p:cNvSpPr/>
          <p:nvPr/>
        </p:nvSpPr>
        <p:spPr>
          <a:xfrm rot="2129278">
            <a:off x="6316922" y="3671986"/>
            <a:ext cx="516084" cy="484632"/>
          </a:xfrm>
          <a:prstGeom prst="rightArrow">
            <a:avLst/>
          </a:prstGeom>
          <a:ln>
            <a:solidFill>
              <a:srgbClr val="0070C0"/>
            </a:solidFill>
          </a:ln>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endParaRPr>
          </a:p>
        </p:txBody>
      </p:sp>
      <p:sp>
        <p:nvSpPr>
          <p:cNvPr id="34" name="Arrow: Right 33"/>
          <p:cNvSpPr/>
          <p:nvPr/>
        </p:nvSpPr>
        <p:spPr>
          <a:xfrm rot="2129278">
            <a:off x="10375288" y="3596456"/>
            <a:ext cx="516084" cy="484632"/>
          </a:xfrm>
          <a:prstGeom prst="rightArrow">
            <a:avLst/>
          </a:prstGeom>
          <a:ln>
            <a:solidFill>
              <a:srgbClr val="0070C0"/>
            </a:solidFill>
          </a:ln>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endParaRPr>
          </a:p>
        </p:txBody>
      </p:sp>
      <p:sp>
        <p:nvSpPr>
          <p:cNvPr id="36" name="Arrow: Right 35"/>
          <p:cNvSpPr/>
          <p:nvPr/>
        </p:nvSpPr>
        <p:spPr>
          <a:xfrm rot="2129278">
            <a:off x="6493502" y="4788684"/>
            <a:ext cx="516084" cy="484632"/>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endParaRPr>
          </a:p>
        </p:txBody>
      </p:sp>
      <p:sp>
        <p:nvSpPr>
          <p:cNvPr id="37" name="Arrow: Right 36"/>
          <p:cNvSpPr/>
          <p:nvPr/>
        </p:nvSpPr>
        <p:spPr>
          <a:xfrm rot="2129278">
            <a:off x="8728251" y="5151862"/>
            <a:ext cx="516084" cy="484632"/>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endParaRPr>
          </a:p>
        </p:txBody>
      </p:sp>
      <p:sp>
        <p:nvSpPr>
          <p:cNvPr id="38" name="Title 1">
            <a:extLst>
              <a:ext uri="{FF2B5EF4-FFF2-40B4-BE49-F238E27FC236}">
                <a16:creationId xmlns:a16="http://schemas.microsoft.com/office/drawing/2014/main" id="{724E7735-2EF1-4BDA-8B7F-91E6B2AE1653}"/>
              </a:ext>
            </a:extLst>
          </p:cNvPr>
          <p:cNvSpPr>
            <a:spLocks noGrp="1"/>
          </p:cNvSpPr>
          <p:nvPr>
            <p:ph type="title"/>
          </p:nvPr>
        </p:nvSpPr>
        <p:spPr>
          <a:xfrm>
            <a:off x="0" y="1226"/>
            <a:ext cx="12191999" cy="969517"/>
          </a:xfrm>
        </p:spPr>
        <p:txBody>
          <a:bodyPr>
            <a:normAutofit/>
          </a:bodyPr>
          <a:lstStyle/>
          <a:p>
            <a:pPr algn="ctr"/>
            <a:r>
              <a:rPr lang="en-US" dirty="0"/>
              <a:t>Path to </a:t>
            </a:r>
            <a:r>
              <a:rPr lang="en-US" dirty="0" err="1"/>
              <a:t>NoOps</a:t>
            </a:r>
            <a:r>
              <a:rPr lang="en-US" dirty="0"/>
              <a:t>: With a little guidance from AI</a:t>
            </a:r>
          </a:p>
        </p:txBody>
      </p:sp>
    </p:spTree>
    <p:extLst>
      <p:ext uri="{BB962C8B-B14F-4D97-AF65-F5344CB8AC3E}">
        <p14:creationId xmlns:p14="http://schemas.microsoft.com/office/powerpoint/2010/main" val="803880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fade">
                                      <p:cBhvr>
                                        <p:cTn id="30" dur="500"/>
                                        <p:tgtEl>
                                          <p:spTgt spid="3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500"/>
                                        <p:tgtEl>
                                          <p:spTgt spid="31"/>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fade">
                                      <p:cBhvr>
                                        <p:cTn id="36" dur="500"/>
                                        <p:tgtEl>
                                          <p:spTgt spid="3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500"/>
                                        <p:tgtEl>
                                          <p:spTgt spid="20"/>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fade">
                                      <p:cBhvr>
                                        <p:cTn id="44" dur="500"/>
                                        <p:tgtEl>
                                          <p:spTgt spid="24"/>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fade">
                                      <p:cBhvr>
                                        <p:cTn id="47" dur="500"/>
                                        <p:tgtEl>
                                          <p:spTgt spid="33"/>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6"/>
                                        </p:tgtEl>
                                        <p:attrNameLst>
                                          <p:attrName>style.visibility</p:attrName>
                                        </p:attrNameLst>
                                      </p:cBhvr>
                                      <p:to>
                                        <p:strVal val="visible"/>
                                      </p:to>
                                    </p:set>
                                    <p:animEffect transition="in" filter="fade">
                                      <p:cBhvr>
                                        <p:cTn id="50" dur="500"/>
                                        <p:tgtEl>
                                          <p:spTgt spid="36"/>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7"/>
                                        </p:tgtEl>
                                        <p:attrNameLst>
                                          <p:attrName>style.visibility</p:attrName>
                                        </p:attrNameLst>
                                      </p:cBhvr>
                                      <p:to>
                                        <p:strVal val="visible"/>
                                      </p:to>
                                    </p:set>
                                    <p:animEffect transition="in" filter="fade">
                                      <p:cBhvr>
                                        <p:cTn id="5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0" grpId="0" animBg="1"/>
      <p:bldP spid="21" grpId="0" animBg="1"/>
      <p:bldP spid="14" grpId="0" animBg="1"/>
      <p:bldP spid="24" grpId="0" animBg="1"/>
      <p:bldP spid="25" grpId="0" animBg="1"/>
      <p:bldP spid="2" grpId="0" animBg="1"/>
      <p:bldP spid="32" grpId="0" animBg="1"/>
      <p:bldP spid="33" grpId="0" animBg="1"/>
      <p:bldP spid="6" grpId="0" animBg="1"/>
      <p:bldP spid="30" grpId="0" animBg="1"/>
      <p:bldP spid="31" grpId="0" animBg="1"/>
      <p:bldP spid="34" grpId="0" animBg="1"/>
      <p:bldP spid="36" grpId="0" animBg="1"/>
      <p:bldP spid="3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6EB0BC"/>
        </a:solidFill>
        <a:effectLst/>
      </p:bgPr>
    </p:bg>
    <p:spTree>
      <p:nvGrpSpPr>
        <p:cNvPr id="1" name=""/>
        <p:cNvGrpSpPr/>
        <p:nvPr/>
      </p:nvGrpSpPr>
      <p:grpSpPr>
        <a:xfrm>
          <a:off x="0" y="0"/>
          <a:ext cx="0" cy="0"/>
          <a:chOff x="0" y="0"/>
          <a:chExt cx="0" cy="0"/>
        </a:xfrm>
      </p:grpSpPr>
      <p:pic>
        <p:nvPicPr>
          <p:cNvPr id="3076" name="Picture 4" descr="facebook community updat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2384" y="397565"/>
            <a:ext cx="4566755" cy="630702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result for goranka bjedov"/>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639339" y="397565"/>
            <a:ext cx="3799957" cy="253447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7227492" y="4108459"/>
            <a:ext cx="2753139" cy="692426"/>
          </a:xfrm>
          <a:prstGeom prst="rect">
            <a:avLst/>
          </a:prstGeom>
          <a:noFill/>
        </p:spPr>
        <p:txBody>
          <a:bodyPr wrap="none" lIns="0" tIns="0" rIns="0" bIns="0" rtlCol="0">
            <a:normAutofit/>
          </a:bodyPr>
          <a:lstStyle/>
          <a:p>
            <a:pPr algn="ctr"/>
            <a:r>
              <a:rPr lang="en-US" sz="4400" dirty="0">
                <a:latin typeface="Calibri Light" charset="0"/>
                <a:ea typeface="Calibri Light" charset="0"/>
                <a:cs typeface="Calibri Light" charset="0"/>
              </a:rPr>
              <a:t>Features</a:t>
            </a:r>
            <a:endParaRPr lang="en-US" dirty="0">
              <a:latin typeface="Calibri Light" charset="0"/>
              <a:ea typeface="Calibri Light" charset="0"/>
              <a:cs typeface="Calibri Light" charset="0"/>
            </a:endParaRPr>
          </a:p>
        </p:txBody>
      </p:sp>
      <p:sp>
        <p:nvSpPr>
          <p:cNvPr id="4" name="Rectangle 3"/>
          <p:cNvSpPr/>
          <p:nvPr/>
        </p:nvSpPr>
        <p:spPr>
          <a:xfrm rot="16200000">
            <a:off x="9666856" y="1433971"/>
            <a:ext cx="2157898" cy="461665"/>
          </a:xfrm>
          <a:prstGeom prst="rect">
            <a:avLst/>
          </a:prstGeom>
        </p:spPr>
        <p:txBody>
          <a:bodyPr wrap="none">
            <a:spAutoFit/>
          </a:bodyPr>
          <a:lstStyle/>
          <a:p>
            <a:r>
              <a:rPr lang="en-US" sz="2400" dirty="0"/>
              <a:t>Goranka Bjedov</a:t>
            </a:r>
          </a:p>
        </p:txBody>
      </p:sp>
      <p:sp>
        <p:nvSpPr>
          <p:cNvPr id="10" name="TextBox 9"/>
          <p:cNvSpPr txBox="1"/>
          <p:nvPr/>
        </p:nvSpPr>
        <p:spPr>
          <a:xfrm>
            <a:off x="7227492" y="5137016"/>
            <a:ext cx="2753139" cy="692426"/>
          </a:xfrm>
          <a:prstGeom prst="rect">
            <a:avLst/>
          </a:prstGeom>
          <a:noFill/>
        </p:spPr>
        <p:txBody>
          <a:bodyPr wrap="none" lIns="0" tIns="0" rIns="0" bIns="0" rtlCol="0">
            <a:normAutofit/>
          </a:bodyPr>
          <a:lstStyle/>
          <a:p>
            <a:pPr algn="ctr"/>
            <a:r>
              <a:rPr lang="en-US" sz="4400" dirty="0">
                <a:latin typeface="Calibri Light" charset="0"/>
                <a:ea typeface="Calibri Light" charset="0"/>
                <a:cs typeface="Calibri Light" charset="0"/>
              </a:rPr>
              <a:t>Canary Releases</a:t>
            </a:r>
            <a:endParaRPr lang="en-US" dirty="0">
              <a:latin typeface="Calibri Light" charset="0"/>
              <a:ea typeface="Calibri Light" charset="0"/>
              <a:cs typeface="Calibri Light" charset="0"/>
            </a:endParaRPr>
          </a:p>
        </p:txBody>
      </p:sp>
      <p:sp>
        <p:nvSpPr>
          <p:cNvPr id="13" name="TextBox 12"/>
          <p:cNvSpPr txBox="1"/>
          <p:nvPr/>
        </p:nvSpPr>
        <p:spPr>
          <a:xfrm>
            <a:off x="7227492" y="3079902"/>
            <a:ext cx="2753139" cy="692426"/>
          </a:xfrm>
          <a:prstGeom prst="rect">
            <a:avLst/>
          </a:prstGeom>
          <a:noFill/>
        </p:spPr>
        <p:txBody>
          <a:bodyPr wrap="none" lIns="0" tIns="0" rIns="0" bIns="0" rtlCol="0">
            <a:normAutofit/>
          </a:bodyPr>
          <a:lstStyle/>
          <a:p>
            <a:pPr algn="ctr"/>
            <a:r>
              <a:rPr lang="en-US" sz="4400" dirty="0">
                <a:latin typeface="Calibri Light" charset="0"/>
                <a:ea typeface="Calibri Light" charset="0"/>
                <a:cs typeface="Calibri Light" charset="0"/>
              </a:rPr>
              <a:t>Onboarding @ FB</a:t>
            </a:r>
            <a:endParaRPr lang="en-US" dirty="0">
              <a:latin typeface="Calibri Light" charset="0"/>
              <a:ea typeface="Calibri Light" charset="0"/>
              <a:cs typeface="Calibri Light" charset="0"/>
            </a:endParaRPr>
          </a:p>
        </p:txBody>
      </p:sp>
      <p:sp>
        <p:nvSpPr>
          <p:cNvPr id="14" name="TextBox 13"/>
          <p:cNvSpPr txBox="1"/>
          <p:nvPr/>
        </p:nvSpPr>
        <p:spPr>
          <a:xfrm>
            <a:off x="7232409" y="6165574"/>
            <a:ext cx="2753139" cy="692426"/>
          </a:xfrm>
          <a:prstGeom prst="rect">
            <a:avLst/>
          </a:prstGeom>
          <a:noFill/>
        </p:spPr>
        <p:txBody>
          <a:bodyPr wrap="none" lIns="0" tIns="0" rIns="0" bIns="0" rtlCol="0">
            <a:normAutofit/>
          </a:bodyPr>
          <a:lstStyle/>
          <a:p>
            <a:pPr algn="ctr"/>
            <a:r>
              <a:rPr lang="en-US" sz="4400" dirty="0">
                <a:latin typeface="Calibri Light" charset="0"/>
                <a:ea typeface="Calibri Light" charset="0"/>
                <a:cs typeface="Calibri Light" charset="0"/>
              </a:rPr>
              <a:t>Push Karma</a:t>
            </a:r>
            <a:endParaRPr lang="en-US" dirty="0">
              <a:latin typeface="Calibri Light" charset="0"/>
              <a:ea typeface="Calibri Light" charset="0"/>
              <a:cs typeface="Calibri Light" charset="0"/>
            </a:endParaRPr>
          </a:p>
        </p:txBody>
      </p:sp>
    </p:spTree>
    <p:extLst>
      <p:ext uri="{BB962C8B-B14F-4D97-AF65-F5344CB8AC3E}">
        <p14:creationId xmlns:p14="http://schemas.microsoft.com/office/powerpoint/2010/main" val="38608632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hqprint">
            <a:extLst>
              <a:ext uri="{28A0092B-C50C-407E-A947-70E740481C1C}">
                <a14:useLocalDpi xmlns:a14="http://schemas.microsoft.com/office/drawing/2010/main"/>
              </a:ext>
            </a:extLst>
          </a:blip>
          <a:srcRect t="7435" b="1816"/>
          <a:stretch/>
        </p:blipFill>
        <p:spPr>
          <a:xfrm>
            <a:off x="97618" y="1913363"/>
            <a:ext cx="2776009" cy="4926710"/>
          </a:xfrm>
          <a:prstGeom prst="rect">
            <a:avLst/>
          </a:prstGeom>
        </p:spPr>
      </p:pic>
      <p:sp>
        <p:nvSpPr>
          <p:cNvPr id="2" name="Title 1"/>
          <p:cNvSpPr>
            <a:spLocks noGrp="1"/>
          </p:cNvSpPr>
          <p:nvPr>
            <p:ph type="title"/>
          </p:nvPr>
        </p:nvSpPr>
        <p:spPr>
          <a:xfrm>
            <a:off x="0" y="1226"/>
            <a:ext cx="12191999" cy="969517"/>
          </a:xfrm>
        </p:spPr>
        <p:txBody>
          <a:bodyPr>
            <a:normAutofit/>
          </a:bodyPr>
          <a:lstStyle/>
          <a:p>
            <a:pPr algn="ctr"/>
            <a:r>
              <a:rPr lang="en-US" dirty="0"/>
              <a:t>Path to </a:t>
            </a:r>
            <a:r>
              <a:rPr lang="en-US" dirty="0" err="1"/>
              <a:t>NoOps</a:t>
            </a:r>
            <a:r>
              <a:rPr lang="en-US" dirty="0"/>
              <a:t>: With a little guidance from AI</a:t>
            </a:r>
          </a:p>
        </p:txBody>
      </p:sp>
      <p:sp>
        <p:nvSpPr>
          <p:cNvPr id="5" name="Arrow: Right 4"/>
          <p:cNvSpPr/>
          <p:nvPr/>
        </p:nvSpPr>
        <p:spPr>
          <a:xfrm>
            <a:off x="2946024" y="1828337"/>
            <a:ext cx="2059906" cy="674780"/>
          </a:xfrm>
          <a:prstGeom prst="rightArrow">
            <a:avLst/>
          </a:prstGeom>
          <a:ln>
            <a:noFill/>
          </a:ln>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Auto Mitigate!</a:t>
            </a:r>
          </a:p>
        </p:txBody>
      </p:sp>
      <p:sp>
        <p:nvSpPr>
          <p:cNvPr id="6" name="Oval 5"/>
          <p:cNvSpPr/>
          <p:nvPr/>
        </p:nvSpPr>
        <p:spPr>
          <a:xfrm>
            <a:off x="5222791" y="2530614"/>
            <a:ext cx="429208" cy="39586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sp>
        <p:nvSpPr>
          <p:cNvPr id="7" name="TextBox 6"/>
          <p:cNvSpPr txBox="1"/>
          <p:nvPr/>
        </p:nvSpPr>
        <p:spPr>
          <a:xfrm>
            <a:off x="5746248" y="2557148"/>
            <a:ext cx="436702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CPU Exhausted?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Add a new service instance!</a:t>
            </a:r>
          </a:p>
        </p:txBody>
      </p:sp>
      <p:sp>
        <p:nvSpPr>
          <p:cNvPr id="8" name="Oval 7"/>
          <p:cNvSpPr/>
          <p:nvPr/>
        </p:nvSpPr>
        <p:spPr>
          <a:xfrm>
            <a:off x="5222791" y="3537242"/>
            <a:ext cx="429208" cy="39586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3</a:t>
            </a:r>
          </a:p>
        </p:txBody>
      </p:sp>
      <p:sp>
        <p:nvSpPr>
          <p:cNvPr id="9" name="TextBox 8"/>
          <p:cNvSpPr txBox="1"/>
          <p:nvPr/>
        </p:nvSpPr>
        <p:spPr>
          <a:xfrm>
            <a:off x="5746248" y="3550509"/>
            <a:ext cx="439825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Issue with BLUE only?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Switch back to GREEN!</a:t>
            </a:r>
          </a:p>
        </p:txBody>
      </p:sp>
      <p:pic>
        <p:nvPicPr>
          <p:cNvPr id="11" name="Picture 12" descr="Image result for pagerduty icon"/>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6830542" y="1106812"/>
            <a:ext cx="439364" cy="43936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4" descr="Image result for servicenow icon"/>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6011723" y="1100946"/>
            <a:ext cx="456213" cy="45621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6" descr="Image result for xmatters icon"/>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5221823" y="1122710"/>
            <a:ext cx="427294" cy="42729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2" descr="Image result for electriccloud logo"/>
          <p:cNvPicPr>
            <a:picLocks noChangeAspect="1" noChangeArrowheads="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8408564" y="1917117"/>
            <a:ext cx="508144" cy="50814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Image result for jira logo"/>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9415284" y="1029921"/>
            <a:ext cx="556915" cy="55691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Image result for slack icon"/>
          <p:cNvPicPr>
            <a:picLocks noChangeAspect="1" noChangeArrowheads="1"/>
          </p:cNvPicPr>
          <p:nvPr/>
        </p:nvPicPr>
        <p:blipFill>
          <a:blip r:embed="rId8" cstate="hqprint">
            <a:extLst>
              <a:ext uri="{28A0092B-C50C-407E-A947-70E740481C1C}">
                <a14:useLocalDpi xmlns:a14="http://schemas.microsoft.com/office/drawing/2010/main"/>
              </a:ext>
            </a:extLst>
          </a:blip>
          <a:srcRect/>
          <a:stretch>
            <a:fillRect/>
          </a:stretch>
        </p:blipFill>
        <p:spPr bwMode="auto">
          <a:xfrm>
            <a:off x="7632512" y="1062958"/>
            <a:ext cx="506688" cy="50668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Image result for hipchat logo"/>
          <p:cNvPicPr>
            <a:picLocks noChangeAspect="1" noChangeArrowheads="1"/>
          </p:cNvPicPr>
          <p:nvPr/>
        </p:nvPicPr>
        <p:blipFill rotWithShape="1">
          <a:blip r:embed="rId9" cstate="hqprint">
            <a:clrChange>
              <a:clrFrom>
                <a:srgbClr val="FFFFFF"/>
              </a:clrFrom>
              <a:clrTo>
                <a:srgbClr val="FFFFFF">
                  <a:alpha val="0"/>
                </a:srgbClr>
              </a:clrTo>
            </a:clrChange>
            <a:extLst>
              <a:ext uri="{28A0092B-C50C-407E-A947-70E740481C1C}">
                <a14:useLocalDpi xmlns:a14="http://schemas.microsoft.com/office/drawing/2010/main"/>
              </a:ext>
            </a:extLst>
          </a:blip>
          <a:srcRect l="15005" t="15368" r="11964" b="13755"/>
          <a:stretch/>
        </p:blipFill>
        <p:spPr bwMode="auto">
          <a:xfrm>
            <a:off x="8501806" y="1033151"/>
            <a:ext cx="550872" cy="534633"/>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Image result for bmc remedy logo"/>
          <p:cNvPicPr>
            <a:picLocks noChangeAspect="1" noChangeArrowheads="1"/>
          </p:cNvPicPr>
          <p:nvPr/>
        </p:nvPicPr>
        <p:blipFill rotWithShape="1">
          <a:blip r:embed="rId10"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0334803" y="1073714"/>
            <a:ext cx="388464" cy="489945"/>
          </a:xfrm>
          <a:prstGeom prst="rect">
            <a:avLst/>
          </a:prstGeom>
          <a:noFill/>
          <a:extLst>
            <a:ext uri="{909E8E84-426E-40DD-AFC4-6F175D3DCCD1}">
              <a14:hiddenFill xmlns:a14="http://schemas.microsoft.com/office/drawing/2010/main">
                <a:solidFill>
                  <a:srgbClr val="FFFFFF"/>
                </a:solidFill>
              </a14:hiddenFill>
            </a:ext>
          </a:extLst>
        </p:spPr>
      </p:pic>
      <p:sp>
        <p:nvSpPr>
          <p:cNvPr id="26" name="Arrow: Right 25"/>
          <p:cNvSpPr/>
          <p:nvPr/>
        </p:nvSpPr>
        <p:spPr>
          <a:xfrm>
            <a:off x="2970040" y="1022542"/>
            <a:ext cx="2035890" cy="674780"/>
          </a:xfrm>
          <a:prstGeom prst="rightArrow">
            <a:avLst/>
          </a:prstGeom>
          <a:solidFill>
            <a:srgbClr val="FF0000"/>
          </a:solidFill>
          <a:ln>
            <a:noFill/>
          </a:ln>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?Escalate at 2AM?</a:t>
            </a:r>
          </a:p>
        </p:txBody>
      </p:sp>
      <p:sp>
        <p:nvSpPr>
          <p:cNvPr id="27" name="Oval 26"/>
          <p:cNvSpPr/>
          <p:nvPr/>
        </p:nvSpPr>
        <p:spPr>
          <a:xfrm>
            <a:off x="5222791" y="3035042"/>
            <a:ext cx="429208" cy="39586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sp>
        <p:nvSpPr>
          <p:cNvPr id="28" name="TextBox 27"/>
          <p:cNvSpPr txBox="1"/>
          <p:nvPr/>
        </p:nvSpPr>
        <p:spPr>
          <a:xfrm>
            <a:off x="5746248" y="3048309"/>
            <a:ext cx="563756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High Garbage Collection?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Adjust/Revert Memory Settings!</a:t>
            </a:r>
          </a:p>
        </p:txBody>
      </p:sp>
      <p:sp>
        <p:nvSpPr>
          <p:cNvPr id="29" name="Oval 28"/>
          <p:cNvSpPr/>
          <p:nvPr/>
        </p:nvSpPr>
        <p:spPr>
          <a:xfrm>
            <a:off x="5222791" y="4020243"/>
            <a:ext cx="429208" cy="39586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4</a:t>
            </a:r>
          </a:p>
        </p:txBody>
      </p:sp>
      <p:sp>
        <p:nvSpPr>
          <p:cNvPr id="30" name="TextBox 29"/>
          <p:cNvSpPr txBox="1"/>
          <p:nvPr/>
        </p:nvSpPr>
        <p:spPr>
          <a:xfrm>
            <a:off x="5746248" y="4033510"/>
            <a:ext cx="307718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Hung threads?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Restart Service!</a:t>
            </a:r>
          </a:p>
        </p:txBody>
      </p:sp>
      <p:pic>
        <p:nvPicPr>
          <p:cNvPr id="31" name="Picture 30"/>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7611545" y="1957116"/>
            <a:ext cx="401329" cy="487551"/>
          </a:xfrm>
          <a:prstGeom prst="rect">
            <a:avLst/>
          </a:prstGeom>
        </p:spPr>
      </p:pic>
      <p:pic>
        <p:nvPicPr>
          <p:cNvPr id="32" name="Picture 2" descr="Image result for ansible"/>
          <p:cNvPicPr>
            <a:picLocks noChangeAspect="1" noChangeArrowheads="1"/>
          </p:cNvPicPr>
          <p:nvPr/>
        </p:nvPicPr>
        <p:blipFill rotWithShape="1">
          <a:blip r:embed="rId12" cstate="hqprint">
            <a:extLst>
              <a:ext uri="{28A0092B-C50C-407E-A947-70E740481C1C}">
                <a14:useLocalDpi xmlns:a14="http://schemas.microsoft.com/office/drawing/2010/main"/>
              </a:ext>
            </a:extLst>
          </a:blip>
          <a:srcRect r="3112"/>
          <a:stretch/>
        </p:blipFill>
        <p:spPr bwMode="auto">
          <a:xfrm>
            <a:off x="6069276" y="1984693"/>
            <a:ext cx="426860" cy="440567"/>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8" descr="https://puppet.com/themes/hoverboard/images/puppet-logo/puppet-logo-amber-white-lg.png"/>
          <p:cNvPicPr>
            <a:picLocks noChangeAspect="1" noChangeArrowheads="1"/>
          </p:cNvPicPr>
          <p:nvPr/>
        </p:nvPicPr>
        <p:blipFill rotWithShape="1">
          <a:blip r:embed="rId13" cstate="hqprint">
            <a:extLst>
              <a:ext uri="{28A0092B-C50C-407E-A947-70E740481C1C}">
                <a14:useLocalDpi xmlns:a14="http://schemas.microsoft.com/office/drawing/2010/main"/>
              </a:ext>
            </a:extLst>
          </a:blip>
          <a:srcRect/>
          <a:stretch/>
        </p:blipFill>
        <p:spPr bwMode="auto">
          <a:xfrm>
            <a:off x="6891826" y="1971796"/>
            <a:ext cx="324029" cy="485946"/>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0" descr="Image result for chef software logo"/>
          <p:cNvPicPr>
            <a:picLocks noChangeAspect="1" noChangeArrowheads="1"/>
          </p:cNvPicPr>
          <p:nvPr/>
        </p:nvPicPr>
        <p:blipFill rotWithShape="1">
          <a:blip r:embed="rId14" cstate="hqprint">
            <a:extLst>
              <a:ext uri="{28A0092B-C50C-407E-A947-70E740481C1C}">
                <a14:useLocalDpi xmlns:a14="http://schemas.microsoft.com/office/drawing/2010/main"/>
              </a:ext>
            </a:extLst>
          </a:blip>
          <a:srcRect l="13191" r="20361" b="33875"/>
          <a:stretch/>
        </p:blipFill>
        <p:spPr bwMode="auto">
          <a:xfrm>
            <a:off x="5191465" y="1971797"/>
            <a:ext cx="482121" cy="47287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Image result for jira logo"/>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1150537" y="4355864"/>
            <a:ext cx="686317" cy="686317"/>
          </a:xfrm>
          <a:prstGeom prst="rect">
            <a:avLst/>
          </a:prstGeom>
          <a:noFill/>
          <a:extLst>
            <a:ext uri="{909E8E84-426E-40DD-AFC4-6F175D3DCCD1}">
              <a14:hiddenFill xmlns:a14="http://schemas.microsoft.com/office/drawing/2010/main">
                <a:solidFill>
                  <a:srgbClr val="FFFFFF"/>
                </a:solidFill>
              </a14:hiddenFill>
            </a:ext>
          </a:extLst>
        </p:spPr>
      </p:pic>
      <p:sp>
        <p:nvSpPr>
          <p:cNvPr id="36" name="Oval 35"/>
          <p:cNvSpPr/>
          <p:nvPr/>
        </p:nvSpPr>
        <p:spPr>
          <a:xfrm>
            <a:off x="5238849" y="5352604"/>
            <a:ext cx="429208" cy="395866"/>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5</a:t>
            </a:r>
          </a:p>
        </p:txBody>
      </p:sp>
      <p:sp>
        <p:nvSpPr>
          <p:cNvPr id="37" name="TextBox 36"/>
          <p:cNvSpPr txBox="1"/>
          <p:nvPr/>
        </p:nvSpPr>
        <p:spPr>
          <a:xfrm>
            <a:off x="5768829" y="5359877"/>
            <a:ext cx="307353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Still ongoing?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Initiate Rollback!</a:t>
            </a:r>
          </a:p>
        </p:txBody>
      </p:sp>
      <p:sp>
        <p:nvSpPr>
          <p:cNvPr id="38" name="Arrow: Right 37"/>
          <p:cNvSpPr/>
          <p:nvPr/>
        </p:nvSpPr>
        <p:spPr>
          <a:xfrm>
            <a:off x="8996686" y="6092086"/>
            <a:ext cx="2035890" cy="674780"/>
          </a:xfrm>
          <a:prstGeom prst="rightArrow">
            <a:avLst/>
          </a:prstGeom>
          <a:solidFill>
            <a:srgbClr val="FF0000"/>
          </a:solidFill>
          <a:ln>
            <a:noFill/>
          </a:ln>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Escalate</a:t>
            </a:r>
          </a:p>
        </p:txBody>
      </p:sp>
      <p:sp>
        <p:nvSpPr>
          <p:cNvPr id="39" name="Oval 38"/>
          <p:cNvSpPr/>
          <p:nvPr/>
        </p:nvSpPr>
        <p:spPr>
          <a:xfrm>
            <a:off x="5238849" y="6296862"/>
            <a:ext cx="429208" cy="39586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sp>
        <p:nvSpPr>
          <p:cNvPr id="40" name="TextBox 39"/>
          <p:cNvSpPr txBox="1"/>
          <p:nvPr/>
        </p:nvSpPr>
        <p:spPr>
          <a:xfrm>
            <a:off x="5768829" y="6304135"/>
            <a:ext cx="150233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Still ongoing?</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0" name="Straight Connector 9"/>
          <p:cNvCxnSpPr/>
          <p:nvPr/>
        </p:nvCxnSpPr>
        <p:spPr>
          <a:xfrm>
            <a:off x="2938536" y="1753353"/>
            <a:ext cx="8539873" cy="0"/>
          </a:xfrm>
          <a:prstGeom prst="line">
            <a:avLst/>
          </a:prstGeom>
          <a:ln w="25400">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sp>
        <p:nvSpPr>
          <p:cNvPr id="41" name="Oval 40"/>
          <p:cNvSpPr/>
          <p:nvPr/>
        </p:nvSpPr>
        <p:spPr>
          <a:xfrm>
            <a:off x="2153852" y="6398250"/>
            <a:ext cx="429208" cy="395866"/>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5</a:t>
            </a:r>
          </a:p>
        </p:txBody>
      </p:sp>
      <p:sp>
        <p:nvSpPr>
          <p:cNvPr id="42" name="Oval 41"/>
          <p:cNvSpPr/>
          <p:nvPr/>
        </p:nvSpPr>
        <p:spPr>
          <a:xfrm>
            <a:off x="2153852" y="5894153"/>
            <a:ext cx="429208" cy="39586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sp>
        <p:nvSpPr>
          <p:cNvPr id="43" name="Oval 42"/>
          <p:cNvSpPr/>
          <p:nvPr/>
        </p:nvSpPr>
        <p:spPr>
          <a:xfrm>
            <a:off x="2153852" y="5192123"/>
            <a:ext cx="429208" cy="39586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sp>
        <p:nvSpPr>
          <p:cNvPr id="44" name="Oval 43"/>
          <p:cNvSpPr/>
          <p:nvPr/>
        </p:nvSpPr>
        <p:spPr>
          <a:xfrm>
            <a:off x="2153852" y="4579614"/>
            <a:ext cx="429208" cy="39586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3</a:t>
            </a:r>
          </a:p>
        </p:txBody>
      </p:sp>
      <p:sp>
        <p:nvSpPr>
          <p:cNvPr id="45" name="Oval 44"/>
          <p:cNvSpPr/>
          <p:nvPr/>
        </p:nvSpPr>
        <p:spPr>
          <a:xfrm>
            <a:off x="2153852" y="3481718"/>
            <a:ext cx="429208" cy="39586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4</a:t>
            </a:r>
          </a:p>
        </p:txBody>
      </p:sp>
      <p:pic>
        <p:nvPicPr>
          <p:cNvPr id="46" name="Picture 45"/>
          <p:cNvPicPr>
            <a:picLocks noChangeAspect="1"/>
          </p:cNvPicPr>
          <p:nvPr/>
        </p:nvPicPr>
        <p:blipFill rotWithShape="1">
          <a:blip r:embed="rId15" cstate="hqprint">
            <a:extLst>
              <a:ext uri="{28A0092B-C50C-407E-A947-70E740481C1C}">
                <a14:useLocalDpi xmlns:a14="http://schemas.microsoft.com/office/drawing/2010/main"/>
              </a:ext>
            </a:extLst>
          </a:blip>
          <a:srcRect b="28459"/>
          <a:stretch/>
        </p:blipFill>
        <p:spPr>
          <a:xfrm>
            <a:off x="106555" y="932132"/>
            <a:ext cx="2758107" cy="981231"/>
          </a:xfrm>
          <a:prstGeom prst="rect">
            <a:avLst/>
          </a:prstGeom>
        </p:spPr>
      </p:pic>
      <p:pic>
        <p:nvPicPr>
          <p:cNvPr id="51" name="Picture 8" descr="Image result for git logo"/>
          <p:cNvPicPr>
            <a:picLocks noChangeAspect="1" noChangeArrowheads="1"/>
          </p:cNvPicPr>
          <p:nvPr/>
        </p:nvPicPr>
        <p:blipFill rotWithShape="1">
          <a:blip r:embed="rId16" cstate="hqprint">
            <a:extLst>
              <a:ext uri="{28A0092B-C50C-407E-A947-70E740481C1C}">
                <a14:useLocalDpi xmlns:a14="http://schemas.microsoft.com/office/drawing/2010/main"/>
              </a:ext>
            </a:extLst>
          </a:blip>
          <a:srcRect r="54879"/>
          <a:stretch/>
        </p:blipFill>
        <p:spPr bwMode="auto">
          <a:xfrm>
            <a:off x="11274171" y="5328525"/>
            <a:ext cx="519798" cy="481057"/>
          </a:xfrm>
          <a:prstGeom prst="rect">
            <a:avLst/>
          </a:prstGeom>
          <a:noFill/>
          <a:extLst>
            <a:ext uri="{909E8E84-426E-40DD-AFC4-6F175D3DCCD1}">
              <a14:hiddenFill xmlns:a14="http://schemas.microsoft.com/office/drawing/2010/main">
                <a:solidFill>
                  <a:srgbClr val="FFFFFF"/>
                </a:solidFill>
              </a14:hiddenFill>
            </a:ext>
          </a:extLst>
        </p:spPr>
      </p:pic>
      <p:sp>
        <p:nvSpPr>
          <p:cNvPr id="52" name="Arrow: Right 51"/>
          <p:cNvSpPr/>
          <p:nvPr/>
        </p:nvSpPr>
        <p:spPr>
          <a:xfrm>
            <a:off x="9001961" y="5232923"/>
            <a:ext cx="2035890" cy="674780"/>
          </a:xfrm>
          <a:prstGeom prst="rightArrow">
            <a:avLst/>
          </a:prstGeom>
          <a:solidFill>
            <a:srgbClr val="FFC000"/>
          </a:solidFill>
          <a:ln>
            <a:noFill/>
          </a:ln>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Mark Bad Commits</a:t>
            </a:r>
          </a:p>
        </p:txBody>
      </p:sp>
      <p:sp>
        <p:nvSpPr>
          <p:cNvPr id="53" name="Arrow: Right 52"/>
          <p:cNvSpPr/>
          <p:nvPr/>
        </p:nvSpPr>
        <p:spPr>
          <a:xfrm>
            <a:off x="9014512" y="4386827"/>
            <a:ext cx="2018064" cy="674780"/>
          </a:xfrm>
          <a:prstGeom prst="rightArrow">
            <a:avLst/>
          </a:prstGeom>
          <a:ln>
            <a:noFill/>
          </a:ln>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Update Dev Tickets</a:t>
            </a:r>
          </a:p>
        </p:txBody>
      </p:sp>
      <p:pic>
        <p:nvPicPr>
          <p:cNvPr id="54" name="Picture 14" descr="Image result for servicenow icon"/>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11274171" y="6156522"/>
            <a:ext cx="516945" cy="516945"/>
          </a:xfrm>
          <a:prstGeom prst="rect">
            <a:avLst/>
          </a:prstGeom>
          <a:noFill/>
          <a:extLst>
            <a:ext uri="{909E8E84-426E-40DD-AFC4-6F175D3DCCD1}">
              <a14:hiddenFill xmlns:a14="http://schemas.microsoft.com/office/drawing/2010/main">
                <a:solidFill>
                  <a:srgbClr val="FFFFFF"/>
                </a:solidFill>
              </a14:hiddenFill>
            </a:ext>
          </a:extLst>
        </p:spPr>
      </p:pic>
      <p:cxnSp>
        <p:nvCxnSpPr>
          <p:cNvPr id="55" name="Straight Connector 54"/>
          <p:cNvCxnSpPr/>
          <p:nvPr/>
        </p:nvCxnSpPr>
        <p:spPr>
          <a:xfrm>
            <a:off x="5222791" y="5141364"/>
            <a:ext cx="6784403" cy="23077"/>
          </a:xfrm>
          <a:prstGeom prst="line">
            <a:avLst/>
          </a:prstGeom>
          <a:ln w="25400">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5238849" y="6015553"/>
            <a:ext cx="6768345" cy="19720"/>
          </a:xfrm>
          <a:prstGeom prst="line">
            <a:avLst/>
          </a:prstGeom>
          <a:ln w="25400">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11008862" y="953316"/>
            <a:ext cx="574196"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59" name="TextBox 58"/>
          <p:cNvSpPr txBox="1"/>
          <p:nvPr/>
        </p:nvSpPr>
        <p:spPr>
          <a:xfrm>
            <a:off x="11008862" y="1750976"/>
            <a:ext cx="574196"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3" name="Rectangle 2"/>
          <p:cNvSpPr/>
          <p:nvPr/>
        </p:nvSpPr>
        <p:spPr>
          <a:xfrm>
            <a:off x="535827" y="1519626"/>
            <a:ext cx="503678" cy="264681"/>
          </a:xfrm>
          <a:prstGeom prst="rect">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47"/>
          <p:cNvSpPr/>
          <p:nvPr/>
        </p:nvSpPr>
        <p:spPr>
          <a:xfrm>
            <a:off x="1774077" y="1519626"/>
            <a:ext cx="503678" cy="264681"/>
          </a:xfrm>
          <a:prstGeom prst="rect">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TextBox 59"/>
          <p:cNvSpPr txBox="1"/>
          <p:nvPr/>
        </p:nvSpPr>
        <p:spPr>
          <a:xfrm>
            <a:off x="5768829" y="4557664"/>
            <a:ext cx="196951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Impact Mitigated?</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1" name="Oval 60"/>
          <p:cNvSpPr/>
          <p:nvPr/>
        </p:nvSpPr>
        <p:spPr>
          <a:xfrm>
            <a:off x="5222791" y="4540270"/>
            <a:ext cx="429208" cy="39586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sp>
        <p:nvSpPr>
          <p:cNvPr id="62" name="Oval 61"/>
          <p:cNvSpPr/>
          <p:nvPr/>
        </p:nvSpPr>
        <p:spPr>
          <a:xfrm>
            <a:off x="1848547" y="2250149"/>
            <a:ext cx="429208" cy="39586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pic>
        <p:nvPicPr>
          <p:cNvPr id="63" name="Picture 2" descr="Image result for kubernetes"/>
          <p:cNvPicPr>
            <a:picLocks noChangeAspect="1" noChangeArrowheads="1"/>
          </p:cNvPicPr>
          <p:nvPr/>
        </p:nvPicPr>
        <p:blipFill>
          <a:blip r:embed="rId17" cstate="hqprint">
            <a:extLst>
              <a:ext uri="{28A0092B-C50C-407E-A947-70E740481C1C}">
                <a14:useLocalDpi xmlns:a14="http://schemas.microsoft.com/office/drawing/2010/main"/>
              </a:ext>
            </a:extLst>
          </a:blip>
          <a:srcRect/>
          <a:stretch>
            <a:fillRect/>
          </a:stretch>
        </p:blipFill>
        <p:spPr bwMode="auto">
          <a:xfrm>
            <a:off x="10297399" y="1898180"/>
            <a:ext cx="527340" cy="527340"/>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4" descr="Image result for docker swarm logo"/>
          <p:cNvPicPr>
            <a:picLocks noChangeAspect="1" noChangeArrowheads="1"/>
          </p:cNvPicPr>
          <p:nvPr/>
        </p:nvPicPr>
        <p:blipFill>
          <a:blip r:embed="rId18" cstate="hqprint">
            <a:extLst>
              <a:ext uri="{28A0092B-C50C-407E-A947-70E740481C1C}">
                <a14:useLocalDpi xmlns:a14="http://schemas.microsoft.com/office/drawing/2010/main"/>
              </a:ext>
            </a:extLst>
          </a:blip>
          <a:srcRect/>
          <a:stretch>
            <a:fillRect/>
          </a:stretch>
        </p:blipFill>
        <p:spPr bwMode="auto">
          <a:xfrm>
            <a:off x="9312398" y="1936619"/>
            <a:ext cx="589312" cy="490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4995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par>
                                <p:cTn id="17" presetID="10"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par>
                                <p:cTn id="23" presetID="10" presetClass="entr" presetSubtype="0" fill="hold" nodeType="withEffect">
                                  <p:stCondLst>
                                    <p:cond delay="0"/>
                                  </p:stCondLst>
                                  <p:childTnLst>
                                    <p:set>
                                      <p:cBhvr>
                                        <p:cTn id="24" dur="1" fill="hold">
                                          <p:stCondLst>
                                            <p:cond delay="0"/>
                                          </p:stCondLst>
                                        </p:cTn>
                                        <p:tgtEl>
                                          <p:spTgt spid="3074"/>
                                        </p:tgtEl>
                                        <p:attrNameLst>
                                          <p:attrName>style.visibility</p:attrName>
                                        </p:attrNameLst>
                                      </p:cBhvr>
                                      <p:to>
                                        <p:strVal val="visible"/>
                                      </p:to>
                                    </p:set>
                                    <p:animEffect transition="in" filter="fade">
                                      <p:cBhvr>
                                        <p:cTn id="25" dur="500"/>
                                        <p:tgtEl>
                                          <p:spTgt spid="307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6"/>
                                        </p:tgtEl>
                                        <p:attrNameLst>
                                          <p:attrName>style.visibility</p:attrName>
                                        </p:attrNameLst>
                                      </p:cBhvr>
                                      <p:to>
                                        <p:strVal val="visible"/>
                                      </p:to>
                                    </p:set>
                                    <p:animEffect transition="in" filter="fade">
                                      <p:cBhvr>
                                        <p:cTn id="31" dur="500"/>
                                        <p:tgtEl>
                                          <p:spTgt spid="5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500"/>
                                        <p:tgtEl>
                                          <p:spTgt spid="4"/>
                                        </p:tgtEl>
                                      </p:cBhvr>
                                    </p:animEffect>
                                  </p:childTnLst>
                                </p:cTn>
                              </p:par>
                              <p:par>
                                <p:cTn id="37" presetID="10" presetClass="entr" presetSubtype="0"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fade">
                                      <p:cBhvr>
                                        <p:cTn id="44" dur="500"/>
                                        <p:tgtEl>
                                          <p:spTgt spid="5"/>
                                        </p:tgtEl>
                                      </p:cBhvr>
                                    </p:animEffect>
                                  </p:childTnLst>
                                </p:cTn>
                              </p:par>
                              <p:par>
                                <p:cTn id="45" presetID="10" presetClass="entr" presetSubtype="0" fill="hold" nodeType="with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fade">
                                      <p:cBhvr>
                                        <p:cTn id="47" dur="500"/>
                                        <p:tgtEl>
                                          <p:spTgt spid="34"/>
                                        </p:tgtEl>
                                      </p:cBhvr>
                                    </p:animEffect>
                                  </p:childTnLst>
                                </p:cTn>
                              </p:par>
                              <p:par>
                                <p:cTn id="48" presetID="10" presetClass="entr" presetSubtype="0" fill="hold" nodeType="withEffect">
                                  <p:stCondLst>
                                    <p:cond delay="0"/>
                                  </p:stCondLst>
                                  <p:childTnLst>
                                    <p:set>
                                      <p:cBhvr>
                                        <p:cTn id="49" dur="1" fill="hold">
                                          <p:stCondLst>
                                            <p:cond delay="0"/>
                                          </p:stCondLst>
                                        </p:cTn>
                                        <p:tgtEl>
                                          <p:spTgt spid="32"/>
                                        </p:tgtEl>
                                        <p:attrNameLst>
                                          <p:attrName>style.visibility</p:attrName>
                                        </p:attrNameLst>
                                      </p:cBhvr>
                                      <p:to>
                                        <p:strVal val="visible"/>
                                      </p:to>
                                    </p:set>
                                    <p:animEffect transition="in" filter="fade">
                                      <p:cBhvr>
                                        <p:cTn id="50" dur="500"/>
                                        <p:tgtEl>
                                          <p:spTgt spid="32"/>
                                        </p:tgtEl>
                                      </p:cBhvr>
                                    </p:animEffect>
                                  </p:childTnLst>
                                </p:cTn>
                              </p:par>
                              <p:par>
                                <p:cTn id="51" presetID="10" presetClass="entr" presetSubtype="0" fill="hold" nodeType="withEffect">
                                  <p:stCondLst>
                                    <p:cond delay="0"/>
                                  </p:stCondLst>
                                  <p:childTnLst>
                                    <p:set>
                                      <p:cBhvr>
                                        <p:cTn id="52" dur="1" fill="hold">
                                          <p:stCondLst>
                                            <p:cond delay="0"/>
                                          </p:stCondLst>
                                        </p:cTn>
                                        <p:tgtEl>
                                          <p:spTgt spid="33"/>
                                        </p:tgtEl>
                                        <p:attrNameLst>
                                          <p:attrName>style.visibility</p:attrName>
                                        </p:attrNameLst>
                                      </p:cBhvr>
                                      <p:to>
                                        <p:strVal val="visible"/>
                                      </p:to>
                                    </p:set>
                                    <p:animEffect transition="in" filter="fade">
                                      <p:cBhvr>
                                        <p:cTn id="53" dur="500"/>
                                        <p:tgtEl>
                                          <p:spTgt spid="33"/>
                                        </p:tgtEl>
                                      </p:cBhvr>
                                    </p:animEffect>
                                  </p:childTnLst>
                                </p:cTn>
                              </p:par>
                              <p:par>
                                <p:cTn id="54" presetID="10" presetClass="entr" presetSubtype="0" fill="hold" nodeType="withEffect">
                                  <p:stCondLst>
                                    <p:cond delay="0"/>
                                  </p:stCondLst>
                                  <p:childTnLst>
                                    <p:set>
                                      <p:cBhvr>
                                        <p:cTn id="55" dur="1" fill="hold">
                                          <p:stCondLst>
                                            <p:cond delay="0"/>
                                          </p:stCondLst>
                                        </p:cTn>
                                        <p:tgtEl>
                                          <p:spTgt spid="31"/>
                                        </p:tgtEl>
                                        <p:attrNameLst>
                                          <p:attrName>style.visibility</p:attrName>
                                        </p:attrNameLst>
                                      </p:cBhvr>
                                      <p:to>
                                        <p:strVal val="visible"/>
                                      </p:to>
                                    </p:set>
                                    <p:animEffect transition="in" filter="fade">
                                      <p:cBhvr>
                                        <p:cTn id="56" dur="500"/>
                                        <p:tgtEl>
                                          <p:spTgt spid="31"/>
                                        </p:tgtEl>
                                      </p:cBhvr>
                                    </p:animEffect>
                                  </p:childTnLst>
                                </p:cTn>
                              </p:par>
                              <p:par>
                                <p:cTn id="57" presetID="10" presetClass="entr" presetSubtype="0" fill="hold" nodeType="with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fade">
                                      <p:cBhvr>
                                        <p:cTn id="59" dur="500"/>
                                        <p:tgtEl>
                                          <p:spTgt spid="14"/>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59"/>
                                        </p:tgtEl>
                                        <p:attrNameLst>
                                          <p:attrName>style.visibility</p:attrName>
                                        </p:attrNameLst>
                                      </p:cBhvr>
                                      <p:to>
                                        <p:strVal val="visible"/>
                                      </p:to>
                                    </p:set>
                                    <p:animEffect transition="in" filter="fade">
                                      <p:cBhvr>
                                        <p:cTn id="62" dur="500"/>
                                        <p:tgtEl>
                                          <p:spTgt spid="59"/>
                                        </p:tgtEl>
                                      </p:cBhvr>
                                    </p:animEffect>
                                  </p:childTnLst>
                                </p:cTn>
                              </p:par>
                              <p:par>
                                <p:cTn id="63" presetID="10" presetClass="entr" presetSubtype="0" fill="hold" nodeType="withEffect">
                                  <p:stCondLst>
                                    <p:cond delay="0"/>
                                  </p:stCondLst>
                                  <p:childTnLst>
                                    <p:set>
                                      <p:cBhvr>
                                        <p:cTn id="64" dur="1" fill="hold">
                                          <p:stCondLst>
                                            <p:cond delay="0"/>
                                          </p:stCondLst>
                                        </p:cTn>
                                        <p:tgtEl>
                                          <p:spTgt spid="64"/>
                                        </p:tgtEl>
                                        <p:attrNameLst>
                                          <p:attrName>style.visibility</p:attrName>
                                        </p:attrNameLst>
                                      </p:cBhvr>
                                      <p:to>
                                        <p:strVal val="visible"/>
                                      </p:to>
                                    </p:set>
                                    <p:animEffect transition="in" filter="fade">
                                      <p:cBhvr>
                                        <p:cTn id="65" dur="500"/>
                                        <p:tgtEl>
                                          <p:spTgt spid="64"/>
                                        </p:tgtEl>
                                      </p:cBhvr>
                                    </p:animEffect>
                                  </p:childTnLst>
                                </p:cTn>
                              </p:par>
                              <p:par>
                                <p:cTn id="66" presetID="10" presetClass="entr" presetSubtype="0" fill="hold" nodeType="withEffect">
                                  <p:stCondLst>
                                    <p:cond delay="0"/>
                                  </p:stCondLst>
                                  <p:childTnLst>
                                    <p:set>
                                      <p:cBhvr>
                                        <p:cTn id="67" dur="1" fill="hold">
                                          <p:stCondLst>
                                            <p:cond delay="0"/>
                                          </p:stCondLst>
                                        </p:cTn>
                                        <p:tgtEl>
                                          <p:spTgt spid="63"/>
                                        </p:tgtEl>
                                        <p:attrNameLst>
                                          <p:attrName>style.visibility</p:attrName>
                                        </p:attrNameLst>
                                      </p:cBhvr>
                                      <p:to>
                                        <p:strVal val="visible"/>
                                      </p:to>
                                    </p:set>
                                    <p:animEffect transition="in" filter="fade">
                                      <p:cBhvr>
                                        <p:cTn id="68" dur="500"/>
                                        <p:tgtEl>
                                          <p:spTgt spid="63"/>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6"/>
                                        </p:tgtEl>
                                        <p:attrNameLst>
                                          <p:attrName>style.visibility</p:attrName>
                                        </p:attrNameLst>
                                      </p:cBhvr>
                                      <p:to>
                                        <p:strVal val="visible"/>
                                      </p:to>
                                    </p:set>
                                    <p:animEffect transition="in" filter="fade">
                                      <p:cBhvr>
                                        <p:cTn id="73" dur="500"/>
                                        <p:tgtEl>
                                          <p:spTgt spid="6"/>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7"/>
                                        </p:tgtEl>
                                        <p:attrNameLst>
                                          <p:attrName>style.visibility</p:attrName>
                                        </p:attrNameLst>
                                      </p:cBhvr>
                                      <p:to>
                                        <p:strVal val="visible"/>
                                      </p:to>
                                    </p:set>
                                    <p:animEffect transition="in" filter="fade">
                                      <p:cBhvr>
                                        <p:cTn id="76" dur="500"/>
                                        <p:tgtEl>
                                          <p:spTgt spid="7"/>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42"/>
                                        </p:tgtEl>
                                        <p:attrNameLst>
                                          <p:attrName>style.visibility</p:attrName>
                                        </p:attrNameLst>
                                      </p:cBhvr>
                                      <p:to>
                                        <p:strVal val="visible"/>
                                      </p:to>
                                    </p:set>
                                    <p:animEffect transition="in" filter="fade">
                                      <p:cBhvr>
                                        <p:cTn id="79" dur="500"/>
                                        <p:tgtEl>
                                          <p:spTgt spid="42"/>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27"/>
                                        </p:tgtEl>
                                        <p:attrNameLst>
                                          <p:attrName>style.visibility</p:attrName>
                                        </p:attrNameLst>
                                      </p:cBhvr>
                                      <p:to>
                                        <p:strVal val="visible"/>
                                      </p:to>
                                    </p:set>
                                    <p:animEffect transition="in" filter="fade">
                                      <p:cBhvr>
                                        <p:cTn id="84" dur="500"/>
                                        <p:tgtEl>
                                          <p:spTgt spid="27"/>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28"/>
                                        </p:tgtEl>
                                        <p:attrNameLst>
                                          <p:attrName>style.visibility</p:attrName>
                                        </p:attrNameLst>
                                      </p:cBhvr>
                                      <p:to>
                                        <p:strVal val="visible"/>
                                      </p:to>
                                    </p:set>
                                    <p:animEffect transition="in" filter="fade">
                                      <p:cBhvr>
                                        <p:cTn id="87" dur="500"/>
                                        <p:tgtEl>
                                          <p:spTgt spid="28"/>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43"/>
                                        </p:tgtEl>
                                        <p:attrNameLst>
                                          <p:attrName>style.visibility</p:attrName>
                                        </p:attrNameLst>
                                      </p:cBhvr>
                                      <p:to>
                                        <p:strVal val="visible"/>
                                      </p:to>
                                    </p:set>
                                    <p:animEffect transition="in" filter="fade">
                                      <p:cBhvr>
                                        <p:cTn id="90" dur="500"/>
                                        <p:tgtEl>
                                          <p:spTgt spid="43"/>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8"/>
                                        </p:tgtEl>
                                        <p:attrNameLst>
                                          <p:attrName>style.visibility</p:attrName>
                                        </p:attrNameLst>
                                      </p:cBhvr>
                                      <p:to>
                                        <p:strVal val="visible"/>
                                      </p:to>
                                    </p:set>
                                    <p:animEffect transition="in" filter="fade">
                                      <p:cBhvr>
                                        <p:cTn id="95" dur="500"/>
                                        <p:tgtEl>
                                          <p:spTgt spid="8"/>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9"/>
                                        </p:tgtEl>
                                        <p:attrNameLst>
                                          <p:attrName>style.visibility</p:attrName>
                                        </p:attrNameLst>
                                      </p:cBhvr>
                                      <p:to>
                                        <p:strVal val="visible"/>
                                      </p:to>
                                    </p:set>
                                    <p:animEffect transition="in" filter="fade">
                                      <p:cBhvr>
                                        <p:cTn id="98" dur="500"/>
                                        <p:tgtEl>
                                          <p:spTgt spid="9"/>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44"/>
                                        </p:tgtEl>
                                        <p:attrNameLst>
                                          <p:attrName>style.visibility</p:attrName>
                                        </p:attrNameLst>
                                      </p:cBhvr>
                                      <p:to>
                                        <p:strVal val="visible"/>
                                      </p:to>
                                    </p:set>
                                    <p:animEffect transition="in" filter="fade">
                                      <p:cBhvr>
                                        <p:cTn id="101" dur="500"/>
                                        <p:tgtEl>
                                          <p:spTgt spid="44"/>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grpId="0" nodeType="clickEffect">
                                  <p:stCondLst>
                                    <p:cond delay="0"/>
                                  </p:stCondLst>
                                  <p:childTnLst>
                                    <p:set>
                                      <p:cBhvr>
                                        <p:cTn id="105" dur="1" fill="hold">
                                          <p:stCondLst>
                                            <p:cond delay="0"/>
                                          </p:stCondLst>
                                        </p:cTn>
                                        <p:tgtEl>
                                          <p:spTgt spid="29"/>
                                        </p:tgtEl>
                                        <p:attrNameLst>
                                          <p:attrName>style.visibility</p:attrName>
                                        </p:attrNameLst>
                                      </p:cBhvr>
                                      <p:to>
                                        <p:strVal val="visible"/>
                                      </p:to>
                                    </p:set>
                                    <p:animEffect transition="in" filter="fade">
                                      <p:cBhvr>
                                        <p:cTn id="106" dur="500"/>
                                        <p:tgtEl>
                                          <p:spTgt spid="29"/>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30"/>
                                        </p:tgtEl>
                                        <p:attrNameLst>
                                          <p:attrName>style.visibility</p:attrName>
                                        </p:attrNameLst>
                                      </p:cBhvr>
                                      <p:to>
                                        <p:strVal val="visible"/>
                                      </p:to>
                                    </p:set>
                                    <p:animEffect transition="in" filter="fade">
                                      <p:cBhvr>
                                        <p:cTn id="109" dur="500"/>
                                        <p:tgtEl>
                                          <p:spTgt spid="30"/>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45"/>
                                        </p:tgtEl>
                                        <p:attrNameLst>
                                          <p:attrName>style.visibility</p:attrName>
                                        </p:attrNameLst>
                                      </p:cBhvr>
                                      <p:to>
                                        <p:strVal val="visible"/>
                                      </p:to>
                                    </p:set>
                                    <p:animEffect transition="in" filter="fade">
                                      <p:cBhvr>
                                        <p:cTn id="112" dur="500"/>
                                        <p:tgtEl>
                                          <p:spTgt spid="45"/>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61"/>
                                        </p:tgtEl>
                                        <p:attrNameLst>
                                          <p:attrName>style.visibility</p:attrName>
                                        </p:attrNameLst>
                                      </p:cBhvr>
                                      <p:to>
                                        <p:strVal val="visible"/>
                                      </p:to>
                                    </p:set>
                                    <p:animEffect transition="in" filter="fade">
                                      <p:cBhvr>
                                        <p:cTn id="117" dur="500"/>
                                        <p:tgtEl>
                                          <p:spTgt spid="61"/>
                                        </p:tgtEl>
                                      </p:cBhvr>
                                    </p:animEffect>
                                  </p:childTnLst>
                                </p:cTn>
                              </p:par>
                              <p:par>
                                <p:cTn id="118" presetID="10" presetClass="entr" presetSubtype="0" fill="hold" grpId="0" nodeType="withEffect">
                                  <p:stCondLst>
                                    <p:cond delay="0"/>
                                  </p:stCondLst>
                                  <p:childTnLst>
                                    <p:set>
                                      <p:cBhvr>
                                        <p:cTn id="119" dur="1" fill="hold">
                                          <p:stCondLst>
                                            <p:cond delay="0"/>
                                          </p:stCondLst>
                                        </p:cTn>
                                        <p:tgtEl>
                                          <p:spTgt spid="60"/>
                                        </p:tgtEl>
                                        <p:attrNameLst>
                                          <p:attrName>style.visibility</p:attrName>
                                        </p:attrNameLst>
                                      </p:cBhvr>
                                      <p:to>
                                        <p:strVal val="visible"/>
                                      </p:to>
                                    </p:set>
                                    <p:animEffect transition="in" filter="fade">
                                      <p:cBhvr>
                                        <p:cTn id="120" dur="500"/>
                                        <p:tgtEl>
                                          <p:spTgt spid="60"/>
                                        </p:tgtEl>
                                      </p:cBhvr>
                                    </p:animEffect>
                                  </p:childTnLst>
                                </p:cTn>
                              </p:par>
                              <p:par>
                                <p:cTn id="121" presetID="10" presetClass="entr" presetSubtype="0" fill="hold" grpId="0" nodeType="withEffect">
                                  <p:stCondLst>
                                    <p:cond delay="0"/>
                                  </p:stCondLst>
                                  <p:childTnLst>
                                    <p:set>
                                      <p:cBhvr>
                                        <p:cTn id="122" dur="1" fill="hold">
                                          <p:stCondLst>
                                            <p:cond delay="0"/>
                                          </p:stCondLst>
                                        </p:cTn>
                                        <p:tgtEl>
                                          <p:spTgt spid="53"/>
                                        </p:tgtEl>
                                        <p:attrNameLst>
                                          <p:attrName>style.visibility</p:attrName>
                                        </p:attrNameLst>
                                      </p:cBhvr>
                                      <p:to>
                                        <p:strVal val="visible"/>
                                      </p:to>
                                    </p:set>
                                    <p:animEffect transition="in" filter="fade">
                                      <p:cBhvr>
                                        <p:cTn id="123" dur="500"/>
                                        <p:tgtEl>
                                          <p:spTgt spid="53"/>
                                        </p:tgtEl>
                                      </p:cBhvr>
                                    </p:animEffect>
                                  </p:childTnLst>
                                </p:cTn>
                              </p:par>
                              <p:par>
                                <p:cTn id="124" presetID="10" presetClass="entr" presetSubtype="0" fill="hold" nodeType="withEffect">
                                  <p:stCondLst>
                                    <p:cond delay="0"/>
                                  </p:stCondLst>
                                  <p:childTnLst>
                                    <p:set>
                                      <p:cBhvr>
                                        <p:cTn id="125" dur="1" fill="hold">
                                          <p:stCondLst>
                                            <p:cond delay="0"/>
                                          </p:stCondLst>
                                        </p:cTn>
                                        <p:tgtEl>
                                          <p:spTgt spid="35"/>
                                        </p:tgtEl>
                                        <p:attrNameLst>
                                          <p:attrName>style.visibility</p:attrName>
                                        </p:attrNameLst>
                                      </p:cBhvr>
                                      <p:to>
                                        <p:strVal val="visible"/>
                                      </p:to>
                                    </p:set>
                                    <p:animEffect transition="in" filter="fade">
                                      <p:cBhvr>
                                        <p:cTn id="126" dur="500"/>
                                        <p:tgtEl>
                                          <p:spTgt spid="35"/>
                                        </p:tgtEl>
                                      </p:cBhvr>
                                    </p:animEffect>
                                  </p:childTnLst>
                                </p:cTn>
                              </p:par>
                            </p:childTnLst>
                          </p:cTn>
                        </p:par>
                      </p:childTnLst>
                    </p:cTn>
                  </p:par>
                  <p:par>
                    <p:cTn id="127" fill="hold">
                      <p:stCondLst>
                        <p:cond delay="indefinite"/>
                      </p:stCondLst>
                      <p:childTnLst>
                        <p:par>
                          <p:cTn id="128" fill="hold">
                            <p:stCondLst>
                              <p:cond delay="0"/>
                            </p:stCondLst>
                            <p:childTnLst>
                              <p:par>
                                <p:cTn id="129" presetID="10" presetClass="entr" presetSubtype="0" fill="hold" nodeType="clickEffect">
                                  <p:stCondLst>
                                    <p:cond delay="0"/>
                                  </p:stCondLst>
                                  <p:childTnLst>
                                    <p:set>
                                      <p:cBhvr>
                                        <p:cTn id="130" dur="1" fill="hold">
                                          <p:stCondLst>
                                            <p:cond delay="0"/>
                                          </p:stCondLst>
                                        </p:cTn>
                                        <p:tgtEl>
                                          <p:spTgt spid="55"/>
                                        </p:tgtEl>
                                        <p:attrNameLst>
                                          <p:attrName>style.visibility</p:attrName>
                                        </p:attrNameLst>
                                      </p:cBhvr>
                                      <p:to>
                                        <p:strVal val="visible"/>
                                      </p:to>
                                    </p:set>
                                    <p:animEffect transition="in" filter="fade">
                                      <p:cBhvr>
                                        <p:cTn id="131" dur="500"/>
                                        <p:tgtEl>
                                          <p:spTgt spid="55"/>
                                        </p:tgtEl>
                                      </p:cBhvr>
                                    </p:animEffect>
                                  </p:childTnLst>
                                </p:cTn>
                              </p:par>
                              <p:par>
                                <p:cTn id="132" presetID="10" presetClass="entr" presetSubtype="0" fill="hold" grpId="0" nodeType="withEffect">
                                  <p:stCondLst>
                                    <p:cond delay="0"/>
                                  </p:stCondLst>
                                  <p:childTnLst>
                                    <p:set>
                                      <p:cBhvr>
                                        <p:cTn id="133" dur="1" fill="hold">
                                          <p:stCondLst>
                                            <p:cond delay="0"/>
                                          </p:stCondLst>
                                        </p:cTn>
                                        <p:tgtEl>
                                          <p:spTgt spid="36"/>
                                        </p:tgtEl>
                                        <p:attrNameLst>
                                          <p:attrName>style.visibility</p:attrName>
                                        </p:attrNameLst>
                                      </p:cBhvr>
                                      <p:to>
                                        <p:strVal val="visible"/>
                                      </p:to>
                                    </p:set>
                                    <p:animEffect transition="in" filter="fade">
                                      <p:cBhvr>
                                        <p:cTn id="134" dur="500"/>
                                        <p:tgtEl>
                                          <p:spTgt spid="36"/>
                                        </p:tgtEl>
                                      </p:cBhvr>
                                    </p:animEffect>
                                  </p:childTnLst>
                                </p:cTn>
                              </p:par>
                              <p:par>
                                <p:cTn id="135" presetID="10" presetClass="entr" presetSubtype="0" fill="hold" grpId="0" nodeType="withEffect">
                                  <p:stCondLst>
                                    <p:cond delay="0"/>
                                  </p:stCondLst>
                                  <p:childTnLst>
                                    <p:set>
                                      <p:cBhvr>
                                        <p:cTn id="136" dur="1" fill="hold">
                                          <p:stCondLst>
                                            <p:cond delay="0"/>
                                          </p:stCondLst>
                                        </p:cTn>
                                        <p:tgtEl>
                                          <p:spTgt spid="37"/>
                                        </p:tgtEl>
                                        <p:attrNameLst>
                                          <p:attrName>style.visibility</p:attrName>
                                        </p:attrNameLst>
                                      </p:cBhvr>
                                      <p:to>
                                        <p:strVal val="visible"/>
                                      </p:to>
                                    </p:set>
                                    <p:animEffect transition="in" filter="fade">
                                      <p:cBhvr>
                                        <p:cTn id="137" dur="500"/>
                                        <p:tgtEl>
                                          <p:spTgt spid="37"/>
                                        </p:tgtEl>
                                      </p:cBhvr>
                                    </p:animEffect>
                                  </p:childTnLst>
                                </p:cTn>
                              </p:par>
                              <p:par>
                                <p:cTn id="138" presetID="10" presetClass="entr" presetSubtype="0" fill="hold" grpId="0" nodeType="withEffect">
                                  <p:stCondLst>
                                    <p:cond delay="0"/>
                                  </p:stCondLst>
                                  <p:childTnLst>
                                    <p:set>
                                      <p:cBhvr>
                                        <p:cTn id="139" dur="1" fill="hold">
                                          <p:stCondLst>
                                            <p:cond delay="0"/>
                                          </p:stCondLst>
                                        </p:cTn>
                                        <p:tgtEl>
                                          <p:spTgt spid="41"/>
                                        </p:tgtEl>
                                        <p:attrNameLst>
                                          <p:attrName>style.visibility</p:attrName>
                                        </p:attrNameLst>
                                      </p:cBhvr>
                                      <p:to>
                                        <p:strVal val="visible"/>
                                      </p:to>
                                    </p:set>
                                    <p:animEffect transition="in" filter="fade">
                                      <p:cBhvr>
                                        <p:cTn id="140" dur="500"/>
                                        <p:tgtEl>
                                          <p:spTgt spid="41"/>
                                        </p:tgtEl>
                                      </p:cBhvr>
                                    </p:animEffect>
                                  </p:childTnLst>
                                </p:cTn>
                              </p:par>
                              <p:par>
                                <p:cTn id="141" presetID="10" presetClass="entr" presetSubtype="0" fill="hold" grpId="0" nodeType="withEffect">
                                  <p:stCondLst>
                                    <p:cond delay="0"/>
                                  </p:stCondLst>
                                  <p:childTnLst>
                                    <p:set>
                                      <p:cBhvr>
                                        <p:cTn id="142" dur="1" fill="hold">
                                          <p:stCondLst>
                                            <p:cond delay="0"/>
                                          </p:stCondLst>
                                        </p:cTn>
                                        <p:tgtEl>
                                          <p:spTgt spid="52"/>
                                        </p:tgtEl>
                                        <p:attrNameLst>
                                          <p:attrName>style.visibility</p:attrName>
                                        </p:attrNameLst>
                                      </p:cBhvr>
                                      <p:to>
                                        <p:strVal val="visible"/>
                                      </p:to>
                                    </p:set>
                                    <p:animEffect transition="in" filter="fade">
                                      <p:cBhvr>
                                        <p:cTn id="143" dur="500"/>
                                        <p:tgtEl>
                                          <p:spTgt spid="52"/>
                                        </p:tgtEl>
                                      </p:cBhvr>
                                    </p:animEffect>
                                  </p:childTnLst>
                                </p:cTn>
                              </p:par>
                              <p:par>
                                <p:cTn id="144" presetID="10" presetClass="entr" presetSubtype="0" fill="hold" nodeType="withEffect">
                                  <p:stCondLst>
                                    <p:cond delay="0"/>
                                  </p:stCondLst>
                                  <p:childTnLst>
                                    <p:set>
                                      <p:cBhvr>
                                        <p:cTn id="145" dur="1" fill="hold">
                                          <p:stCondLst>
                                            <p:cond delay="0"/>
                                          </p:stCondLst>
                                        </p:cTn>
                                        <p:tgtEl>
                                          <p:spTgt spid="51"/>
                                        </p:tgtEl>
                                        <p:attrNameLst>
                                          <p:attrName>style.visibility</p:attrName>
                                        </p:attrNameLst>
                                      </p:cBhvr>
                                      <p:to>
                                        <p:strVal val="visible"/>
                                      </p:to>
                                    </p:set>
                                    <p:animEffect transition="in" filter="fade">
                                      <p:cBhvr>
                                        <p:cTn id="146" dur="500"/>
                                        <p:tgtEl>
                                          <p:spTgt spid="51"/>
                                        </p:tgtEl>
                                      </p:cBhvr>
                                    </p:animEffect>
                                  </p:childTnLst>
                                </p:cTn>
                              </p:par>
                            </p:childTnLst>
                          </p:cTn>
                        </p:par>
                      </p:childTnLst>
                    </p:cTn>
                  </p:par>
                  <p:par>
                    <p:cTn id="147" fill="hold">
                      <p:stCondLst>
                        <p:cond delay="indefinite"/>
                      </p:stCondLst>
                      <p:childTnLst>
                        <p:par>
                          <p:cTn id="148" fill="hold">
                            <p:stCondLst>
                              <p:cond delay="0"/>
                            </p:stCondLst>
                            <p:childTnLst>
                              <p:par>
                                <p:cTn id="149" presetID="10" presetClass="entr" presetSubtype="0" fill="hold" nodeType="clickEffect">
                                  <p:stCondLst>
                                    <p:cond delay="0"/>
                                  </p:stCondLst>
                                  <p:childTnLst>
                                    <p:set>
                                      <p:cBhvr>
                                        <p:cTn id="150" dur="1" fill="hold">
                                          <p:stCondLst>
                                            <p:cond delay="0"/>
                                          </p:stCondLst>
                                        </p:cTn>
                                        <p:tgtEl>
                                          <p:spTgt spid="57"/>
                                        </p:tgtEl>
                                        <p:attrNameLst>
                                          <p:attrName>style.visibility</p:attrName>
                                        </p:attrNameLst>
                                      </p:cBhvr>
                                      <p:to>
                                        <p:strVal val="visible"/>
                                      </p:to>
                                    </p:set>
                                    <p:animEffect transition="in" filter="fade">
                                      <p:cBhvr>
                                        <p:cTn id="151" dur="500"/>
                                        <p:tgtEl>
                                          <p:spTgt spid="57"/>
                                        </p:tgtEl>
                                      </p:cBhvr>
                                    </p:animEffect>
                                  </p:childTnLst>
                                </p:cTn>
                              </p:par>
                              <p:par>
                                <p:cTn id="152" presetID="10" presetClass="entr" presetSubtype="0" fill="hold" grpId="0" nodeType="withEffect">
                                  <p:stCondLst>
                                    <p:cond delay="0"/>
                                  </p:stCondLst>
                                  <p:childTnLst>
                                    <p:set>
                                      <p:cBhvr>
                                        <p:cTn id="153" dur="1" fill="hold">
                                          <p:stCondLst>
                                            <p:cond delay="0"/>
                                          </p:stCondLst>
                                        </p:cTn>
                                        <p:tgtEl>
                                          <p:spTgt spid="39"/>
                                        </p:tgtEl>
                                        <p:attrNameLst>
                                          <p:attrName>style.visibility</p:attrName>
                                        </p:attrNameLst>
                                      </p:cBhvr>
                                      <p:to>
                                        <p:strVal val="visible"/>
                                      </p:to>
                                    </p:set>
                                    <p:animEffect transition="in" filter="fade">
                                      <p:cBhvr>
                                        <p:cTn id="154" dur="500"/>
                                        <p:tgtEl>
                                          <p:spTgt spid="39"/>
                                        </p:tgtEl>
                                      </p:cBhvr>
                                    </p:animEffect>
                                  </p:childTnLst>
                                </p:cTn>
                              </p:par>
                              <p:par>
                                <p:cTn id="155" presetID="10" presetClass="entr" presetSubtype="0" fill="hold" grpId="0" nodeType="withEffect">
                                  <p:stCondLst>
                                    <p:cond delay="0"/>
                                  </p:stCondLst>
                                  <p:childTnLst>
                                    <p:set>
                                      <p:cBhvr>
                                        <p:cTn id="156" dur="1" fill="hold">
                                          <p:stCondLst>
                                            <p:cond delay="0"/>
                                          </p:stCondLst>
                                        </p:cTn>
                                        <p:tgtEl>
                                          <p:spTgt spid="40"/>
                                        </p:tgtEl>
                                        <p:attrNameLst>
                                          <p:attrName>style.visibility</p:attrName>
                                        </p:attrNameLst>
                                      </p:cBhvr>
                                      <p:to>
                                        <p:strVal val="visible"/>
                                      </p:to>
                                    </p:set>
                                    <p:animEffect transition="in" filter="fade">
                                      <p:cBhvr>
                                        <p:cTn id="157" dur="500"/>
                                        <p:tgtEl>
                                          <p:spTgt spid="40"/>
                                        </p:tgtEl>
                                      </p:cBhvr>
                                    </p:animEffect>
                                  </p:childTnLst>
                                </p:cTn>
                              </p:par>
                              <p:par>
                                <p:cTn id="158" presetID="10" presetClass="entr" presetSubtype="0" fill="hold" grpId="0" nodeType="withEffect">
                                  <p:stCondLst>
                                    <p:cond delay="0"/>
                                  </p:stCondLst>
                                  <p:childTnLst>
                                    <p:set>
                                      <p:cBhvr>
                                        <p:cTn id="159" dur="1" fill="hold">
                                          <p:stCondLst>
                                            <p:cond delay="0"/>
                                          </p:stCondLst>
                                        </p:cTn>
                                        <p:tgtEl>
                                          <p:spTgt spid="38"/>
                                        </p:tgtEl>
                                        <p:attrNameLst>
                                          <p:attrName>style.visibility</p:attrName>
                                        </p:attrNameLst>
                                      </p:cBhvr>
                                      <p:to>
                                        <p:strVal val="visible"/>
                                      </p:to>
                                    </p:set>
                                    <p:animEffect transition="in" filter="fade">
                                      <p:cBhvr>
                                        <p:cTn id="160" dur="500"/>
                                        <p:tgtEl>
                                          <p:spTgt spid="38"/>
                                        </p:tgtEl>
                                      </p:cBhvr>
                                    </p:animEffect>
                                  </p:childTnLst>
                                </p:cTn>
                              </p:par>
                              <p:par>
                                <p:cTn id="161" presetID="10" presetClass="entr" presetSubtype="0" fill="hold" nodeType="withEffect">
                                  <p:stCondLst>
                                    <p:cond delay="0"/>
                                  </p:stCondLst>
                                  <p:childTnLst>
                                    <p:set>
                                      <p:cBhvr>
                                        <p:cTn id="162" dur="1" fill="hold">
                                          <p:stCondLst>
                                            <p:cond delay="0"/>
                                          </p:stCondLst>
                                        </p:cTn>
                                        <p:tgtEl>
                                          <p:spTgt spid="54"/>
                                        </p:tgtEl>
                                        <p:attrNameLst>
                                          <p:attrName>style.visibility</p:attrName>
                                        </p:attrNameLst>
                                      </p:cBhvr>
                                      <p:to>
                                        <p:strVal val="visible"/>
                                      </p:to>
                                    </p:set>
                                    <p:animEffect transition="in" filter="fade">
                                      <p:cBhvr>
                                        <p:cTn id="163" dur="500"/>
                                        <p:tgtEl>
                                          <p:spTgt spid="54"/>
                                        </p:tgtEl>
                                      </p:cBhvr>
                                    </p:animEffect>
                                  </p:childTnLst>
                                </p:cTn>
                              </p:par>
                            </p:childTnLst>
                          </p:cTn>
                        </p:par>
                      </p:childTnLst>
                    </p:cTn>
                  </p:par>
                  <p:par>
                    <p:cTn id="164" fill="hold">
                      <p:stCondLst>
                        <p:cond delay="indefinite"/>
                      </p:stCondLst>
                      <p:childTnLst>
                        <p:par>
                          <p:cTn id="165" fill="hold">
                            <p:stCondLst>
                              <p:cond delay="0"/>
                            </p:stCondLst>
                            <p:childTnLst>
                              <p:par>
                                <p:cTn id="166" presetID="10" presetClass="entr" presetSubtype="0" fill="hold" grpId="0" nodeType="clickEffect">
                                  <p:stCondLst>
                                    <p:cond delay="0"/>
                                  </p:stCondLst>
                                  <p:childTnLst>
                                    <p:set>
                                      <p:cBhvr>
                                        <p:cTn id="167" dur="1" fill="hold">
                                          <p:stCondLst>
                                            <p:cond delay="0"/>
                                          </p:stCondLst>
                                        </p:cTn>
                                        <p:tgtEl>
                                          <p:spTgt spid="62"/>
                                        </p:tgtEl>
                                        <p:attrNameLst>
                                          <p:attrName>style.visibility</p:attrName>
                                        </p:attrNameLst>
                                      </p:cBhvr>
                                      <p:to>
                                        <p:strVal val="visible"/>
                                      </p:to>
                                    </p:set>
                                    <p:animEffect transition="in" filter="fade">
                                      <p:cBhvr>
                                        <p:cTn id="168"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8" grpId="0" animBg="1"/>
      <p:bldP spid="9" grpId="0"/>
      <p:bldP spid="26" grpId="0" animBg="1"/>
      <p:bldP spid="27" grpId="0" animBg="1"/>
      <p:bldP spid="28" grpId="0"/>
      <p:bldP spid="29" grpId="0" animBg="1"/>
      <p:bldP spid="30" grpId="0"/>
      <p:bldP spid="36" grpId="0" animBg="1"/>
      <p:bldP spid="37" grpId="0"/>
      <p:bldP spid="38" grpId="0" animBg="1"/>
      <p:bldP spid="39" grpId="0" animBg="1"/>
      <p:bldP spid="40" grpId="0"/>
      <p:bldP spid="41" grpId="0" animBg="1"/>
      <p:bldP spid="42" grpId="0" animBg="1"/>
      <p:bldP spid="43" grpId="0" animBg="1"/>
      <p:bldP spid="44" grpId="0" animBg="1"/>
      <p:bldP spid="45" grpId="0" animBg="1"/>
      <p:bldP spid="52" grpId="0" animBg="1"/>
      <p:bldP spid="53" grpId="0" animBg="1"/>
      <p:bldP spid="56" grpId="0"/>
      <p:bldP spid="59" grpId="0"/>
      <p:bldP spid="60" grpId="0"/>
      <p:bldP spid="61" grpId="0" animBg="1"/>
      <p:bldP spid="62"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1230"/>
            <a:ext cx="10515600" cy="1325563"/>
          </a:xfrm>
        </p:spPr>
        <p:txBody>
          <a:bodyPr/>
          <a:lstStyle/>
          <a:p>
            <a:pPr algn="ctr"/>
            <a:r>
              <a:rPr lang="en-US" dirty="0"/>
              <a:t>Shift-Left: Break Pipeline Earlier</a:t>
            </a:r>
          </a:p>
        </p:txBody>
      </p:sp>
      <p:grpSp>
        <p:nvGrpSpPr>
          <p:cNvPr id="2057" name="Group 2056"/>
          <p:cNvGrpSpPr/>
          <p:nvPr/>
        </p:nvGrpSpPr>
        <p:grpSpPr>
          <a:xfrm>
            <a:off x="263363" y="473528"/>
            <a:ext cx="1149674" cy="919274"/>
            <a:chOff x="263363" y="227868"/>
            <a:chExt cx="1149674" cy="919274"/>
          </a:xfrm>
        </p:grpSpPr>
        <p:pic>
          <p:nvPicPr>
            <p:cNvPr id="30" name="Picture 8" descr="Image result for git logo"/>
            <p:cNvPicPr>
              <a:picLocks noChangeAspect="1" noChangeArrowheads="1"/>
            </p:cNvPicPr>
            <p:nvPr/>
          </p:nvPicPr>
          <p:blipFill rotWithShape="1">
            <a:blip r:embed="rId2" cstate="hqprint">
              <a:extLst>
                <a:ext uri="{28A0092B-C50C-407E-A947-70E740481C1C}">
                  <a14:useLocalDpi xmlns:a14="http://schemas.microsoft.com/office/drawing/2010/main"/>
                </a:ext>
              </a:extLst>
            </a:blip>
            <a:srcRect r="54879"/>
            <a:stretch/>
          </p:blipFill>
          <p:spPr bwMode="auto">
            <a:xfrm>
              <a:off x="511845" y="227868"/>
              <a:ext cx="652710" cy="60406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63363" y="777810"/>
              <a:ext cx="11496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c0123bd</a:t>
              </a:r>
            </a:p>
          </p:txBody>
        </p:sp>
      </p:grpSp>
      <p:grpSp>
        <p:nvGrpSpPr>
          <p:cNvPr id="2069" name="Group 2068"/>
          <p:cNvGrpSpPr/>
          <p:nvPr/>
        </p:nvGrpSpPr>
        <p:grpSpPr>
          <a:xfrm>
            <a:off x="401221" y="1459245"/>
            <a:ext cx="873957" cy="1654847"/>
            <a:chOff x="401221" y="1186292"/>
            <a:chExt cx="873957" cy="1654847"/>
          </a:xfrm>
        </p:grpSpPr>
        <p:sp>
          <p:nvSpPr>
            <p:cNvPr id="6" name="Arrow: Down 5"/>
            <p:cNvSpPr/>
            <p:nvPr/>
          </p:nvSpPr>
          <p:spPr>
            <a:xfrm>
              <a:off x="595884" y="1186292"/>
              <a:ext cx="484632" cy="38307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059" name="Group 2058"/>
            <p:cNvGrpSpPr/>
            <p:nvPr/>
          </p:nvGrpSpPr>
          <p:grpSpPr>
            <a:xfrm>
              <a:off x="401221" y="1669427"/>
              <a:ext cx="873957" cy="1171712"/>
              <a:chOff x="401221" y="1669427"/>
              <a:chExt cx="873957" cy="1171712"/>
            </a:xfrm>
          </p:grpSpPr>
          <p:pic>
            <p:nvPicPr>
              <p:cNvPr id="31" name="Picture 2" descr="Image result for jenkins ic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1845" y="1669427"/>
                <a:ext cx="579845" cy="802380"/>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p:cNvSpPr txBox="1"/>
              <p:nvPr/>
            </p:nvSpPr>
            <p:spPr>
              <a:xfrm>
                <a:off x="401221" y="2471807"/>
                <a:ext cx="87395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nov17</a:t>
                </a:r>
              </a:p>
            </p:txBody>
          </p:sp>
        </p:grpSp>
      </p:grpSp>
      <p:grpSp>
        <p:nvGrpSpPr>
          <p:cNvPr id="2070" name="Group 2069"/>
          <p:cNvGrpSpPr/>
          <p:nvPr/>
        </p:nvGrpSpPr>
        <p:grpSpPr>
          <a:xfrm>
            <a:off x="1265261" y="1619173"/>
            <a:ext cx="1480635" cy="893571"/>
            <a:chOff x="1265261" y="1578236"/>
            <a:chExt cx="1480635" cy="893571"/>
          </a:xfrm>
        </p:grpSpPr>
        <p:pic>
          <p:nvPicPr>
            <p:cNvPr id="3" name="Picture 4" descr="Image result for software build ico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852325" y="1578236"/>
              <a:ext cx="893571" cy="893571"/>
            </a:xfrm>
            <a:prstGeom prst="rect">
              <a:avLst/>
            </a:prstGeom>
            <a:noFill/>
            <a:extLst>
              <a:ext uri="{909E8E84-426E-40DD-AFC4-6F175D3DCCD1}">
                <a14:hiddenFill xmlns:a14="http://schemas.microsoft.com/office/drawing/2010/main">
                  <a:solidFill>
                    <a:srgbClr val="FFFFFF"/>
                  </a:solidFill>
                </a14:hiddenFill>
              </a:ext>
            </a:extLst>
          </p:spPr>
        </p:pic>
        <p:sp>
          <p:nvSpPr>
            <p:cNvPr id="11" name="Arrow: Right 10"/>
            <p:cNvSpPr/>
            <p:nvPr/>
          </p:nvSpPr>
          <p:spPr>
            <a:xfrm>
              <a:off x="1265261" y="1820749"/>
              <a:ext cx="521349"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061" name="Group 2060"/>
          <p:cNvGrpSpPr/>
          <p:nvPr/>
        </p:nvGrpSpPr>
        <p:grpSpPr>
          <a:xfrm>
            <a:off x="1471664" y="2615181"/>
            <a:ext cx="1566831" cy="1483485"/>
            <a:chOff x="1471664" y="2574244"/>
            <a:chExt cx="1566831" cy="1483485"/>
          </a:xfrm>
        </p:grpSpPr>
        <p:pic>
          <p:nvPicPr>
            <p:cNvPr id="2" name="Picture 2" descr="Image result for docker container icon"/>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786610" y="2924619"/>
              <a:ext cx="1025002" cy="1025002"/>
            </a:xfrm>
            <a:prstGeom prst="rect">
              <a:avLst/>
            </a:prstGeom>
            <a:noFill/>
            <a:extLst>
              <a:ext uri="{909E8E84-426E-40DD-AFC4-6F175D3DCCD1}">
                <a14:hiddenFill xmlns:a14="http://schemas.microsoft.com/office/drawing/2010/main">
                  <a:solidFill>
                    <a:srgbClr val="FFFFFF"/>
                  </a:solidFill>
                </a14:hiddenFill>
              </a:ext>
            </a:extLst>
          </p:spPr>
        </p:pic>
        <p:sp>
          <p:nvSpPr>
            <p:cNvPr id="41" name="Arrow: Down 40"/>
            <p:cNvSpPr/>
            <p:nvPr/>
          </p:nvSpPr>
          <p:spPr>
            <a:xfrm>
              <a:off x="2012764" y="2574244"/>
              <a:ext cx="484632" cy="38307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Rounded Corners 18"/>
            <p:cNvSpPr/>
            <p:nvPr/>
          </p:nvSpPr>
          <p:spPr>
            <a:xfrm>
              <a:off x="1471664" y="3690905"/>
              <a:ext cx="1566831" cy="366824"/>
            </a:xfrm>
            <a:prstGeom prst="roundRect">
              <a:avLst>
                <a:gd name="adj" fmla="val 50000"/>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myservice:nov17</a:t>
              </a:r>
            </a:p>
          </p:txBody>
        </p:sp>
      </p:grpSp>
      <p:grpSp>
        <p:nvGrpSpPr>
          <p:cNvPr id="2071" name="Group 2070"/>
          <p:cNvGrpSpPr/>
          <p:nvPr/>
        </p:nvGrpSpPr>
        <p:grpSpPr>
          <a:xfrm>
            <a:off x="2985182" y="1619173"/>
            <a:ext cx="1501758" cy="879563"/>
            <a:chOff x="2985182" y="1578236"/>
            <a:chExt cx="1501758" cy="879563"/>
          </a:xfrm>
        </p:grpSpPr>
        <p:pic>
          <p:nvPicPr>
            <p:cNvPr id="36" name="Picture 2" descr="Image result for ansible"/>
            <p:cNvPicPr>
              <a:picLocks noChangeAspect="1" noChangeArrowheads="1"/>
            </p:cNvPicPr>
            <p:nvPr/>
          </p:nvPicPr>
          <p:blipFill rotWithShape="1">
            <a:blip r:embed="rId6" cstate="hqprint">
              <a:extLst>
                <a:ext uri="{28A0092B-C50C-407E-A947-70E740481C1C}">
                  <a14:useLocalDpi xmlns:a14="http://schemas.microsoft.com/office/drawing/2010/main"/>
                </a:ext>
              </a:extLst>
            </a:blip>
            <a:srcRect r="3555"/>
            <a:stretch/>
          </p:blipFill>
          <p:spPr bwMode="auto">
            <a:xfrm>
              <a:off x="3638649" y="1578236"/>
              <a:ext cx="848291" cy="879563"/>
            </a:xfrm>
            <a:prstGeom prst="rect">
              <a:avLst/>
            </a:prstGeom>
            <a:noFill/>
            <a:extLst>
              <a:ext uri="{909E8E84-426E-40DD-AFC4-6F175D3DCCD1}">
                <a14:hiddenFill xmlns:a14="http://schemas.microsoft.com/office/drawing/2010/main">
                  <a:solidFill>
                    <a:srgbClr val="FFFFFF"/>
                  </a:solidFill>
                </a14:hiddenFill>
              </a:ext>
            </a:extLst>
          </p:spPr>
        </p:pic>
        <p:sp>
          <p:nvSpPr>
            <p:cNvPr id="46" name="Arrow: Right 45"/>
            <p:cNvSpPr/>
            <p:nvPr/>
          </p:nvSpPr>
          <p:spPr>
            <a:xfrm>
              <a:off x="2985182" y="1775701"/>
              <a:ext cx="521349" cy="484632"/>
            </a:xfrm>
            <a:prstGeom prst="rightArrow">
              <a:avLst/>
            </a:prstGeom>
            <a:gradFill>
              <a:gsLst>
                <a:gs pos="33000">
                  <a:srgbClr val="92D050"/>
                </a:gs>
                <a:gs pos="0">
                  <a:srgbClr val="92D050"/>
                </a:gs>
                <a:gs pos="100000">
                  <a:srgbClr val="FF0000"/>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2062" name="Group 2061"/>
          <p:cNvGrpSpPr/>
          <p:nvPr/>
        </p:nvGrpSpPr>
        <p:grpSpPr>
          <a:xfrm>
            <a:off x="3245855" y="2565079"/>
            <a:ext cx="1566832" cy="1963814"/>
            <a:chOff x="3245855" y="2524142"/>
            <a:chExt cx="1566832" cy="1963814"/>
          </a:xfrm>
        </p:grpSpPr>
        <p:sp>
          <p:nvSpPr>
            <p:cNvPr id="47" name="Arrow: Down 46"/>
            <p:cNvSpPr/>
            <p:nvPr/>
          </p:nvSpPr>
          <p:spPr>
            <a:xfrm>
              <a:off x="3836114" y="2524142"/>
              <a:ext cx="484632" cy="38307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8" name="Picture 2" descr="Image result for docker container icon"/>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565929" y="2907221"/>
              <a:ext cx="1025002" cy="1025002"/>
            </a:xfrm>
            <a:prstGeom prst="rect">
              <a:avLst/>
            </a:prstGeom>
            <a:noFill/>
            <a:extLst>
              <a:ext uri="{909E8E84-426E-40DD-AFC4-6F175D3DCCD1}">
                <a14:hiddenFill xmlns:a14="http://schemas.microsoft.com/office/drawing/2010/main">
                  <a:solidFill>
                    <a:srgbClr val="FFFFFF"/>
                  </a:solidFill>
                </a14:hiddenFill>
              </a:ext>
            </a:extLst>
          </p:spPr>
        </p:pic>
        <p:sp>
          <p:nvSpPr>
            <p:cNvPr id="49" name="Rectangle: Rounded Corners 48"/>
            <p:cNvSpPr/>
            <p:nvPr/>
          </p:nvSpPr>
          <p:spPr>
            <a:xfrm>
              <a:off x="3245856" y="3687085"/>
              <a:ext cx="1566831" cy="366824"/>
            </a:xfrm>
            <a:prstGeom prst="roundRect">
              <a:avLst>
                <a:gd name="adj" fmla="val 50000"/>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myservice:nov17</a:t>
              </a:r>
            </a:p>
          </p:txBody>
        </p:sp>
        <p:sp>
          <p:nvSpPr>
            <p:cNvPr id="50" name="Rectangle: Rounded Corners 49"/>
            <p:cNvSpPr/>
            <p:nvPr/>
          </p:nvSpPr>
          <p:spPr>
            <a:xfrm>
              <a:off x="3245855" y="4121132"/>
              <a:ext cx="1566831" cy="366824"/>
            </a:xfrm>
            <a:prstGeom prst="roundRect">
              <a:avLst>
                <a:gd name="adj" fmla="val 50000"/>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space:UAT</a:t>
              </a:r>
              <a:endParaRPr kumimoji="0" lang="en-US" sz="11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grpSp>
      <p:grpSp>
        <p:nvGrpSpPr>
          <p:cNvPr id="2072" name="Group 2071"/>
          <p:cNvGrpSpPr/>
          <p:nvPr/>
        </p:nvGrpSpPr>
        <p:grpSpPr>
          <a:xfrm>
            <a:off x="4709360" y="1610308"/>
            <a:ext cx="1449851" cy="727575"/>
            <a:chOff x="4709360" y="1569371"/>
            <a:chExt cx="1449851" cy="727575"/>
          </a:xfrm>
        </p:grpSpPr>
        <p:pic>
          <p:nvPicPr>
            <p:cNvPr id="33" name="Picture 32"/>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409041" y="1569371"/>
              <a:ext cx="750170" cy="727575"/>
            </a:xfrm>
            <a:prstGeom prst="rect">
              <a:avLst/>
            </a:prstGeom>
          </p:spPr>
        </p:pic>
        <p:sp>
          <p:nvSpPr>
            <p:cNvPr id="51" name="Arrow: Right 50"/>
            <p:cNvSpPr/>
            <p:nvPr/>
          </p:nvSpPr>
          <p:spPr>
            <a:xfrm>
              <a:off x="4709360" y="1798452"/>
              <a:ext cx="521349" cy="484632"/>
            </a:xfrm>
            <a:prstGeom prst="rightArrow">
              <a:avLst/>
            </a:prstGeom>
            <a:gradFill>
              <a:gsLst>
                <a:gs pos="33000">
                  <a:srgbClr val="92D050"/>
                </a:gs>
                <a:gs pos="0">
                  <a:srgbClr val="92D050"/>
                </a:gs>
                <a:gs pos="100000">
                  <a:srgbClr val="FF0000"/>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073" name="Group 2072"/>
          <p:cNvGrpSpPr/>
          <p:nvPr/>
        </p:nvGrpSpPr>
        <p:grpSpPr>
          <a:xfrm>
            <a:off x="6168335" y="1662066"/>
            <a:ext cx="1566852" cy="879563"/>
            <a:chOff x="6168335" y="1621129"/>
            <a:chExt cx="1566852" cy="879563"/>
          </a:xfrm>
        </p:grpSpPr>
        <p:pic>
          <p:nvPicPr>
            <p:cNvPr id="39" name="Picture 2" descr="Image result for ansible"/>
            <p:cNvPicPr>
              <a:picLocks noChangeAspect="1" noChangeArrowheads="1"/>
            </p:cNvPicPr>
            <p:nvPr/>
          </p:nvPicPr>
          <p:blipFill rotWithShape="1">
            <a:blip r:embed="rId6" cstate="hqprint">
              <a:extLst>
                <a:ext uri="{28A0092B-C50C-407E-A947-70E740481C1C}">
                  <a14:useLocalDpi xmlns:a14="http://schemas.microsoft.com/office/drawing/2010/main"/>
                </a:ext>
              </a:extLst>
            </a:blip>
            <a:srcRect r="2416"/>
            <a:stretch/>
          </p:blipFill>
          <p:spPr bwMode="auto">
            <a:xfrm>
              <a:off x="6876877" y="1621129"/>
              <a:ext cx="858310" cy="879563"/>
            </a:xfrm>
            <a:prstGeom prst="rect">
              <a:avLst/>
            </a:prstGeom>
            <a:noFill/>
            <a:extLst>
              <a:ext uri="{909E8E84-426E-40DD-AFC4-6F175D3DCCD1}">
                <a14:hiddenFill xmlns:a14="http://schemas.microsoft.com/office/drawing/2010/main">
                  <a:solidFill>
                    <a:srgbClr val="FFFFFF"/>
                  </a:solidFill>
                </a14:hiddenFill>
              </a:ext>
            </a:extLst>
          </p:spPr>
        </p:pic>
        <p:sp>
          <p:nvSpPr>
            <p:cNvPr id="52" name="Arrow: Right 51"/>
            <p:cNvSpPr/>
            <p:nvPr/>
          </p:nvSpPr>
          <p:spPr>
            <a:xfrm>
              <a:off x="6168335" y="1786273"/>
              <a:ext cx="521349" cy="484632"/>
            </a:xfrm>
            <a:prstGeom prst="rightArrow">
              <a:avLst/>
            </a:prstGeom>
            <a:gradFill>
              <a:gsLst>
                <a:gs pos="33000">
                  <a:srgbClr val="92D050"/>
                </a:gs>
                <a:gs pos="0">
                  <a:srgbClr val="92D050"/>
                </a:gs>
                <a:gs pos="100000">
                  <a:srgbClr val="FF0000"/>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063" name="Group 2062"/>
          <p:cNvGrpSpPr/>
          <p:nvPr/>
        </p:nvGrpSpPr>
        <p:grpSpPr>
          <a:xfrm>
            <a:off x="6330919" y="2617855"/>
            <a:ext cx="2050004" cy="1827837"/>
            <a:chOff x="6330919" y="2576918"/>
            <a:chExt cx="2050004" cy="1827837"/>
          </a:xfrm>
        </p:grpSpPr>
        <p:pic>
          <p:nvPicPr>
            <p:cNvPr id="54" name="Picture 2" descr="Image result for docker container icon"/>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330919" y="2891170"/>
              <a:ext cx="1025002" cy="1025002"/>
            </a:xfrm>
            <a:prstGeom prst="rect">
              <a:avLst/>
            </a:prstGeom>
            <a:noFill/>
            <a:extLst>
              <a:ext uri="{909E8E84-426E-40DD-AFC4-6F175D3DCCD1}">
                <a14:hiddenFill xmlns:a14="http://schemas.microsoft.com/office/drawing/2010/main">
                  <a:solidFill>
                    <a:srgbClr val="FFFFFF"/>
                  </a:solidFill>
                </a14:hiddenFill>
              </a:ext>
            </a:extLst>
          </p:spPr>
        </p:pic>
        <p:sp>
          <p:nvSpPr>
            <p:cNvPr id="56" name="Rectangle: Rounded Corners 55"/>
            <p:cNvSpPr/>
            <p:nvPr/>
          </p:nvSpPr>
          <p:spPr>
            <a:xfrm>
              <a:off x="6488054" y="4037931"/>
              <a:ext cx="1566831" cy="366824"/>
            </a:xfrm>
            <a:prstGeom prst="roundRect">
              <a:avLst>
                <a:gd name="adj" fmla="val 50000"/>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space:PERF</a:t>
              </a:r>
              <a:endParaRPr kumimoji="0" lang="en-US" sz="11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pic>
          <p:nvPicPr>
            <p:cNvPr id="58" name="Picture 2" descr="Image result for docker container icon"/>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355921" y="2891170"/>
              <a:ext cx="1025002" cy="1025002"/>
            </a:xfrm>
            <a:prstGeom prst="rect">
              <a:avLst/>
            </a:prstGeom>
            <a:noFill/>
            <a:extLst>
              <a:ext uri="{909E8E84-426E-40DD-AFC4-6F175D3DCCD1}">
                <a14:hiddenFill xmlns:a14="http://schemas.microsoft.com/office/drawing/2010/main">
                  <a:solidFill>
                    <a:srgbClr val="FFFFFF"/>
                  </a:solidFill>
                </a14:hiddenFill>
              </a:ext>
            </a:extLst>
          </p:spPr>
        </p:pic>
        <p:sp>
          <p:nvSpPr>
            <p:cNvPr id="53" name="Arrow: Down 52"/>
            <p:cNvSpPr/>
            <p:nvPr/>
          </p:nvSpPr>
          <p:spPr>
            <a:xfrm>
              <a:off x="7074341" y="2576918"/>
              <a:ext cx="484632" cy="38307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Rectangle: Rounded Corners 59"/>
            <p:cNvSpPr/>
            <p:nvPr/>
          </p:nvSpPr>
          <p:spPr>
            <a:xfrm>
              <a:off x="6488055" y="3616945"/>
              <a:ext cx="1566831" cy="366824"/>
            </a:xfrm>
            <a:prstGeom prst="roundRect">
              <a:avLst>
                <a:gd name="adj" fmla="val 50000"/>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myservice:nov17</a:t>
              </a:r>
            </a:p>
          </p:txBody>
        </p:sp>
      </p:grpSp>
      <p:grpSp>
        <p:nvGrpSpPr>
          <p:cNvPr id="2074" name="Group 2073"/>
          <p:cNvGrpSpPr/>
          <p:nvPr/>
        </p:nvGrpSpPr>
        <p:grpSpPr>
          <a:xfrm>
            <a:off x="8054885" y="1619173"/>
            <a:ext cx="1594636" cy="955653"/>
            <a:chOff x="8054885" y="1578236"/>
            <a:chExt cx="1594636" cy="955653"/>
          </a:xfrm>
        </p:grpSpPr>
        <p:pic>
          <p:nvPicPr>
            <p:cNvPr id="37" name="Picture 36"/>
            <p:cNvPicPr>
              <a:picLocks noChangeAspect="1"/>
            </p:cNvPicPr>
            <p:nvPr/>
          </p:nvPicPr>
          <p:blipFill>
            <a:blip r:embed="rId8"/>
            <a:stretch>
              <a:fillRect/>
            </a:stretch>
          </p:blipFill>
          <p:spPr>
            <a:xfrm>
              <a:off x="8693868" y="1578236"/>
              <a:ext cx="955653" cy="955653"/>
            </a:xfrm>
            <a:prstGeom prst="rect">
              <a:avLst/>
            </a:prstGeom>
          </p:spPr>
        </p:pic>
        <p:sp>
          <p:nvSpPr>
            <p:cNvPr id="61" name="Arrow: Right 60"/>
            <p:cNvSpPr/>
            <p:nvPr/>
          </p:nvSpPr>
          <p:spPr>
            <a:xfrm>
              <a:off x="8054885" y="1800814"/>
              <a:ext cx="521349" cy="484632"/>
            </a:xfrm>
            <a:prstGeom prst="rightArrow">
              <a:avLst/>
            </a:prstGeom>
            <a:gradFill>
              <a:gsLst>
                <a:gs pos="33000">
                  <a:srgbClr val="92D050"/>
                </a:gs>
                <a:gs pos="0">
                  <a:srgbClr val="92D050"/>
                </a:gs>
                <a:gs pos="100000">
                  <a:srgbClr val="FF0000"/>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075" name="Group 2074"/>
          <p:cNvGrpSpPr/>
          <p:nvPr/>
        </p:nvGrpSpPr>
        <p:grpSpPr>
          <a:xfrm>
            <a:off x="9927244" y="1657217"/>
            <a:ext cx="1632411" cy="879563"/>
            <a:chOff x="9927244" y="1616280"/>
            <a:chExt cx="1632411" cy="879563"/>
          </a:xfrm>
        </p:grpSpPr>
        <p:sp>
          <p:nvSpPr>
            <p:cNvPr id="62" name="Arrow: Right 61"/>
            <p:cNvSpPr/>
            <p:nvPr/>
          </p:nvSpPr>
          <p:spPr>
            <a:xfrm>
              <a:off x="9927244" y="1775701"/>
              <a:ext cx="521349" cy="484632"/>
            </a:xfrm>
            <a:prstGeom prst="rightArrow">
              <a:avLst/>
            </a:prstGeom>
            <a:gradFill>
              <a:gsLst>
                <a:gs pos="33000">
                  <a:srgbClr val="92D050"/>
                </a:gs>
                <a:gs pos="0">
                  <a:srgbClr val="92D050"/>
                </a:gs>
                <a:gs pos="100000">
                  <a:srgbClr val="FF0000"/>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3" name="Picture 2" descr="Image result for ansible"/>
            <p:cNvPicPr>
              <a:picLocks noChangeAspect="1" noChangeArrowheads="1"/>
            </p:cNvPicPr>
            <p:nvPr/>
          </p:nvPicPr>
          <p:blipFill rotWithShape="1">
            <a:blip r:embed="rId6" cstate="hqprint">
              <a:extLst>
                <a:ext uri="{28A0092B-C50C-407E-A947-70E740481C1C}">
                  <a14:useLocalDpi xmlns:a14="http://schemas.microsoft.com/office/drawing/2010/main"/>
                </a:ext>
              </a:extLst>
            </a:blip>
            <a:srcRect r="3447"/>
            <a:stretch/>
          </p:blipFill>
          <p:spPr bwMode="auto">
            <a:xfrm>
              <a:off x="10710417" y="1616280"/>
              <a:ext cx="849238" cy="879563"/>
            </a:xfrm>
            <a:prstGeom prst="rect">
              <a:avLst/>
            </a:prstGeom>
            <a:noFill/>
            <a:extLst>
              <a:ext uri="{909E8E84-426E-40DD-AFC4-6F175D3DCCD1}">
                <a14:hiddenFill xmlns:a14="http://schemas.microsoft.com/office/drawing/2010/main">
                  <a:solidFill>
                    <a:srgbClr val="FFFFFF"/>
                  </a:solidFill>
                </a14:hiddenFill>
              </a:ext>
            </a:extLst>
          </p:spPr>
        </p:pic>
      </p:grpSp>
      <p:pic>
        <p:nvPicPr>
          <p:cNvPr id="2076" name="Picture 2075"/>
          <p:cNvPicPr>
            <a:picLocks noChangeAspect="1"/>
          </p:cNvPicPr>
          <p:nvPr/>
        </p:nvPicPr>
        <p:blipFill rotWithShape="1">
          <a:blip r:embed="rId9" cstate="hqprint">
            <a:extLst>
              <a:ext uri="{28A0092B-C50C-407E-A947-70E740481C1C}">
                <a14:useLocalDpi xmlns:a14="http://schemas.microsoft.com/office/drawing/2010/main"/>
              </a:ext>
            </a:extLst>
          </a:blip>
          <a:srcRect t="22022"/>
          <a:stretch/>
        </p:blipFill>
        <p:spPr>
          <a:xfrm>
            <a:off x="1452041" y="4692481"/>
            <a:ext cx="6537679" cy="1958230"/>
          </a:xfrm>
          <a:prstGeom prst="rect">
            <a:avLst/>
          </a:prstGeom>
          <a:ln>
            <a:noFill/>
          </a:ln>
          <a:effectLst>
            <a:outerShdw blurRad="292100" dist="139700" dir="2700000" algn="tl" rotWithShape="0">
              <a:srgbClr val="333333">
                <a:alpha val="65000"/>
              </a:srgbClr>
            </a:outerShdw>
          </a:effectLst>
        </p:spPr>
      </p:pic>
      <p:grpSp>
        <p:nvGrpSpPr>
          <p:cNvPr id="2053" name="Group 2052"/>
          <p:cNvGrpSpPr/>
          <p:nvPr/>
        </p:nvGrpSpPr>
        <p:grpSpPr>
          <a:xfrm>
            <a:off x="1413037" y="4673801"/>
            <a:ext cx="7717635" cy="1973502"/>
            <a:chOff x="1199130" y="4689604"/>
            <a:chExt cx="7717635" cy="1973502"/>
          </a:xfrm>
        </p:grpSpPr>
        <p:pic>
          <p:nvPicPr>
            <p:cNvPr id="2048" name="Picture 2047"/>
            <p:cNvPicPr>
              <a:picLocks noChangeAspect="1"/>
            </p:cNvPicPr>
            <p:nvPr/>
          </p:nvPicPr>
          <p:blipFill rotWithShape="1">
            <a:blip r:embed="rId10" cstate="hqprint">
              <a:extLst>
                <a:ext uri="{28A0092B-C50C-407E-A947-70E740481C1C}">
                  <a14:useLocalDpi xmlns:a14="http://schemas.microsoft.com/office/drawing/2010/main"/>
                </a:ext>
              </a:extLst>
            </a:blip>
            <a:srcRect/>
            <a:stretch/>
          </p:blipFill>
          <p:spPr>
            <a:xfrm>
              <a:off x="1199130" y="4689604"/>
              <a:ext cx="7717635" cy="1973502"/>
            </a:xfrm>
            <a:prstGeom prst="rect">
              <a:avLst/>
            </a:prstGeom>
            <a:ln>
              <a:noFill/>
            </a:ln>
            <a:effectLst>
              <a:outerShdw blurRad="292100" dist="139700" dir="2700000" algn="tl" rotWithShape="0">
                <a:srgbClr val="333333">
                  <a:alpha val="65000"/>
                </a:srgbClr>
              </a:outerShdw>
            </a:effectLst>
          </p:spPr>
        </p:pic>
        <p:sp>
          <p:nvSpPr>
            <p:cNvPr id="76" name="Rectangle: Rounded Corners 75"/>
            <p:cNvSpPr/>
            <p:nvPr/>
          </p:nvSpPr>
          <p:spPr>
            <a:xfrm>
              <a:off x="6876876" y="4717561"/>
              <a:ext cx="1998541" cy="366824"/>
            </a:xfrm>
            <a:prstGeom prst="roundRect">
              <a:avLst>
                <a:gd name="adj" fmla="val 50000"/>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Selenium Perf Data</a:t>
              </a:r>
            </a:p>
          </p:txBody>
        </p:sp>
      </p:grpSp>
      <p:grpSp>
        <p:nvGrpSpPr>
          <p:cNvPr id="2054" name="Group 2053"/>
          <p:cNvGrpSpPr/>
          <p:nvPr/>
        </p:nvGrpSpPr>
        <p:grpSpPr>
          <a:xfrm>
            <a:off x="1430776" y="4668480"/>
            <a:ext cx="7709630" cy="1984143"/>
            <a:chOff x="1207135" y="4654825"/>
            <a:chExt cx="7709630" cy="1984143"/>
          </a:xfrm>
        </p:grpSpPr>
        <p:pic>
          <p:nvPicPr>
            <p:cNvPr id="35" name="Picture 34"/>
            <p:cNvPicPr>
              <a:picLocks noChangeAspect="1"/>
            </p:cNvPicPr>
            <p:nvPr/>
          </p:nvPicPr>
          <p:blipFill rotWithShape="1">
            <a:blip r:embed="rId11" cstate="hqprint">
              <a:extLst>
                <a:ext uri="{28A0092B-C50C-407E-A947-70E740481C1C}">
                  <a14:useLocalDpi xmlns:a14="http://schemas.microsoft.com/office/drawing/2010/main"/>
                </a:ext>
              </a:extLst>
            </a:blip>
            <a:srcRect/>
            <a:stretch/>
          </p:blipFill>
          <p:spPr>
            <a:xfrm>
              <a:off x="1207135" y="4654825"/>
              <a:ext cx="7709630" cy="1984143"/>
            </a:xfrm>
            <a:prstGeom prst="rect">
              <a:avLst/>
            </a:prstGeom>
            <a:ln>
              <a:noFill/>
            </a:ln>
            <a:effectLst>
              <a:outerShdw blurRad="292100" dist="139700" dir="2700000" algn="tl" rotWithShape="0">
                <a:srgbClr val="333333">
                  <a:alpha val="65000"/>
                </a:srgbClr>
              </a:outerShdw>
            </a:effectLst>
          </p:spPr>
        </p:pic>
        <p:sp>
          <p:nvSpPr>
            <p:cNvPr id="78" name="Rectangle: Rounded Corners 77"/>
            <p:cNvSpPr/>
            <p:nvPr/>
          </p:nvSpPr>
          <p:spPr>
            <a:xfrm>
              <a:off x="7308586" y="6218441"/>
              <a:ext cx="1566831" cy="366824"/>
            </a:xfrm>
            <a:prstGeom prst="roundRect">
              <a:avLst>
                <a:gd name="adj" fmla="val 50000"/>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space:PERF</a:t>
              </a:r>
              <a:endParaRPr kumimoji="0" lang="en-US" sz="11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79" name="Rectangle: Rounded Corners 78"/>
            <p:cNvSpPr/>
            <p:nvPr/>
          </p:nvSpPr>
          <p:spPr>
            <a:xfrm>
              <a:off x="4766744" y="4727532"/>
              <a:ext cx="1566831" cy="366824"/>
            </a:xfrm>
            <a:prstGeom prst="roundRect">
              <a:avLst>
                <a:gd name="adj" fmla="val 50000"/>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myservice:nov17</a:t>
              </a:r>
            </a:p>
          </p:txBody>
        </p:sp>
        <p:sp>
          <p:nvSpPr>
            <p:cNvPr id="80" name="Rectangle: Rounded Corners 79"/>
            <p:cNvSpPr/>
            <p:nvPr/>
          </p:nvSpPr>
          <p:spPr>
            <a:xfrm>
              <a:off x="2295547" y="4734142"/>
              <a:ext cx="1566831" cy="366824"/>
            </a:xfrm>
            <a:prstGeom prst="roundRect">
              <a:avLst>
                <a:gd name="adj" fmla="val 50000"/>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myservice:nov16</a:t>
              </a:r>
            </a:p>
          </p:txBody>
        </p:sp>
      </p:grpSp>
      <p:grpSp>
        <p:nvGrpSpPr>
          <p:cNvPr id="2055" name="Group 2054"/>
          <p:cNvGrpSpPr/>
          <p:nvPr/>
        </p:nvGrpSpPr>
        <p:grpSpPr>
          <a:xfrm>
            <a:off x="1421395" y="4658760"/>
            <a:ext cx="7738034" cy="1968393"/>
            <a:chOff x="1156594" y="4682644"/>
            <a:chExt cx="7738034" cy="1968393"/>
          </a:xfrm>
        </p:grpSpPr>
        <p:pic>
          <p:nvPicPr>
            <p:cNvPr id="2051" name="Picture 2050"/>
            <p:cNvPicPr>
              <a:picLocks noChangeAspect="1"/>
            </p:cNvPicPr>
            <p:nvPr/>
          </p:nvPicPr>
          <p:blipFill rotWithShape="1">
            <a:blip r:embed="rId12" cstate="hqprint">
              <a:extLst>
                <a:ext uri="{28A0092B-C50C-407E-A947-70E740481C1C}">
                  <a14:useLocalDpi xmlns:a14="http://schemas.microsoft.com/office/drawing/2010/main"/>
                </a:ext>
              </a:extLst>
            </a:blip>
            <a:srcRect r="14420"/>
            <a:stretch/>
          </p:blipFill>
          <p:spPr>
            <a:xfrm>
              <a:off x="1156594" y="4682644"/>
              <a:ext cx="7738034" cy="1968393"/>
            </a:xfrm>
            <a:prstGeom prst="rect">
              <a:avLst/>
            </a:prstGeom>
          </p:spPr>
        </p:pic>
        <p:sp>
          <p:nvSpPr>
            <p:cNvPr id="82" name="Rectangle: Rounded Corners 81"/>
            <p:cNvSpPr/>
            <p:nvPr/>
          </p:nvSpPr>
          <p:spPr>
            <a:xfrm>
              <a:off x="7308585" y="4724521"/>
              <a:ext cx="1566831" cy="366824"/>
            </a:xfrm>
            <a:prstGeom prst="roundRect">
              <a:avLst>
                <a:gd name="adj" fmla="val 50000"/>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space:PROD</a:t>
              </a:r>
              <a:endParaRPr kumimoji="0" lang="en-US" sz="11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83" name="Rectangle: Rounded Corners 82"/>
            <p:cNvSpPr/>
            <p:nvPr/>
          </p:nvSpPr>
          <p:spPr>
            <a:xfrm>
              <a:off x="2000060" y="5562497"/>
              <a:ext cx="1566831" cy="366824"/>
            </a:xfrm>
            <a:prstGeom prst="roundRect">
              <a:avLst>
                <a:gd name="adj" fmla="val 50000"/>
              </a:avLst>
            </a:prstGeom>
            <a:solidFill>
              <a:schemeClr val="accent5">
                <a:lumMod val="40000"/>
                <a:lumOff val="6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myservice:BLUE</a:t>
              </a:r>
              <a:endParaRPr kumimoji="0" lang="en-US" sz="11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84" name="Rectangle: Rounded Corners 83"/>
            <p:cNvSpPr/>
            <p:nvPr/>
          </p:nvSpPr>
          <p:spPr>
            <a:xfrm>
              <a:off x="3110904" y="6035029"/>
              <a:ext cx="1566831" cy="366824"/>
            </a:xfrm>
            <a:prstGeom prst="roundRect">
              <a:avLst>
                <a:gd name="adj" fmla="val 50000"/>
              </a:avLst>
            </a:prstGeom>
            <a:solidFill>
              <a:schemeClr val="accent6">
                <a:lumMod val="40000"/>
                <a:lumOff val="6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myservice:GREEN</a:t>
              </a:r>
              <a:endParaRPr kumimoji="0" lang="en-US" sz="11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grpSp>
      <p:sp>
        <p:nvSpPr>
          <p:cNvPr id="105" name="Arrow: Up 104"/>
          <p:cNvSpPr/>
          <p:nvPr/>
        </p:nvSpPr>
        <p:spPr>
          <a:xfrm>
            <a:off x="5472945" y="2702994"/>
            <a:ext cx="484632" cy="1718823"/>
          </a:xfrm>
          <a:prstGeom prst="upArrow">
            <a:avLst/>
          </a:prstGeom>
          <a:gradFill flip="none" rotWithShape="1">
            <a:gsLst>
              <a:gs pos="33000">
                <a:srgbClr val="92D050"/>
              </a:gs>
              <a:gs pos="0">
                <a:srgbClr val="92D050"/>
              </a:gs>
              <a:gs pos="100000">
                <a:srgbClr val="FF0000"/>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 name="Arrow: Up 105"/>
          <p:cNvSpPr/>
          <p:nvPr/>
        </p:nvSpPr>
        <p:spPr>
          <a:xfrm rot="780779">
            <a:off x="8698199" y="2702993"/>
            <a:ext cx="484632" cy="1718823"/>
          </a:xfrm>
          <a:prstGeom prst="upArrow">
            <a:avLst/>
          </a:prstGeom>
          <a:gradFill flip="none" rotWithShape="1">
            <a:gsLst>
              <a:gs pos="33000">
                <a:srgbClr val="92D050"/>
              </a:gs>
              <a:gs pos="0">
                <a:srgbClr val="92D050"/>
              </a:gs>
              <a:gs pos="100000">
                <a:srgbClr val="FF0000"/>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Group 6"/>
          <p:cNvGrpSpPr/>
          <p:nvPr/>
        </p:nvGrpSpPr>
        <p:grpSpPr>
          <a:xfrm>
            <a:off x="10085621" y="2615181"/>
            <a:ext cx="2050004" cy="2194917"/>
            <a:chOff x="10085621" y="2615181"/>
            <a:chExt cx="2050004" cy="2194917"/>
          </a:xfrm>
        </p:grpSpPr>
        <p:pic>
          <p:nvPicPr>
            <p:cNvPr id="65" name="Picture 2" descr="Image result for docker container icon"/>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085621" y="2934233"/>
              <a:ext cx="1025002" cy="1025002"/>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 descr="Image result for docker container icon"/>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1110623" y="2934233"/>
              <a:ext cx="1025002" cy="1025002"/>
            </a:xfrm>
            <a:prstGeom prst="rect">
              <a:avLst/>
            </a:prstGeom>
            <a:noFill/>
            <a:extLst>
              <a:ext uri="{909E8E84-426E-40DD-AFC4-6F175D3DCCD1}">
                <a14:hiddenFill xmlns:a14="http://schemas.microsoft.com/office/drawing/2010/main">
                  <a:solidFill>
                    <a:srgbClr val="FFFFFF"/>
                  </a:solidFill>
                </a14:hiddenFill>
              </a:ext>
            </a:extLst>
          </p:spPr>
        </p:pic>
        <p:sp>
          <p:nvSpPr>
            <p:cNvPr id="68" name="Rectangle: Rounded Corners 67"/>
            <p:cNvSpPr/>
            <p:nvPr/>
          </p:nvSpPr>
          <p:spPr>
            <a:xfrm>
              <a:off x="10243247" y="3617476"/>
              <a:ext cx="1566831" cy="366824"/>
            </a:xfrm>
            <a:prstGeom prst="roundRect">
              <a:avLst>
                <a:gd name="adj" fmla="val 50000"/>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myservice:nov17</a:t>
              </a:r>
            </a:p>
          </p:txBody>
        </p:sp>
        <p:sp>
          <p:nvSpPr>
            <p:cNvPr id="64" name="Arrow: Down 63"/>
            <p:cNvSpPr/>
            <p:nvPr/>
          </p:nvSpPr>
          <p:spPr>
            <a:xfrm>
              <a:off x="10907881" y="2615181"/>
              <a:ext cx="484632" cy="38307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3" name="Rectangle: Rounded Corners 92"/>
            <p:cNvSpPr/>
            <p:nvPr/>
          </p:nvSpPr>
          <p:spPr>
            <a:xfrm>
              <a:off x="10243247" y="4027546"/>
              <a:ext cx="1566831" cy="366824"/>
            </a:xfrm>
            <a:prstGeom prst="roundRect">
              <a:avLst>
                <a:gd name="adj" fmla="val 50000"/>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space:PROD</a:t>
              </a:r>
              <a:endParaRPr kumimoji="0" lang="en-US" sz="11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73" name="Rectangle: Rounded Corners 72"/>
            <p:cNvSpPr/>
            <p:nvPr/>
          </p:nvSpPr>
          <p:spPr>
            <a:xfrm>
              <a:off x="10243247" y="4443274"/>
              <a:ext cx="1566831" cy="366824"/>
            </a:xfrm>
            <a:prstGeom prst="roundRect">
              <a:avLst>
                <a:gd name="adj" fmla="val 50000"/>
              </a:avLst>
            </a:prstGeom>
            <a:solidFill>
              <a:schemeClr val="accent1">
                <a:lumMod val="40000"/>
                <a:lumOff val="6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myservice:BLUE</a:t>
              </a:r>
              <a:endParaRPr kumimoji="0" lang="en-US" sz="11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grpSp>
      <p:grpSp>
        <p:nvGrpSpPr>
          <p:cNvPr id="8" name="Group 7"/>
          <p:cNvGrpSpPr/>
          <p:nvPr/>
        </p:nvGrpSpPr>
        <p:grpSpPr>
          <a:xfrm>
            <a:off x="10044772" y="4835406"/>
            <a:ext cx="2050004" cy="1865233"/>
            <a:chOff x="10044772" y="4835406"/>
            <a:chExt cx="2050004" cy="1865233"/>
          </a:xfrm>
        </p:grpSpPr>
        <p:sp>
          <p:nvSpPr>
            <p:cNvPr id="74" name="Rectangle: Rounded Corners 73"/>
            <p:cNvSpPr/>
            <p:nvPr/>
          </p:nvSpPr>
          <p:spPr>
            <a:xfrm>
              <a:off x="10200191" y="6333815"/>
              <a:ext cx="1566831" cy="366824"/>
            </a:xfrm>
            <a:prstGeom prst="roundRect">
              <a:avLst>
                <a:gd name="adj" fmla="val 50000"/>
              </a:avLst>
            </a:prstGeom>
            <a:solidFill>
              <a:schemeClr val="accent6">
                <a:lumMod val="40000"/>
                <a:lumOff val="6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myservice:GREEN</a:t>
              </a:r>
              <a:endParaRPr kumimoji="0" lang="en-US" sz="11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6" name="Rectangle: Rounded Corners 65"/>
            <p:cNvSpPr/>
            <p:nvPr/>
          </p:nvSpPr>
          <p:spPr>
            <a:xfrm>
              <a:off x="10201907" y="5937040"/>
              <a:ext cx="1566831" cy="366824"/>
            </a:xfrm>
            <a:prstGeom prst="roundRect">
              <a:avLst>
                <a:gd name="adj" fmla="val 50000"/>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space:PROD</a:t>
              </a:r>
              <a:endParaRPr kumimoji="0" lang="en-US" sz="11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pic>
          <p:nvPicPr>
            <p:cNvPr id="69" name="Picture 2" descr="Image result for docker container icon"/>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044772" y="4835406"/>
              <a:ext cx="1025002" cy="1025002"/>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2" descr="Image result for docker container icon"/>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1069774" y="4835406"/>
              <a:ext cx="1025002" cy="1025002"/>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Rounded Corners 70"/>
            <p:cNvSpPr/>
            <p:nvPr/>
          </p:nvSpPr>
          <p:spPr>
            <a:xfrm>
              <a:off x="10201908" y="5518649"/>
              <a:ext cx="1566831" cy="366824"/>
            </a:xfrm>
            <a:prstGeom prst="roundRect">
              <a:avLst>
                <a:gd name="adj" fmla="val 50000"/>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myservice:nov16</a:t>
              </a:r>
            </a:p>
          </p:txBody>
        </p:sp>
      </p:grpSp>
    </p:spTree>
    <p:extLst>
      <p:ext uri="{BB962C8B-B14F-4D97-AF65-F5344CB8AC3E}">
        <p14:creationId xmlns:p14="http://schemas.microsoft.com/office/powerpoint/2010/main" val="3962407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69"/>
                                        </p:tgtEl>
                                        <p:attrNameLst>
                                          <p:attrName>style.visibility</p:attrName>
                                        </p:attrNameLst>
                                      </p:cBhvr>
                                      <p:to>
                                        <p:strVal val="visible"/>
                                      </p:to>
                                    </p:set>
                                    <p:animEffect transition="in" filter="fade">
                                      <p:cBhvr>
                                        <p:cTn id="7" dur="500"/>
                                        <p:tgtEl>
                                          <p:spTgt spid="206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70"/>
                                        </p:tgtEl>
                                        <p:attrNameLst>
                                          <p:attrName>style.visibility</p:attrName>
                                        </p:attrNameLst>
                                      </p:cBhvr>
                                      <p:to>
                                        <p:strVal val="visible"/>
                                      </p:to>
                                    </p:set>
                                    <p:animEffect transition="in" filter="fade">
                                      <p:cBhvr>
                                        <p:cTn id="12" dur="500"/>
                                        <p:tgtEl>
                                          <p:spTgt spid="207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61"/>
                                        </p:tgtEl>
                                        <p:attrNameLst>
                                          <p:attrName>style.visibility</p:attrName>
                                        </p:attrNameLst>
                                      </p:cBhvr>
                                      <p:to>
                                        <p:strVal val="visible"/>
                                      </p:to>
                                    </p:set>
                                    <p:animEffect transition="in" filter="fade">
                                      <p:cBhvr>
                                        <p:cTn id="17" dur="500"/>
                                        <p:tgtEl>
                                          <p:spTgt spid="206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71"/>
                                        </p:tgtEl>
                                        <p:attrNameLst>
                                          <p:attrName>style.visibility</p:attrName>
                                        </p:attrNameLst>
                                      </p:cBhvr>
                                      <p:to>
                                        <p:strVal val="visible"/>
                                      </p:to>
                                    </p:set>
                                    <p:animEffect transition="in" filter="fade">
                                      <p:cBhvr>
                                        <p:cTn id="22" dur="500"/>
                                        <p:tgtEl>
                                          <p:spTgt spid="207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62"/>
                                        </p:tgtEl>
                                        <p:attrNameLst>
                                          <p:attrName>style.visibility</p:attrName>
                                        </p:attrNameLst>
                                      </p:cBhvr>
                                      <p:to>
                                        <p:strVal val="visible"/>
                                      </p:to>
                                    </p:set>
                                    <p:animEffect transition="in" filter="fade">
                                      <p:cBhvr>
                                        <p:cTn id="27" dur="500"/>
                                        <p:tgtEl>
                                          <p:spTgt spid="2062"/>
                                        </p:tgtEl>
                                      </p:cBhvr>
                                    </p:animEffect>
                                  </p:childTnLst>
                                </p:cTn>
                              </p:par>
                              <p:par>
                                <p:cTn id="28" presetID="10" presetClass="entr" presetSubtype="0" fill="hold" nodeType="withEffect">
                                  <p:stCondLst>
                                    <p:cond delay="0"/>
                                  </p:stCondLst>
                                  <p:childTnLst>
                                    <p:set>
                                      <p:cBhvr>
                                        <p:cTn id="29" dur="1" fill="hold">
                                          <p:stCondLst>
                                            <p:cond delay="0"/>
                                          </p:stCondLst>
                                        </p:cTn>
                                        <p:tgtEl>
                                          <p:spTgt spid="2076"/>
                                        </p:tgtEl>
                                        <p:attrNameLst>
                                          <p:attrName>style.visibility</p:attrName>
                                        </p:attrNameLst>
                                      </p:cBhvr>
                                      <p:to>
                                        <p:strVal val="visible"/>
                                      </p:to>
                                    </p:set>
                                    <p:animEffect transition="in" filter="fade">
                                      <p:cBhvr>
                                        <p:cTn id="30" dur="500"/>
                                        <p:tgtEl>
                                          <p:spTgt spid="207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072"/>
                                        </p:tgtEl>
                                        <p:attrNameLst>
                                          <p:attrName>style.visibility</p:attrName>
                                        </p:attrNameLst>
                                      </p:cBhvr>
                                      <p:to>
                                        <p:strVal val="visible"/>
                                      </p:to>
                                    </p:set>
                                    <p:animEffect transition="in" filter="fade">
                                      <p:cBhvr>
                                        <p:cTn id="35" dur="500"/>
                                        <p:tgtEl>
                                          <p:spTgt spid="207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053"/>
                                        </p:tgtEl>
                                        <p:attrNameLst>
                                          <p:attrName>style.visibility</p:attrName>
                                        </p:attrNameLst>
                                      </p:cBhvr>
                                      <p:to>
                                        <p:strVal val="visible"/>
                                      </p:to>
                                    </p:set>
                                    <p:animEffect transition="in" filter="fade">
                                      <p:cBhvr>
                                        <p:cTn id="40" dur="500"/>
                                        <p:tgtEl>
                                          <p:spTgt spid="205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05"/>
                                        </p:tgtEl>
                                        <p:attrNameLst>
                                          <p:attrName>style.visibility</p:attrName>
                                        </p:attrNameLst>
                                      </p:cBhvr>
                                      <p:to>
                                        <p:strVal val="visible"/>
                                      </p:to>
                                    </p:set>
                                    <p:animEffect transition="in" filter="fade">
                                      <p:cBhvr>
                                        <p:cTn id="43" dur="500"/>
                                        <p:tgtEl>
                                          <p:spTgt spid="105"/>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073"/>
                                        </p:tgtEl>
                                        <p:attrNameLst>
                                          <p:attrName>style.visibility</p:attrName>
                                        </p:attrNameLst>
                                      </p:cBhvr>
                                      <p:to>
                                        <p:strVal val="visible"/>
                                      </p:to>
                                    </p:set>
                                    <p:animEffect transition="in" filter="fade">
                                      <p:cBhvr>
                                        <p:cTn id="48" dur="500"/>
                                        <p:tgtEl>
                                          <p:spTgt spid="2073"/>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2063"/>
                                        </p:tgtEl>
                                        <p:attrNameLst>
                                          <p:attrName>style.visibility</p:attrName>
                                        </p:attrNameLst>
                                      </p:cBhvr>
                                      <p:to>
                                        <p:strVal val="visible"/>
                                      </p:to>
                                    </p:set>
                                    <p:animEffect transition="in" filter="fade">
                                      <p:cBhvr>
                                        <p:cTn id="53" dur="500"/>
                                        <p:tgtEl>
                                          <p:spTgt spid="2063"/>
                                        </p:tgtEl>
                                      </p:cBhvr>
                                    </p:animEffect>
                                  </p:childTnLst>
                                </p:cTn>
                              </p:par>
                              <p:par>
                                <p:cTn id="54" presetID="10" presetClass="entr" presetSubtype="0" fill="hold" nodeType="withEffect">
                                  <p:stCondLst>
                                    <p:cond delay="0"/>
                                  </p:stCondLst>
                                  <p:childTnLst>
                                    <p:set>
                                      <p:cBhvr>
                                        <p:cTn id="55" dur="1" fill="hold">
                                          <p:stCondLst>
                                            <p:cond delay="0"/>
                                          </p:stCondLst>
                                        </p:cTn>
                                        <p:tgtEl>
                                          <p:spTgt spid="2054"/>
                                        </p:tgtEl>
                                        <p:attrNameLst>
                                          <p:attrName>style.visibility</p:attrName>
                                        </p:attrNameLst>
                                      </p:cBhvr>
                                      <p:to>
                                        <p:strVal val="visible"/>
                                      </p:to>
                                    </p:set>
                                    <p:animEffect transition="in" filter="fade">
                                      <p:cBhvr>
                                        <p:cTn id="56" dur="500"/>
                                        <p:tgtEl>
                                          <p:spTgt spid="2054"/>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2074"/>
                                        </p:tgtEl>
                                        <p:attrNameLst>
                                          <p:attrName>style.visibility</p:attrName>
                                        </p:attrNameLst>
                                      </p:cBhvr>
                                      <p:to>
                                        <p:strVal val="visible"/>
                                      </p:to>
                                    </p:set>
                                    <p:animEffect transition="in" filter="fade">
                                      <p:cBhvr>
                                        <p:cTn id="61" dur="500"/>
                                        <p:tgtEl>
                                          <p:spTgt spid="2074"/>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06"/>
                                        </p:tgtEl>
                                        <p:attrNameLst>
                                          <p:attrName>style.visibility</p:attrName>
                                        </p:attrNameLst>
                                      </p:cBhvr>
                                      <p:to>
                                        <p:strVal val="visible"/>
                                      </p:to>
                                    </p:set>
                                    <p:animEffect transition="in" filter="fade">
                                      <p:cBhvr>
                                        <p:cTn id="64" dur="500"/>
                                        <p:tgtEl>
                                          <p:spTgt spid="106"/>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2075"/>
                                        </p:tgtEl>
                                        <p:attrNameLst>
                                          <p:attrName>style.visibility</p:attrName>
                                        </p:attrNameLst>
                                      </p:cBhvr>
                                      <p:to>
                                        <p:strVal val="visible"/>
                                      </p:to>
                                    </p:set>
                                    <p:animEffect transition="in" filter="fade">
                                      <p:cBhvr>
                                        <p:cTn id="69" dur="500"/>
                                        <p:tgtEl>
                                          <p:spTgt spid="2075"/>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7"/>
                                        </p:tgtEl>
                                        <p:attrNameLst>
                                          <p:attrName>style.visibility</p:attrName>
                                        </p:attrNameLst>
                                      </p:cBhvr>
                                      <p:to>
                                        <p:strVal val="visible"/>
                                      </p:to>
                                    </p:set>
                                    <p:animEffect transition="in" filter="fade">
                                      <p:cBhvr>
                                        <p:cTn id="74" dur="500"/>
                                        <p:tgtEl>
                                          <p:spTgt spid="7"/>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8"/>
                                        </p:tgtEl>
                                        <p:attrNameLst>
                                          <p:attrName>style.visibility</p:attrName>
                                        </p:attrNameLst>
                                      </p:cBhvr>
                                      <p:to>
                                        <p:strVal val="visible"/>
                                      </p:to>
                                    </p:set>
                                    <p:animEffect transition="in" filter="fade">
                                      <p:cBhvr>
                                        <p:cTn id="79" dur="500"/>
                                        <p:tgtEl>
                                          <p:spTgt spid="8"/>
                                        </p:tgtEl>
                                      </p:cBhvr>
                                    </p:animEffect>
                                  </p:childTnLst>
                                </p:cTn>
                              </p:par>
                              <p:par>
                                <p:cTn id="80" presetID="10" presetClass="entr" presetSubtype="0" fill="hold" nodeType="withEffect">
                                  <p:stCondLst>
                                    <p:cond delay="0"/>
                                  </p:stCondLst>
                                  <p:childTnLst>
                                    <p:set>
                                      <p:cBhvr>
                                        <p:cTn id="81" dur="1" fill="hold">
                                          <p:stCondLst>
                                            <p:cond delay="0"/>
                                          </p:stCondLst>
                                        </p:cTn>
                                        <p:tgtEl>
                                          <p:spTgt spid="2055"/>
                                        </p:tgtEl>
                                        <p:attrNameLst>
                                          <p:attrName>style.visibility</p:attrName>
                                        </p:attrNameLst>
                                      </p:cBhvr>
                                      <p:to>
                                        <p:strVal val="visible"/>
                                      </p:to>
                                    </p:set>
                                    <p:animEffect transition="in" filter="fade">
                                      <p:cBhvr>
                                        <p:cTn id="82" dur="500"/>
                                        <p:tgtEl>
                                          <p:spTgt spid="20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animBg="1"/>
      <p:bldP spid="106"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1230"/>
            <a:ext cx="10515600" cy="1325563"/>
          </a:xfrm>
        </p:spPr>
        <p:txBody>
          <a:bodyPr/>
          <a:lstStyle/>
          <a:p>
            <a:pPr algn="ctr"/>
            <a:r>
              <a:rPr lang="en-US" dirty="0"/>
              <a:t>Shift-Left: Performance as Self-Service</a:t>
            </a:r>
          </a:p>
        </p:txBody>
      </p:sp>
      <p:grpSp>
        <p:nvGrpSpPr>
          <p:cNvPr id="2070" name="Group 2069"/>
          <p:cNvGrpSpPr/>
          <p:nvPr/>
        </p:nvGrpSpPr>
        <p:grpSpPr>
          <a:xfrm>
            <a:off x="3192081" y="1326699"/>
            <a:ext cx="1480635" cy="893571"/>
            <a:chOff x="1265261" y="1578236"/>
            <a:chExt cx="1480635" cy="893571"/>
          </a:xfrm>
        </p:grpSpPr>
        <p:pic>
          <p:nvPicPr>
            <p:cNvPr id="3" name="Picture 4" descr="Image result for software build icon"/>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52325" y="1578236"/>
              <a:ext cx="893571" cy="893571"/>
            </a:xfrm>
            <a:prstGeom prst="rect">
              <a:avLst/>
            </a:prstGeom>
            <a:noFill/>
            <a:extLst>
              <a:ext uri="{909E8E84-426E-40DD-AFC4-6F175D3DCCD1}">
                <a14:hiddenFill xmlns:a14="http://schemas.microsoft.com/office/drawing/2010/main">
                  <a:solidFill>
                    <a:srgbClr val="FFFFFF"/>
                  </a:solidFill>
                </a14:hiddenFill>
              </a:ext>
            </a:extLst>
          </p:spPr>
        </p:pic>
        <p:sp>
          <p:nvSpPr>
            <p:cNvPr id="11" name="Arrow: Right 10"/>
            <p:cNvSpPr/>
            <p:nvPr/>
          </p:nvSpPr>
          <p:spPr>
            <a:xfrm>
              <a:off x="1265261" y="1820749"/>
              <a:ext cx="521349"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061" name="Group 2060"/>
          <p:cNvGrpSpPr/>
          <p:nvPr/>
        </p:nvGrpSpPr>
        <p:grpSpPr>
          <a:xfrm>
            <a:off x="3390994" y="2369369"/>
            <a:ext cx="1566831" cy="1483485"/>
            <a:chOff x="1471664" y="2574244"/>
            <a:chExt cx="1566831" cy="1483485"/>
          </a:xfrm>
        </p:grpSpPr>
        <p:pic>
          <p:nvPicPr>
            <p:cNvPr id="2" name="Picture 2" descr="Image result for docker container ic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86610" y="2924619"/>
              <a:ext cx="1025002" cy="1025002"/>
            </a:xfrm>
            <a:prstGeom prst="rect">
              <a:avLst/>
            </a:prstGeom>
            <a:noFill/>
            <a:extLst>
              <a:ext uri="{909E8E84-426E-40DD-AFC4-6F175D3DCCD1}">
                <a14:hiddenFill xmlns:a14="http://schemas.microsoft.com/office/drawing/2010/main">
                  <a:solidFill>
                    <a:srgbClr val="FFFFFF"/>
                  </a:solidFill>
                </a14:hiddenFill>
              </a:ext>
            </a:extLst>
          </p:spPr>
        </p:pic>
        <p:sp>
          <p:nvSpPr>
            <p:cNvPr id="41" name="Arrow: Down 40"/>
            <p:cNvSpPr/>
            <p:nvPr/>
          </p:nvSpPr>
          <p:spPr>
            <a:xfrm>
              <a:off x="2012764" y="2574244"/>
              <a:ext cx="484632" cy="38307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Rounded Corners 18"/>
            <p:cNvSpPr/>
            <p:nvPr/>
          </p:nvSpPr>
          <p:spPr>
            <a:xfrm>
              <a:off x="1471664" y="3690905"/>
              <a:ext cx="1566831" cy="366824"/>
            </a:xfrm>
            <a:prstGeom prst="roundRect">
              <a:avLst>
                <a:gd name="adj" fmla="val 50000"/>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myservice:tmp57</a:t>
              </a:r>
            </a:p>
          </p:txBody>
        </p:sp>
      </p:grpSp>
      <p:grpSp>
        <p:nvGrpSpPr>
          <p:cNvPr id="2071" name="Group 2070"/>
          <p:cNvGrpSpPr/>
          <p:nvPr/>
        </p:nvGrpSpPr>
        <p:grpSpPr>
          <a:xfrm>
            <a:off x="5213755" y="1366530"/>
            <a:ext cx="1506022" cy="879563"/>
            <a:chOff x="2985182" y="1578236"/>
            <a:chExt cx="1506022" cy="879563"/>
          </a:xfrm>
        </p:grpSpPr>
        <p:pic>
          <p:nvPicPr>
            <p:cNvPr id="36" name="Picture 2" descr="Image result for ansible"/>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r="3071"/>
            <a:stretch/>
          </p:blipFill>
          <p:spPr bwMode="auto">
            <a:xfrm>
              <a:off x="3638649" y="1578236"/>
              <a:ext cx="852555" cy="879563"/>
            </a:xfrm>
            <a:prstGeom prst="rect">
              <a:avLst/>
            </a:prstGeom>
            <a:noFill/>
            <a:extLst>
              <a:ext uri="{909E8E84-426E-40DD-AFC4-6F175D3DCCD1}">
                <a14:hiddenFill xmlns:a14="http://schemas.microsoft.com/office/drawing/2010/main">
                  <a:solidFill>
                    <a:srgbClr val="FFFFFF"/>
                  </a:solidFill>
                </a14:hiddenFill>
              </a:ext>
            </a:extLst>
          </p:spPr>
        </p:pic>
        <p:sp>
          <p:nvSpPr>
            <p:cNvPr id="46" name="Arrow: Right 45"/>
            <p:cNvSpPr/>
            <p:nvPr/>
          </p:nvSpPr>
          <p:spPr>
            <a:xfrm>
              <a:off x="2985182" y="1775701"/>
              <a:ext cx="521349"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062" name="Group 2061"/>
          <p:cNvGrpSpPr/>
          <p:nvPr/>
        </p:nvGrpSpPr>
        <p:grpSpPr>
          <a:xfrm>
            <a:off x="5465257" y="2295255"/>
            <a:ext cx="1566832" cy="1963814"/>
            <a:chOff x="3245855" y="2524142"/>
            <a:chExt cx="1566832" cy="1963814"/>
          </a:xfrm>
        </p:grpSpPr>
        <p:sp>
          <p:nvSpPr>
            <p:cNvPr id="47" name="Arrow: Down 46"/>
            <p:cNvSpPr/>
            <p:nvPr/>
          </p:nvSpPr>
          <p:spPr>
            <a:xfrm>
              <a:off x="3836114" y="2524142"/>
              <a:ext cx="484632" cy="38307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8" name="Picture 2" descr="Image result for docker container ic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565929" y="2907221"/>
              <a:ext cx="1025002" cy="1025002"/>
            </a:xfrm>
            <a:prstGeom prst="rect">
              <a:avLst/>
            </a:prstGeom>
            <a:noFill/>
            <a:extLst>
              <a:ext uri="{909E8E84-426E-40DD-AFC4-6F175D3DCCD1}">
                <a14:hiddenFill xmlns:a14="http://schemas.microsoft.com/office/drawing/2010/main">
                  <a:solidFill>
                    <a:srgbClr val="FFFFFF"/>
                  </a:solidFill>
                </a14:hiddenFill>
              </a:ext>
            </a:extLst>
          </p:spPr>
        </p:pic>
        <p:sp>
          <p:nvSpPr>
            <p:cNvPr id="49" name="Rectangle: Rounded Corners 48"/>
            <p:cNvSpPr/>
            <p:nvPr/>
          </p:nvSpPr>
          <p:spPr>
            <a:xfrm>
              <a:off x="3245856" y="3687085"/>
              <a:ext cx="1566831" cy="366824"/>
            </a:xfrm>
            <a:prstGeom prst="roundRect">
              <a:avLst>
                <a:gd name="adj" fmla="val 50000"/>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myservice:tmp57</a:t>
              </a:r>
            </a:p>
          </p:txBody>
        </p:sp>
        <p:sp>
          <p:nvSpPr>
            <p:cNvPr id="50" name="Rectangle: Rounded Corners 49"/>
            <p:cNvSpPr/>
            <p:nvPr/>
          </p:nvSpPr>
          <p:spPr>
            <a:xfrm>
              <a:off x="3245855" y="4121132"/>
              <a:ext cx="1566831" cy="366824"/>
            </a:xfrm>
            <a:prstGeom prst="roundRect">
              <a:avLst>
                <a:gd name="adj" fmla="val 50000"/>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space:PERF</a:t>
              </a:r>
              <a:endParaRPr kumimoji="0" lang="en-US" sz="11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grpSp>
      <p:grpSp>
        <p:nvGrpSpPr>
          <p:cNvPr id="2074" name="Group 2073"/>
          <p:cNvGrpSpPr/>
          <p:nvPr/>
        </p:nvGrpSpPr>
        <p:grpSpPr>
          <a:xfrm>
            <a:off x="7188869" y="1345378"/>
            <a:ext cx="1594636" cy="955653"/>
            <a:chOff x="8054885" y="1578236"/>
            <a:chExt cx="1594636" cy="955653"/>
          </a:xfrm>
        </p:grpSpPr>
        <p:pic>
          <p:nvPicPr>
            <p:cNvPr id="37" name="Picture 36"/>
            <p:cNvPicPr>
              <a:picLocks noChangeAspect="1"/>
            </p:cNvPicPr>
            <p:nvPr/>
          </p:nvPicPr>
          <p:blipFill>
            <a:blip r:embed="rId5"/>
            <a:stretch>
              <a:fillRect/>
            </a:stretch>
          </p:blipFill>
          <p:spPr>
            <a:xfrm>
              <a:off x="8693868" y="1578236"/>
              <a:ext cx="955653" cy="955653"/>
            </a:xfrm>
            <a:prstGeom prst="rect">
              <a:avLst/>
            </a:prstGeom>
          </p:spPr>
        </p:pic>
        <p:sp>
          <p:nvSpPr>
            <p:cNvPr id="61" name="Arrow: Right 60"/>
            <p:cNvSpPr/>
            <p:nvPr/>
          </p:nvSpPr>
          <p:spPr>
            <a:xfrm>
              <a:off x="8054885" y="1800814"/>
              <a:ext cx="521349"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86" name="Group 85"/>
          <p:cNvGrpSpPr/>
          <p:nvPr/>
        </p:nvGrpSpPr>
        <p:grpSpPr>
          <a:xfrm>
            <a:off x="287996" y="512905"/>
            <a:ext cx="1149674" cy="919274"/>
            <a:chOff x="263363" y="227868"/>
            <a:chExt cx="1149674" cy="919274"/>
          </a:xfrm>
        </p:grpSpPr>
        <p:pic>
          <p:nvPicPr>
            <p:cNvPr id="87" name="Picture 8" descr="Image result for git logo"/>
            <p:cNvPicPr>
              <a:picLocks noChangeAspect="1" noChangeArrowheads="1"/>
            </p:cNvPicPr>
            <p:nvPr/>
          </p:nvPicPr>
          <p:blipFill rotWithShape="1">
            <a:blip r:embed="rId6" cstate="hqprint">
              <a:extLst>
                <a:ext uri="{28A0092B-C50C-407E-A947-70E740481C1C}">
                  <a14:useLocalDpi xmlns:a14="http://schemas.microsoft.com/office/drawing/2010/main"/>
                </a:ext>
              </a:extLst>
            </a:blip>
            <a:srcRect r="54879"/>
            <a:stretch/>
          </p:blipFill>
          <p:spPr bwMode="auto">
            <a:xfrm>
              <a:off x="511845" y="227868"/>
              <a:ext cx="652710" cy="604063"/>
            </a:xfrm>
            <a:prstGeom prst="rect">
              <a:avLst/>
            </a:prstGeom>
            <a:noFill/>
            <a:extLst>
              <a:ext uri="{909E8E84-426E-40DD-AFC4-6F175D3DCCD1}">
                <a14:hiddenFill xmlns:a14="http://schemas.microsoft.com/office/drawing/2010/main">
                  <a:solidFill>
                    <a:srgbClr val="FFFFFF"/>
                  </a:solidFill>
                </a14:hiddenFill>
              </a:ext>
            </a:extLst>
          </p:spPr>
        </p:pic>
        <p:sp>
          <p:nvSpPr>
            <p:cNvPr id="88" name="TextBox 87"/>
            <p:cNvSpPr txBox="1"/>
            <p:nvPr/>
          </p:nvSpPr>
          <p:spPr>
            <a:xfrm>
              <a:off x="263363" y="777810"/>
              <a:ext cx="11496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c0123bd</a:t>
              </a:r>
            </a:p>
          </p:txBody>
        </p:sp>
      </p:grpSp>
      <p:pic>
        <p:nvPicPr>
          <p:cNvPr id="8" name="Picture 7"/>
          <p:cNvPicPr>
            <a:picLocks noChangeAspect="1"/>
          </p:cNvPicPr>
          <p:nvPr/>
        </p:nvPicPr>
        <p:blipFill rotWithShape="1">
          <a:blip r:embed="rId7" cstate="hqprint">
            <a:extLst>
              <a:ext uri="{28A0092B-C50C-407E-A947-70E740481C1C}">
                <a14:useLocalDpi xmlns:a14="http://schemas.microsoft.com/office/drawing/2010/main"/>
              </a:ext>
            </a:extLst>
          </a:blip>
          <a:srcRect t="21575"/>
          <a:stretch/>
        </p:blipFill>
        <p:spPr>
          <a:xfrm>
            <a:off x="2682495" y="4462348"/>
            <a:ext cx="7440063" cy="2241302"/>
          </a:xfrm>
          <a:prstGeom prst="rect">
            <a:avLst/>
          </a:prstGeom>
          <a:ln>
            <a:noFill/>
          </a:ln>
          <a:effectLst>
            <a:outerShdw blurRad="292100" dist="139700" dir="2700000" algn="tl" rotWithShape="0">
              <a:srgbClr val="333333">
                <a:alpha val="65000"/>
              </a:srgbClr>
            </a:outerShdw>
          </a:effectLst>
        </p:spPr>
      </p:pic>
      <p:sp>
        <p:nvSpPr>
          <p:cNvPr id="89" name="Arrow: Right 88"/>
          <p:cNvSpPr/>
          <p:nvPr/>
        </p:nvSpPr>
        <p:spPr>
          <a:xfrm>
            <a:off x="9017932" y="1563995"/>
            <a:ext cx="521349"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2" name="Picture 4" descr="Image result for jira logo"/>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9685483" y="1313586"/>
            <a:ext cx="996286" cy="996286"/>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93"/>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409598" y="2309872"/>
            <a:ext cx="798970" cy="798970"/>
          </a:xfrm>
          <a:prstGeom prst="rect">
            <a:avLst/>
          </a:prstGeom>
        </p:spPr>
      </p:pic>
      <p:grpSp>
        <p:nvGrpSpPr>
          <p:cNvPr id="15" name="Group 14"/>
          <p:cNvGrpSpPr/>
          <p:nvPr/>
        </p:nvGrpSpPr>
        <p:grpSpPr>
          <a:xfrm>
            <a:off x="648203" y="1263444"/>
            <a:ext cx="2174127" cy="996286"/>
            <a:chOff x="648203" y="1263444"/>
            <a:chExt cx="2174127" cy="996286"/>
          </a:xfrm>
        </p:grpSpPr>
        <p:pic>
          <p:nvPicPr>
            <p:cNvPr id="75" name="Picture 4" descr="Image result for jira logo"/>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826044" y="1263444"/>
              <a:ext cx="996286" cy="996286"/>
            </a:xfrm>
            <a:prstGeom prst="rect">
              <a:avLst/>
            </a:prstGeom>
            <a:noFill/>
            <a:extLst>
              <a:ext uri="{909E8E84-426E-40DD-AFC4-6F175D3DCCD1}">
                <a14:hiddenFill xmlns:a14="http://schemas.microsoft.com/office/drawing/2010/main">
                  <a:solidFill>
                    <a:srgbClr val="FFFFFF"/>
                  </a:solidFill>
                </a14:hiddenFill>
              </a:ext>
            </a:extLst>
          </p:spPr>
        </p:pic>
        <p:sp>
          <p:nvSpPr>
            <p:cNvPr id="12" name="Arrow: Left-Right-Up 11"/>
            <p:cNvSpPr/>
            <p:nvPr/>
          </p:nvSpPr>
          <p:spPr>
            <a:xfrm rot="5400000">
              <a:off x="722651" y="1386370"/>
              <a:ext cx="701495" cy="850392"/>
            </a:xfrm>
            <a:prstGeom prst="leftRigh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3" name="Arrow: Up 12"/>
          <p:cNvSpPr/>
          <p:nvPr/>
        </p:nvSpPr>
        <p:spPr>
          <a:xfrm rot="2565998">
            <a:off x="8855090" y="2266547"/>
            <a:ext cx="484632" cy="215418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6" name="Group 15"/>
          <p:cNvGrpSpPr/>
          <p:nvPr/>
        </p:nvGrpSpPr>
        <p:grpSpPr>
          <a:xfrm>
            <a:off x="10565609" y="1453470"/>
            <a:ext cx="1460965" cy="798970"/>
            <a:chOff x="10565609" y="1453470"/>
            <a:chExt cx="1460965" cy="798970"/>
          </a:xfrm>
        </p:grpSpPr>
        <p:pic>
          <p:nvPicPr>
            <p:cNvPr id="95" name="Picture 94"/>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11227604" y="1453470"/>
              <a:ext cx="798970" cy="798970"/>
            </a:xfrm>
            <a:prstGeom prst="rect">
              <a:avLst/>
            </a:prstGeom>
          </p:spPr>
        </p:pic>
        <p:sp>
          <p:nvSpPr>
            <p:cNvPr id="96" name="Arrow: Right 95"/>
            <p:cNvSpPr/>
            <p:nvPr/>
          </p:nvSpPr>
          <p:spPr>
            <a:xfrm>
              <a:off x="10565609" y="1569602"/>
              <a:ext cx="521349"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4" name="Picture 13"/>
          <p:cNvPicPr>
            <a:picLocks noChangeAspect="1"/>
          </p:cNvPicPr>
          <p:nvPr/>
        </p:nvPicPr>
        <p:blipFill>
          <a:blip r:embed="rId10"/>
          <a:stretch>
            <a:fillRect/>
          </a:stretch>
        </p:blipFill>
        <p:spPr>
          <a:xfrm>
            <a:off x="1437670" y="4348613"/>
            <a:ext cx="9502841" cy="2396682"/>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11"/>
          <a:stretch>
            <a:fillRect/>
          </a:stretch>
        </p:blipFill>
        <p:spPr>
          <a:xfrm>
            <a:off x="86607" y="4349869"/>
            <a:ext cx="11939967" cy="2382869"/>
          </a:xfrm>
          <a:prstGeom prst="rect">
            <a:avLst/>
          </a:prstGeom>
          <a:ln>
            <a:noFill/>
          </a:ln>
          <a:effectLst>
            <a:outerShdw blurRad="292100" dist="139700" dir="2700000" algn="tl" rotWithShape="0">
              <a:srgbClr val="333333">
                <a:alpha val="65000"/>
              </a:srgbClr>
            </a:outerShdw>
          </a:effectLst>
        </p:spPr>
      </p:pic>
      <p:sp>
        <p:nvSpPr>
          <p:cNvPr id="97" name="Arrow: Up 96"/>
          <p:cNvSpPr/>
          <p:nvPr/>
        </p:nvSpPr>
        <p:spPr>
          <a:xfrm rot="13336870">
            <a:off x="10583967" y="2304489"/>
            <a:ext cx="484632" cy="215418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Diagnostics</a:t>
            </a:r>
          </a:p>
        </p:txBody>
      </p:sp>
    </p:spTree>
    <p:extLst>
      <p:ext uri="{BB962C8B-B14F-4D97-AF65-F5344CB8AC3E}">
        <p14:creationId xmlns:p14="http://schemas.microsoft.com/office/powerpoint/2010/main" val="4062096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70"/>
                                        </p:tgtEl>
                                        <p:attrNameLst>
                                          <p:attrName>style.visibility</p:attrName>
                                        </p:attrNameLst>
                                      </p:cBhvr>
                                      <p:to>
                                        <p:strVal val="visible"/>
                                      </p:to>
                                    </p:set>
                                    <p:animEffect transition="in" filter="fade">
                                      <p:cBhvr>
                                        <p:cTn id="12" dur="500"/>
                                        <p:tgtEl>
                                          <p:spTgt spid="207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61"/>
                                        </p:tgtEl>
                                        <p:attrNameLst>
                                          <p:attrName>style.visibility</p:attrName>
                                        </p:attrNameLst>
                                      </p:cBhvr>
                                      <p:to>
                                        <p:strVal val="visible"/>
                                      </p:to>
                                    </p:set>
                                    <p:animEffect transition="in" filter="fade">
                                      <p:cBhvr>
                                        <p:cTn id="17" dur="500"/>
                                        <p:tgtEl>
                                          <p:spTgt spid="206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71"/>
                                        </p:tgtEl>
                                        <p:attrNameLst>
                                          <p:attrName>style.visibility</p:attrName>
                                        </p:attrNameLst>
                                      </p:cBhvr>
                                      <p:to>
                                        <p:strVal val="visible"/>
                                      </p:to>
                                    </p:set>
                                    <p:animEffect transition="in" filter="fade">
                                      <p:cBhvr>
                                        <p:cTn id="22" dur="500"/>
                                        <p:tgtEl>
                                          <p:spTgt spid="207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62"/>
                                        </p:tgtEl>
                                        <p:attrNameLst>
                                          <p:attrName>style.visibility</p:attrName>
                                        </p:attrNameLst>
                                      </p:cBhvr>
                                      <p:to>
                                        <p:strVal val="visible"/>
                                      </p:to>
                                    </p:set>
                                    <p:animEffect transition="in" filter="fade">
                                      <p:cBhvr>
                                        <p:cTn id="27" dur="500"/>
                                        <p:tgtEl>
                                          <p:spTgt spid="2062"/>
                                        </p:tgtEl>
                                      </p:cBhvr>
                                    </p:animEffect>
                                  </p:childTnLst>
                                </p:cTn>
                              </p:par>
                              <p:par>
                                <p:cTn id="28" presetID="10" presetClass="entr" presetSubtype="0"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074"/>
                                        </p:tgtEl>
                                        <p:attrNameLst>
                                          <p:attrName>style.visibility</p:attrName>
                                        </p:attrNameLst>
                                      </p:cBhvr>
                                      <p:to>
                                        <p:strVal val="visible"/>
                                      </p:to>
                                    </p:set>
                                    <p:animEffect transition="in" filter="fade">
                                      <p:cBhvr>
                                        <p:cTn id="35" dur="500"/>
                                        <p:tgtEl>
                                          <p:spTgt spid="207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89"/>
                                        </p:tgtEl>
                                        <p:attrNameLst>
                                          <p:attrName>style.visibility</p:attrName>
                                        </p:attrNameLst>
                                      </p:cBhvr>
                                      <p:to>
                                        <p:strVal val="visible"/>
                                      </p:to>
                                    </p:set>
                                    <p:animEffect transition="in" filter="fade">
                                      <p:cBhvr>
                                        <p:cTn id="46" dur="500"/>
                                        <p:tgtEl>
                                          <p:spTgt spid="89"/>
                                        </p:tgtEl>
                                      </p:cBhvr>
                                    </p:animEffect>
                                  </p:childTnLst>
                                </p:cTn>
                              </p:par>
                              <p:par>
                                <p:cTn id="47" presetID="10" presetClass="entr" presetSubtype="0" fill="hold" nodeType="withEffect">
                                  <p:stCondLst>
                                    <p:cond delay="0"/>
                                  </p:stCondLst>
                                  <p:childTnLst>
                                    <p:set>
                                      <p:cBhvr>
                                        <p:cTn id="48" dur="1" fill="hold">
                                          <p:stCondLst>
                                            <p:cond delay="0"/>
                                          </p:stCondLst>
                                        </p:cTn>
                                        <p:tgtEl>
                                          <p:spTgt spid="92"/>
                                        </p:tgtEl>
                                        <p:attrNameLst>
                                          <p:attrName>style.visibility</p:attrName>
                                        </p:attrNameLst>
                                      </p:cBhvr>
                                      <p:to>
                                        <p:strVal val="visible"/>
                                      </p:to>
                                    </p:set>
                                    <p:animEffect transition="in" filter="fade">
                                      <p:cBhvr>
                                        <p:cTn id="49" dur="500"/>
                                        <p:tgtEl>
                                          <p:spTgt spid="92"/>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500"/>
                                        <p:tgtEl>
                                          <p:spTgt spid="16"/>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fade">
                                      <p:cBhvr>
                                        <p:cTn id="59" dur="500"/>
                                        <p:tgtEl>
                                          <p:spTgt spid="10"/>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97"/>
                                        </p:tgtEl>
                                        <p:attrNameLst>
                                          <p:attrName>style.visibility</p:attrName>
                                        </p:attrNameLst>
                                      </p:cBhvr>
                                      <p:to>
                                        <p:strVal val="visible"/>
                                      </p:to>
                                    </p:set>
                                    <p:animEffect transition="in" filter="fade">
                                      <p:cBhvr>
                                        <p:cTn id="62"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animBg="1"/>
      <p:bldP spid="13" grpId="0" animBg="1"/>
      <p:bldP spid="97"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1230"/>
            <a:ext cx="10515600" cy="1325563"/>
          </a:xfrm>
        </p:spPr>
        <p:txBody>
          <a:bodyPr/>
          <a:lstStyle/>
          <a:p>
            <a:pPr algn="ctr"/>
            <a:r>
              <a:rPr lang="en-US" dirty="0"/>
              <a:t>Actionable Feedback Loops: Business</a:t>
            </a:r>
          </a:p>
        </p:txBody>
      </p:sp>
      <p:pic>
        <p:nvPicPr>
          <p:cNvPr id="2" name="Picture 1"/>
          <p:cNvPicPr>
            <a:picLocks noChangeAspect="1"/>
          </p:cNvPicPr>
          <p:nvPr/>
        </p:nvPicPr>
        <p:blipFill>
          <a:blip r:embed="rId2"/>
          <a:stretch>
            <a:fillRect/>
          </a:stretch>
        </p:blipFill>
        <p:spPr>
          <a:xfrm>
            <a:off x="1500285" y="1001762"/>
            <a:ext cx="9551674" cy="5664364"/>
          </a:xfrm>
          <a:prstGeom prst="rect">
            <a:avLst/>
          </a:prstGeom>
          <a:ln>
            <a:noFill/>
          </a:ln>
          <a:effectLst>
            <a:outerShdw blurRad="292100" dist="139700" dir="2700000" algn="tl" rotWithShape="0">
              <a:srgbClr val="333333">
                <a:alpha val="65000"/>
              </a:srgbClr>
            </a:outerShdw>
          </a:effectLst>
        </p:spPr>
      </p:pic>
      <p:sp>
        <p:nvSpPr>
          <p:cNvPr id="6" name="Arrow: Right 5"/>
          <p:cNvSpPr/>
          <p:nvPr/>
        </p:nvSpPr>
        <p:spPr>
          <a:xfrm flipH="1">
            <a:off x="4476464" y="2984289"/>
            <a:ext cx="2169995" cy="674780"/>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Success Criteria</a:t>
            </a:r>
          </a:p>
        </p:txBody>
      </p:sp>
      <p:sp>
        <p:nvSpPr>
          <p:cNvPr id="7" name="Arrow: Right 6"/>
          <p:cNvSpPr/>
          <p:nvPr/>
        </p:nvSpPr>
        <p:spPr>
          <a:xfrm flipH="1">
            <a:off x="8754373" y="2146633"/>
            <a:ext cx="3310036" cy="674780"/>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Labels become Key User Action</a:t>
            </a:r>
          </a:p>
        </p:txBody>
      </p:sp>
      <p:sp>
        <p:nvSpPr>
          <p:cNvPr id="8" name="Arrow: Right 7"/>
          <p:cNvSpPr/>
          <p:nvPr/>
        </p:nvSpPr>
        <p:spPr>
          <a:xfrm flipH="1">
            <a:off x="7796966" y="4214862"/>
            <a:ext cx="2169995" cy="674780"/>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Live Data Queries</a:t>
            </a:r>
          </a:p>
        </p:txBody>
      </p:sp>
      <p:sp>
        <p:nvSpPr>
          <p:cNvPr id="3" name="Rectangle 2"/>
          <p:cNvSpPr/>
          <p:nvPr/>
        </p:nvSpPr>
        <p:spPr>
          <a:xfrm>
            <a:off x="1037230" y="3659069"/>
            <a:ext cx="10440537" cy="31989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Arrow: Right 9"/>
          <p:cNvSpPr/>
          <p:nvPr/>
        </p:nvSpPr>
        <p:spPr>
          <a:xfrm flipH="1">
            <a:off x="5925401" y="989403"/>
            <a:ext cx="3150359" cy="674780"/>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New Requirement Definition</a:t>
            </a:r>
          </a:p>
        </p:txBody>
      </p:sp>
    </p:spTree>
    <p:extLst>
      <p:ext uri="{BB962C8B-B14F-4D97-AF65-F5344CB8AC3E}">
        <p14:creationId xmlns:p14="http://schemas.microsoft.com/office/powerpoint/2010/main" val="3318187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xit" presetSubtype="0" fill="hold" grpId="0" nodeType="withEffect">
                                  <p:stCondLst>
                                    <p:cond delay="0"/>
                                  </p:stCondLst>
                                  <p:childTnLst>
                                    <p:animEffect transition="out" filter="fade">
                                      <p:cBhvr>
                                        <p:cTn id="24" dur="500"/>
                                        <p:tgtEl>
                                          <p:spTgt spid="3"/>
                                        </p:tgtEl>
                                      </p:cBhvr>
                                    </p:animEffect>
                                    <p:set>
                                      <p:cBhvr>
                                        <p:cTn id="25"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3" grpId="0" animBg="1"/>
      <p:bldP spid="10"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006BBA"/>
        </a:solidFill>
        <a:effectLst/>
      </p:bgPr>
    </p:bg>
    <p:spTree>
      <p:nvGrpSpPr>
        <p:cNvPr id="1" name=""/>
        <p:cNvGrpSpPr/>
        <p:nvPr/>
      </p:nvGrpSpPr>
      <p:grpSpPr>
        <a:xfrm>
          <a:off x="0" y="0"/>
          <a:ext cx="0" cy="0"/>
          <a:chOff x="0" y="0"/>
          <a:chExt cx="0" cy="0"/>
        </a:xfrm>
      </p:grpSpPr>
      <p:pic>
        <p:nvPicPr>
          <p:cNvPr id="22" name="Picture 21"/>
          <p:cNvPicPr>
            <a:picLocks noChangeAspect="1"/>
          </p:cNvPicPr>
          <p:nvPr/>
        </p:nvPicPr>
        <p:blipFill>
          <a:blip r:embed="rId3"/>
          <a:stretch>
            <a:fillRect/>
          </a:stretch>
        </p:blipFill>
        <p:spPr>
          <a:xfrm>
            <a:off x="172345" y="1376163"/>
            <a:ext cx="3131003" cy="3286339"/>
          </a:xfrm>
          <a:prstGeom prst="rect">
            <a:avLst/>
          </a:prstGeom>
          <a:ln w="25400">
            <a:solidFill>
              <a:schemeClr val="bg1"/>
            </a:solidFill>
          </a:ln>
        </p:spPr>
      </p:pic>
      <p:pic>
        <p:nvPicPr>
          <p:cNvPr id="19" name="Picture 18"/>
          <p:cNvPicPr>
            <a:picLocks noChangeAspect="1"/>
          </p:cNvPicPr>
          <p:nvPr/>
        </p:nvPicPr>
        <p:blipFill>
          <a:blip r:embed="rId4"/>
          <a:stretch>
            <a:fillRect/>
          </a:stretch>
        </p:blipFill>
        <p:spPr>
          <a:xfrm>
            <a:off x="3440828" y="1376163"/>
            <a:ext cx="3613635" cy="3260693"/>
          </a:xfrm>
          <a:prstGeom prst="rect">
            <a:avLst/>
          </a:prstGeom>
          <a:ln w="25400">
            <a:solidFill>
              <a:schemeClr val="bg1"/>
            </a:solidFill>
          </a:ln>
        </p:spPr>
      </p:pic>
      <p:sp>
        <p:nvSpPr>
          <p:cNvPr id="2" name="Rectangle 1"/>
          <p:cNvSpPr/>
          <p:nvPr/>
        </p:nvSpPr>
        <p:spPr>
          <a:xfrm>
            <a:off x="43264" y="-65906"/>
            <a:ext cx="12192001" cy="1280028"/>
          </a:xfrm>
          <a:prstGeom prst="rect">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lIns="91411" tIns="45719" rIns="91411" bIns="45719" rtlCol="0" anchor="ctr"/>
          <a:lstStyle/>
          <a:p>
            <a:pPr marL="0" marR="0" lvl="0" indent="0" algn="ctr" defTabSz="914014" rtl="0" eaLnBrk="1" fontAlgn="auto" latinLnBrk="0" hangingPunct="1">
              <a:lnSpc>
                <a:spcPct val="100000"/>
              </a:lnSpc>
              <a:spcBef>
                <a:spcPts val="0"/>
              </a:spcBef>
              <a:spcAft>
                <a:spcPts val="0"/>
              </a:spcAft>
              <a:buClrTx/>
              <a:buSzTx/>
              <a:buFontTx/>
              <a:buNone/>
              <a:tabLst/>
              <a:defRPr/>
            </a:pPr>
            <a:endParaRPr kumimoji="0" lang="de-AT" sz="1900" b="0" i="0" u="none" strike="noStrike" kern="0" cap="none" spc="0" normalizeH="0" baseline="0" noProof="0">
              <a:ln>
                <a:noFill/>
              </a:ln>
              <a:solidFill>
                <a:srgbClr val="FFFFFF"/>
              </a:solidFill>
              <a:effectLst/>
              <a:uLnTx/>
              <a:uFillTx/>
              <a:latin typeface="Calibri"/>
              <a:ea typeface="+mn-ea"/>
              <a:cs typeface="+mn-cs"/>
            </a:endParaRPr>
          </a:p>
        </p:txBody>
      </p:sp>
      <p:pic>
        <p:nvPicPr>
          <p:cNvPr id="23" name="Picture 22"/>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7635259" y="-112846"/>
            <a:ext cx="5799668" cy="1304441"/>
          </a:xfrm>
          <a:prstGeom prst="rect">
            <a:avLst/>
          </a:prstGeom>
        </p:spPr>
      </p:pic>
      <p:pic>
        <p:nvPicPr>
          <p:cNvPr id="9" name="Picture 8"/>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3303348" y="-126865"/>
            <a:ext cx="3572933" cy="1304441"/>
          </a:xfrm>
          <a:prstGeom prst="rect">
            <a:avLst/>
          </a:prstGeom>
        </p:spPr>
      </p:pic>
      <p:pic>
        <p:nvPicPr>
          <p:cNvPr id="10" name="Picture 9"/>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2253718" y="-97983"/>
            <a:ext cx="5816599" cy="1304441"/>
          </a:xfrm>
          <a:prstGeom prst="rect">
            <a:avLst/>
          </a:prstGeom>
        </p:spPr>
      </p:pic>
      <p:pic>
        <p:nvPicPr>
          <p:cNvPr id="13" name="Picture 12"/>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7185400" y="1356349"/>
            <a:ext cx="4872987" cy="3311841"/>
          </a:xfrm>
          <a:prstGeom prst="rect">
            <a:avLst/>
          </a:prstGeom>
          <a:ln w="25400">
            <a:solidFill>
              <a:schemeClr val="bg1"/>
            </a:solidFill>
          </a:ln>
        </p:spPr>
      </p:pic>
      <p:grpSp>
        <p:nvGrpSpPr>
          <p:cNvPr id="28" name="Group 27"/>
          <p:cNvGrpSpPr/>
          <p:nvPr/>
        </p:nvGrpSpPr>
        <p:grpSpPr>
          <a:xfrm>
            <a:off x="5887241" y="4728491"/>
            <a:ext cx="1945071" cy="2116752"/>
            <a:chOff x="3291839" y="91440"/>
            <a:chExt cx="3711959" cy="4026960"/>
          </a:xfrm>
          <a:solidFill>
            <a:schemeClr val="bg1"/>
          </a:solidFill>
        </p:grpSpPr>
        <p:sp>
          <p:nvSpPr>
            <p:cNvPr id="29" name="Freeform: Shape 13"/>
            <p:cNvSpPr/>
            <p:nvPr/>
          </p:nvSpPr>
          <p:spPr>
            <a:xfrm>
              <a:off x="5830200" y="705960"/>
              <a:ext cx="106560" cy="106920"/>
            </a:xfrm>
            <a:custGeom>
              <a:avLst/>
              <a:gdLst/>
              <a:ahLst/>
              <a:cxnLst>
                <a:cxn ang="3cd4">
                  <a:pos x="hc" y="t"/>
                </a:cxn>
                <a:cxn ang="cd2">
                  <a:pos x="l" y="vc"/>
                </a:cxn>
                <a:cxn ang="cd4">
                  <a:pos x="hc" y="b"/>
                </a:cxn>
                <a:cxn ang="0">
                  <a:pos x="r" y="vc"/>
                </a:cxn>
              </a:cxnLst>
              <a:rect l="l" t="t" r="r" b="b"/>
              <a:pathLst>
                <a:path w="297" h="298">
                  <a:moveTo>
                    <a:pt x="297" y="149"/>
                  </a:moveTo>
                  <a:cubicBezTo>
                    <a:pt x="297" y="231"/>
                    <a:pt x="230" y="298"/>
                    <a:pt x="148" y="298"/>
                  </a:cubicBezTo>
                  <a:cubicBezTo>
                    <a:pt x="66" y="298"/>
                    <a:pt x="0" y="231"/>
                    <a:pt x="0" y="149"/>
                  </a:cubicBezTo>
                  <a:cubicBezTo>
                    <a:pt x="0" y="67"/>
                    <a:pt x="66" y="0"/>
                    <a:pt x="148" y="0"/>
                  </a:cubicBezTo>
                  <a:cubicBezTo>
                    <a:pt x="230" y="0"/>
                    <a:pt x="297" y="67"/>
                    <a:pt x="297" y="149"/>
                  </a:cubicBezTo>
                  <a:close/>
                </a:path>
              </a:pathLst>
            </a:custGeom>
            <a:grpFill/>
            <a:ln cap="flat">
              <a:noFill/>
              <a:prstDash val="solid"/>
            </a:ln>
          </p:spPr>
          <p:txBody>
            <a:bodyPr vert="horz" wrap="none" lIns="90000" tIns="45000" rIns="90000" bIns="45000" anchor="ctr" anchorCtr="1" compatLnSpc="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54646"/>
                </a:solidFill>
                <a:effectLst/>
                <a:uLnTx/>
                <a:uFillTx/>
                <a:latin typeface="Liberation Sans" pitchFamily="18"/>
                <a:ea typeface="Arial Unicode MS" pitchFamily="2"/>
                <a:cs typeface="Arial Unicode MS" pitchFamily="2"/>
              </a:endParaRPr>
            </a:p>
          </p:txBody>
        </p:sp>
        <p:sp>
          <p:nvSpPr>
            <p:cNvPr id="30" name="Freeform: Shape 14"/>
            <p:cNvSpPr/>
            <p:nvPr/>
          </p:nvSpPr>
          <p:spPr>
            <a:xfrm>
              <a:off x="3804840" y="400680"/>
              <a:ext cx="817919" cy="818640"/>
            </a:xfrm>
            <a:custGeom>
              <a:avLst/>
              <a:gdLst/>
              <a:ahLst/>
              <a:cxnLst>
                <a:cxn ang="3cd4">
                  <a:pos x="hc" y="t"/>
                </a:cxn>
                <a:cxn ang="cd2">
                  <a:pos x="l" y="vc"/>
                </a:cxn>
                <a:cxn ang="cd4">
                  <a:pos x="hc" y="b"/>
                </a:cxn>
                <a:cxn ang="0">
                  <a:pos x="r" y="vc"/>
                </a:cxn>
              </a:cxnLst>
              <a:rect l="l" t="t" r="r" b="b"/>
              <a:pathLst>
                <a:path w="2273" h="2275">
                  <a:moveTo>
                    <a:pt x="1317" y="2260"/>
                  </a:moveTo>
                  <a:cubicBezTo>
                    <a:pt x="1937" y="2160"/>
                    <a:pt x="2358" y="1577"/>
                    <a:pt x="2258" y="957"/>
                  </a:cubicBezTo>
                  <a:cubicBezTo>
                    <a:pt x="2158" y="337"/>
                    <a:pt x="1576" y="-85"/>
                    <a:pt x="956" y="15"/>
                  </a:cubicBezTo>
                  <a:cubicBezTo>
                    <a:pt x="336" y="115"/>
                    <a:pt x="-85" y="698"/>
                    <a:pt x="15" y="1319"/>
                  </a:cubicBezTo>
                  <a:cubicBezTo>
                    <a:pt x="114" y="1938"/>
                    <a:pt x="698" y="2360"/>
                    <a:pt x="1317" y="2260"/>
                  </a:cubicBezTo>
                  <a:close/>
                  <a:moveTo>
                    <a:pt x="1358" y="1136"/>
                  </a:moveTo>
                  <a:cubicBezTo>
                    <a:pt x="1371" y="1217"/>
                    <a:pt x="1316" y="1293"/>
                    <a:pt x="1235" y="1306"/>
                  </a:cubicBezTo>
                  <a:cubicBezTo>
                    <a:pt x="1153" y="1319"/>
                    <a:pt x="1077" y="1264"/>
                    <a:pt x="1064" y="1183"/>
                  </a:cubicBezTo>
                  <a:cubicBezTo>
                    <a:pt x="1051" y="1102"/>
                    <a:pt x="1107" y="1025"/>
                    <a:pt x="1188" y="1012"/>
                  </a:cubicBezTo>
                  <a:cubicBezTo>
                    <a:pt x="1269" y="999"/>
                    <a:pt x="1345" y="1054"/>
                    <a:pt x="1358" y="1136"/>
                  </a:cubicBezTo>
                  <a:close/>
                  <a:moveTo>
                    <a:pt x="2098" y="1017"/>
                  </a:moveTo>
                  <a:cubicBezTo>
                    <a:pt x="2111" y="1098"/>
                    <a:pt x="2056" y="1174"/>
                    <a:pt x="1976" y="1187"/>
                  </a:cubicBezTo>
                  <a:cubicBezTo>
                    <a:pt x="1895" y="1200"/>
                    <a:pt x="1819" y="1145"/>
                    <a:pt x="1806" y="1064"/>
                  </a:cubicBezTo>
                  <a:cubicBezTo>
                    <a:pt x="1793" y="983"/>
                    <a:pt x="1848" y="906"/>
                    <a:pt x="1929" y="893"/>
                  </a:cubicBezTo>
                  <a:cubicBezTo>
                    <a:pt x="2009" y="880"/>
                    <a:pt x="2085" y="936"/>
                    <a:pt x="2098" y="1017"/>
                  </a:cubicBezTo>
                  <a:close/>
                  <a:moveTo>
                    <a:pt x="2033" y="1471"/>
                  </a:moveTo>
                  <a:cubicBezTo>
                    <a:pt x="2062" y="1632"/>
                    <a:pt x="1897" y="1797"/>
                    <a:pt x="1661" y="1840"/>
                  </a:cubicBezTo>
                  <a:cubicBezTo>
                    <a:pt x="1426" y="1882"/>
                    <a:pt x="1212" y="1787"/>
                    <a:pt x="1183" y="1627"/>
                  </a:cubicBezTo>
                  <a:close/>
                </a:path>
              </a:pathLst>
            </a:custGeom>
            <a:grpFill/>
            <a:ln cap="flat">
              <a:noFill/>
              <a:prstDash val="solid"/>
            </a:ln>
          </p:spPr>
          <p:txBody>
            <a:bodyPr vert="horz" wrap="none" lIns="90000" tIns="45000" rIns="90000" bIns="45000" anchor="ctr" anchorCtr="1" compatLnSpc="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54646"/>
                </a:solidFill>
                <a:effectLst/>
                <a:uLnTx/>
                <a:uFillTx/>
                <a:latin typeface="Liberation Sans" pitchFamily="18"/>
                <a:ea typeface="Arial Unicode MS" pitchFamily="2"/>
                <a:cs typeface="Arial Unicode MS" pitchFamily="2"/>
              </a:endParaRPr>
            </a:p>
          </p:txBody>
        </p:sp>
        <p:sp>
          <p:nvSpPr>
            <p:cNvPr id="31" name="Freeform: Shape 15"/>
            <p:cNvSpPr/>
            <p:nvPr/>
          </p:nvSpPr>
          <p:spPr>
            <a:xfrm>
              <a:off x="4656600" y="91440"/>
              <a:ext cx="378720" cy="456839"/>
            </a:xfrm>
            <a:custGeom>
              <a:avLst/>
              <a:gdLst/>
              <a:ahLst/>
              <a:cxnLst>
                <a:cxn ang="3cd4">
                  <a:pos x="hc" y="t"/>
                </a:cxn>
                <a:cxn ang="cd2">
                  <a:pos x="l" y="vc"/>
                </a:cxn>
                <a:cxn ang="cd4">
                  <a:pos x="hc" y="b"/>
                </a:cxn>
                <a:cxn ang="0">
                  <a:pos x="r" y="vc"/>
                </a:cxn>
              </a:cxnLst>
              <a:rect l="l" t="t" r="r" b="b"/>
              <a:pathLst>
                <a:path w="1053" h="1270">
                  <a:moveTo>
                    <a:pt x="498" y="1270"/>
                  </a:moveTo>
                  <a:cubicBezTo>
                    <a:pt x="452" y="1270"/>
                    <a:pt x="406" y="1264"/>
                    <a:pt x="360" y="1251"/>
                  </a:cubicBezTo>
                  <a:cubicBezTo>
                    <a:pt x="93" y="1179"/>
                    <a:pt x="-54" y="923"/>
                    <a:pt x="18" y="656"/>
                  </a:cubicBezTo>
                  <a:lnTo>
                    <a:pt x="97" y="361"/>
                  </a:lnTo>
                  <a:cubicBezTo>
                    <a:pt x="155" y="145"/>
                    <a:pt x="340" y="0"/>
                    <a:pt x="556" y="0"/>
                  </a:cubicBezTo>
                  <a:cubicBezTo>
                    <a:pt x="601" y="0"/>
                    <a:pt x="646" y="6"/>
                    <a:pt x="692" y="18"/>
                  </a:cubicBezTo>
                  <a:cubicBezTo>
                    <a:pt x="821" y="53"/>
                    <a:pt x="927" y="133"/>
                    <a:pt x="990" y="242"/>
                  </a:cubicBezTo>
                  <a:cubicBezTo>
                    <a:pt x="1054" y="353"/>
                    <a:pt x="1069" y="485"/>
                    <a:pt x="1035" y="614"/>
                  </a:cubicBezTo>
                  <a:lnTo>
                    <a:pt x="955" y="909"/>
                  </a:lnTo>
                  <a:cubicBezTo>
                    <a:pt x="898" y="1125"/>
                    <a:pt x="714" y="1270"/>
                    <a:pt x="498" y="1270"/>
                  </a:cubicBezTo>
                  <a:close/>
                </a:path>
              </a:pathLst>
            </a:custGeom>
            <a:grpFill/>
            <a:ln cap="flat">
              <a:noFill/>
              <a:prstDash val="solid"/>
            </a:ln>
          </p:spPr>
          <p:txBody>
            <a:bodyPr vert="horz" wrap="none" lIns="90000" tIns="45000" rIns="90000" bIns="45000" anchor="ctr" anchorCtr="1" compatLnSpc="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54646"/>
                </a:solidFill>
                <a:effectLst/>
                <a:uLnTx/>
                <a:uFillTx/>
                <a:latin typeface="Liberation Sans" pitchFamily="18"/>
                <a:ea typeface="Arial Unicode MS" pitchFamily="2"/>
                <a:cs typeface="Arial Unicode MS" pitchFamily="2"/>
              </a:endParaRPr>
            </a:p>
          </p:txBody>
        </p:sp>
        <p:sp>
          <p:nvSpPr>
            <p:cNvPr id="32" name="Freeform: Shape 16"/>
            <p:cNvSpPr/>
            <p:nvPr/>
          </p:nvSpPr>
          <p:spPr>
            <a:xfrm>
              <a:off x="3291839" y="1314000"/>
              <a:ext cx="1295640" cy="2804400"/>
            </a:xfrm>
            <a:custGeom>
              <a:avLst/>
              <a:gdLst/>
              <a:ahLst/>
              <a:cxnLst>
                <a:cxn ang="3cd4">
                  <a:pos x="hc" y="t"/>
                </a:cxn>
                <a:cxn ang="cd2">
                  <a:pos x="l" y="vc"/>
                </a:cxn>
                <a:cxn ang="cd4">
                  <a:pos x="hc" y="b"/>
                </a:cxn>
                <a:cxn ang="0">
                  <a:pos x="r" y="vc"/>
                </a:cxn>
              </a:cxnLst>
              <a:rect l="l" t="t" r="r" b="b"/>
              <a:pathLst>
                <a:path w="3600" h="7791">
                  <a:moveTo>
                    <a:pt x="1180" y="2564"/>
                  </a:moveTo>
                  <a:lnTo>
                    <a:pt x="1178" y="391"/>
                  </a:lnTo>
                  <a:lnTo>
                    <a:pt x="1179" y="391"/>
                  </a:lnTo>
                  <a:cubicBezTo>
                    <a:pt x="1184" y="200"/>
                    <a:pt x="1319" y="42"/>
                    <a:pt x="1499" y="0"/>
                  </a:cubicBezTo>
                  <a:lnTo>
                    <a:pt x="1642" y="65"/>
                  </a:lnTo>
                  <a:lnTo>
                    <a:pt x="2324" y="392"/>
                  </a:lnTo>
                  <a:lnTo>
                    <a:pt x="2407" y="293"/>
                  </a:lnTo>
                  <a:lnTo>
                    <a:pt x="2679" y="675"/>
                  </a:lnTo>
                  <a:lnTo>
                    <a:pt x="2891" y="290"/>
                  </a:lnTo>
                  <a:lnTo>
                    <a:pt x="2984" y="363"/>
                  </a:lnTo>
                  <a:lnTo>
                    <a:pt x="3481" y="116"/>
                  </a:lnTo>
                  <a:cubicBezTo>
                    <a:pt x="3549" y="187"/>
                    <a:pt x="3593" y="283"/>
                    <a:pt x="3596" y="389"/>
                  </a:cubicBezTo>
                  <a:lnTo>
                    <a:pt x="3597" y="389"/>
                  </a:lnTo>
                  <a:lnTo>
                    <a:pt x="3599" y="3615"/>
                  </a:lnTo>
                  <a:cubicBezTo>
                    <a:pt x="3512" y="3656"/>
                    <a:pt x="3420" y="3684"/>
                    <a:pt x="3328" y="3699"/>
                  </a:cubicBezTo>
                  <a:cubicBezTo>
                    <a:pt x="3289" y="3706"/>
                    <a:pt x="3253" y="3710"/>
                    <a:pt x="3220" y="3712"/>
                  </a:cubicBezTo>
                  <a:cubicBezTo>
                    <a:pt x="3198" y="3713"/>
                    <a:pt x="3182" y="3714"/>
                    <a:pt x="3171" y="3714"/>
                  </a:cubicBezTo>
                  <a:cubicBezTo>
                    <a:pt x="3169" y="3714"/>
                    <a:pt x="3169" y="3714"/>
                    <a:pt x="3170" y="3714"/>
                  </a:cubicBezTo>
                  <a:lnTo>
                    <a:pt x="3167" y="3713"/>
                  </a:lnTo>
                  <a:lnTo>
                    <a:pt x="1193" y="3713"/>
                  </a:lnTo>
                  <a:cubicBezTo>
                    <a:pt x="1307" y="3636"/>
                    <a:pt x="1389" y="3527"/>
                    <a:pt x="1428" y="3399"/>
                  </a:cubicBezTo>
                  <a:cubicBezTo>
                    <a:pt x="1473" y="3251"/>
                    <a:pt x="1457" y="3090"/>
                    <a:pt x="1383" y="2946"/>
                  </a:cubicBezTo>
                  <a:lnTo>
                    <a:pt x="1228" y="2643"/>
                  </a:lnTo>
                  <a:cubicBezTo>
                    <a:pt x="1214" y="2615"/>
                    <a:pt x="1198" y="2589"/>
                    <a:pt x="1180" y="2564"/>
                  </a:cubicBezTo>
                  <a:close/>
                  <a:moveTo>
                    <a:pt x="1181" y="3890"/>
                  </a:moveTo>
                  <a:lnTo>
                    <a:pt x="1181" y="3986"/>
                  </a:lnTo>
                  <a:lnTo>
                    <a:pt x="951" y="5435"/>
                  </a:lnTo>
                  <a:lnTo>
                    <a:pt x="233" y="6006"/>
                  </a:lnTo>
                  <a:cubicBezTo>
                    <a:pt x="91" y="6118"/>
                    <a:pt x="12" y="6280"/>
                    <a:pt x="0" y="6447"/>
                  </a:cubicBezTo>
                  <a:lnTo>
                    <a:pt x="0" y="6537"/>
                  </a:lnTo>
                  <a:cubicBezTo>
                    <a:pt x="9" y="6657"/>
                    <a:pt x="52" y="6775"/>
                    <a:pt x="132" y="6876"/>
                  </a:cubicBezTo>
                  <a:cubicBezTo>
                    <a:pt x="344" y="7144"/>
                    <a:pt x="733" y="7189"/>
                    <a:pt x="1001" y="6977"/>
                  </a:cubicBezTo>
                  <a:lnTo>
                    <a:pt x="1932" y="6240"/>
                  </a:lnTo>
                  <a:lnTo>
                    <a:pt x="2124" y="6087"/>
                  </a:lnTo>
                  <a:lnTo>
                    <a:pt x="2160" y="5844"/>
                  </a:lnTo>
                  <a:lnTo>
                    <a:pt x="2362" y="4466"/>
                  </a:lnTo>
                  <a:lnTo>
                    <a:pt x="2362" y="7172"/>
                  </a:lnTo>
                  <a:cubicBezTo>
                    <a:pt x="2362" y="7514"/>
                    <a:pt x="2639" y="7791"/>
                    <a:pt x="2981" y="7791"/>
                  </a:cubicBezTo>
                  <a:cubicBezTo>
                    <a:pt x="3323" y="7791"/>
                    <a:pt x="3600" y="7514"/>
                    <a:pt x="3600" y="7172"/>
                  </a:cubicBezTo>
                  <a:lnTo>
                    <a:pt x="3600" y="4067"/>
                  </a:lnTo>
                  <a:cubicBezTo>
                    <a:pt x="3600" y="4061"/>
                    <a:pt x="3600" y="4054"/>
                    <a:pt x="3599" y="4048"/>
                  </a:cubicBezTo>
                  <a:lnTo>
                    <a:pt x="3599" y="3808"/>
                  </a:lnTo>
                  <a:cubicBezTo>
                    <a:pt x="3520" y="3838"/>
                    <a:pt x="3439" y="3860"/>
                    <a:pt x="3357" y="3874"/>
                  </a:cubicBezTo>
                  <a:cubicBezTo>
                    <a:pt x="3312" y="3881"/>
                    <a:pt x="3270" y="3886"/>
                    <a:pt x="3231" y="3889"/>
                  </a:cubicBezTo>
                  <a:cubicBezTo>
                    <a:pt x="3205" y="3890"/>
                    <a:pt x="3183" y="3891"/>
                    <a:pt x="3168" y="3890"/>
                  </a:cubicBezTo>
                  <a:cubicBezTo>
                    <a:pt x="3165" y="3890"/>
                    <a:pt x="3165" y="3890"/>
                    <a:pt x="3164" y="3890"/>
                  </a:cubicBezTo>
                  <a:lnTo>
                    <a:pt x="3167" y="3890"/>
                  </a:lnTo>
                  <a:close/>
                </a:path>
              </a:pathLst>
            </a:custGeom>
            <a:grpFill/>
            <a:ln cap="flat">
              <a:noFill/>
              <a:prstDash val="solid"/>
            </a:ln>
          </p:spPr>
          <p:txBody>
            <a:bodyPr vert="horz" wrap="none" lIns="90000" tIns="45000" rIns="90000" bIns="45000" anchor="ctr" anchorCtr="1" compatLnSpc="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54646"/>
                </a:solidFill>
                <a:effectLst/>
                <a:uLnTx/>
                <a:uFillTx/>
                <a:latin typeface="Liberation Sans" pitchFamily="18"/>
                <a:ea typeface="Arial Unicode MS" pitchFamily="2"/>
                <a:cs typeface="Arial Unicode MS" pitchFamily="2"/>
              </a:endParaRPr>
            </a:p>
          </p:txBody>
        </p:sp>
        <p:sp>
          <p:nvSpPr>
            <p:cNvPr id="34" name="Freeform: Shape 17"/>
            <p:cNvSpPr/>
            <p:nvPr/>
          </p:nvSpPr>
          <p:spPr>
            <a:xfrm>
              <a:off x="3895560" y="1264319"/>
              <a:ext cx="307440" cy="153720"/>
            </a:xfrm>
            <a:custGeom>
              <a:avLst/>
              <a:gdLst/>
              <a:ahLst/>
              <a:cxnLst>
                <a:cxn ang="3cd4">
                  <a:pos x="hc" y="t"/>
                </a:cxn>
                <a:cxn ang="cd2">
                  <a:pos x="l" y="vc"/>
                </a:cxn>
                <a:cxn ang="cd4">
                  <a:pos x="hc" y="b"/>
                </a:cxn>
                <a:cxn ang="0">
                  <a:pos x="r" y="vc"/>
                </a:cxn>
              </a:cxnLst>
              <a:rect l="l" t="t" r="r" b="b"/>
              <a:pathLst>
                <a:path w="855" h="428">
                  <a:moveTo>
                    <a:pt x="623" y="428"/>
                  </a:moveTo>
                  <a:lnTo>
                    <a:pt x="855" y="154"/>
                  </a:lnTo>
                  <a:lnTo>
                    <a:pt x="268" y="0"/>
                  </a:lnTo>
                  <a:lnTo>
                    <a:pt x="0" y="127"/>
                  </a:lnTo>
                  <a:close/>
                </a:path>
              </a:pathLst>
            </a:custGeom>
            <a:grpFill/>
            <a:ln cap="flat">
              <a:noFill/>
              <a:prstDash val="solid"/>
            </a:ln>
          </p:spPr>
          <p:txBody>
            <a:bodyPr vert="horz" wrap="none" lIns="90000" tIns="45000" rIns="90000" bIns="45000" anchor="ctr" anchorCtr="1" compatLnSpc="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54646"/>
                </a:solidFill>
                <a:effectLst/>
                <a:uLnTx/>
                <a:uFillTx/>
                <a:latin typeface="Liberation Sans" pitchFamily="18"/>
                <a:ea typeface="Arial Unicode MS" pitchFamily="2"/>
                <a:cs typeface="Arial Unicode MS" pitchFamily="2"/>
              </a:endParaRPr>
            </a:p>
          </p:txBody>
        </p:sp>
        <p:sp>
          <p:nvSpPr>
            <p:cNvPr id="35" name="Freeform: Shape 18"/>
            <p:cNvSpPr/>
            <p:nvPr/>
          </p:nvSpPr>
          <p:spPr>
            <a:xfrm>
              <a:off x="3324600" y="2167560"/>
              <a:ext cx="448199" cy="501480"/>
            </a:xfrm>
            <a:custGeom>
              <a:avLst/>
              <a:gdLst/>
              <a:ahLst/>
              <a:cxnLst>
                <a:cxn ang="3cd4">
                  <a:pos x="hc" y="t"/>
                </a:cxn>
                <a:cxn ang="cd2">
                  <a:pos x="l" y="vc"/>
                </a:cxn>
                <a:cxn ang="cd4">
                  <a:pos x="hc" y="b"/>
                </a:cxn>
                <a:cxn ang="0">
                  <a:pos x="r" y="vc"/>
                </a:cxn>
              </a:cxnLst>
              <a:rect l="l" t="t" r="r" b="b"/>
              <a:pathLst>
                <a:path w="1246" h="1394">
                  <a:moveTo>
                    <a:pt x="694" y="1394"/>
                  </a:moveTo>
                  <a:cubicBezTo>
                    <a:pt x="495" y="1394"/>
                    <a:pt x="313" y="1280"/>
                    <a:pt x="219" y="1096"/>
                  </a:cubicBezTo>
                  <a:lnTo>
                    <a:pt x="64" y="793"/>
                  </a:lnTo>
                  <a:cubicBezTo>
                    <a:pt x="-3" y="662"/>
                    <a:pt x="-18" y="517"/>
                    <a:pt x="23" y="384"/>
                  </a:cubicBezTo>
                  <a:cubicBezTo>
                    <a:pt x="65" y="247"/>
                    <a:pt x="163" y="133"/>
                    <a:pt x="299" y="63"/>
                  </a:cubicBezTo>
                  <a:cubicBezTo>
                    <a:pt x="380" y="21"/>
                    <a:pt x="466" y="0"/>
                    <a:pt x="553" y="0"/>
                  </a:cubicBezTo>
                  <a:cubicBezTo>
                    <a:pt x="752" y="0"/>
                    <a:pt x="934" y="114"/>
                    <a:pt x="1028" y="298"/>
                  </a:cubicBezTo>
                  <a:lnTo>
                    <a:pt x="1183" y="601"/>
                  </a:lnTo>
                  <a:cubicBezTo>
                    <a:pt x="1250" y="731"/>
                    <a:pt x="1265" y="877"/>
                    <a:pt x="1224" y="1010"/>
                  </a:cubicBezTo>
                  <a:cubicBezTo>
                    <a:pt x="1182" y="1147"/>
                    <a:pt x="1084" y="1261"/>
                    <a:pt x="948" y="1331"/>
                  </a:cubicBezTo>
                  <a:cubicBezTo>
                    <a:pt x="866" y="1373"/>
                    <a:pt x="781" y="1394"/>
                    <a:pt x="694" y="1394"/>
                  </a:cubicBezTo>
                  <a:close/>
                </a:path>
              </a:pathLst>
            </a:custGeom>
            <a:grpFill/>
            <a:ln cap="flat">
              <a:noFill/>
              <a:prstDash val="solid"/>
            </a:ln>
          </p:spPr>
          <p:txBody>
            <a:bodyPr vert="horz" wrap="none" lIns="90000" tIns="45000" rIns="90000" bIns="45000" anchor="ctr" anchorCtr="1" compatLnSpc="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54646"/>
                </a:solidFill>
                <a:effectLst/>
                <a:uLnTx/>
                <a:uFillTx/>
                <a:latin typeface="Liberation Sans" pitchFamily="18"/>
                <a:ea typeface="Arial Unicode MS" pitchFamily="2"/>
                <a:cs typeface="Arial Unicode MS" pitchFamily="2"/>
              </a:endParaRPr>
            </a:p>
          </p:txBody>
        </p:sp>
        <p:sp>
          <p:nvSpPr>
            <p:cNvPr id="36" name="Freeform: Shape 19"/>
            <p:cNvSpPr/>
            <p:nvPr/>
          </p:nvSpPr>
          <p:spPr>
            <a:xfrm>
              <a:off x="4270320" y="1286280"/>
              <a:ext cx="259920" cy="120960"/>
            </a:xfrm>
            <a:custGeom>
              <a:avLst/>
              <a:gdLst/>
              <a:ahLst/>
              <a:cxnLst>
                <a:cxn ang="3cd4">
                  <a:pos x="hc" y="t"/>
                </a:cxn>
                <a:cxn ang="cd2">
                  <a:pos x="l" y="vc"/>
                </a:cxn>
                <a:cxn ang="cd4">
                  <a:pos x="hc" y="b"/>
                </a:cxn>
                <a:cxn ang="0">
                  <a:pos x="r" y="vc"/>
                </a:cxn>
              </a:cxnLst>
              <a:rect l="l" t="t" r="r" b="b"/>
              <a:pathLst>
                <a:path w="723" h="337">
                  <a:moveTo>
                    <a:pt x="276" y="337"/>
                  </a:moveTo>
                  <a:lnTo>
                    <a:pt x="723" y="117"/>
                  </a:lnTo>
                  <a:lnTo>
                    <a:pt x="404" y="0"/>
                  </a:lnTo>
                  <a:lnTo>
                    <a:pt x="0" y="116"/>
                  </a:lnTo>
                  <a:close/>
                </a:path>
              </a:pathLst>
            </a:custGeom>
            <a:grpFill/>
            <a:ln cap="flat">
              <a:noFill/>
              <a:prstDash val="solid"/>
            </a:ln>
          </p:spPr>
          <p:txBody>
            <a:bodyPr vert="horz" wrap="none" lIns="90000" tIns="45000" rIns="90000" bIns="45000" anchor="ctr" anchorCtr="1" compatLnSpc="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54646"/>
                </a:solidFill>
                <a:effectLst/>
                <a:uLnTx/>
                <a:uFillTx/>
                <a:latin typeface="Liberation Sans" pitchFamily="18"/>
                <a:ea typeface="Arial Unicode MS" pitchFamily="2"/>
                <a:cs typeface="Arial Unicode MS" pitchFamily="2"/>
              </a:endParaRPr>
            </a:p>
          </p:txBody>
        </p:sp>
        <p:sp>
          <p:nvSpPr>
            <p:cNvPr id="37" name="Freeform: Shape 20"/>
            <p:cNvSpPr/>
            <p:nvPr/>
          </p:nvSpPr>
          <p:spPr>
            <a:xfrm>
              <a:off x="5179320" y="189360"/>
              <a:ext cx="832679" cy="2990160"/>
            </a:xfrm>
            <a:custGeom>
              <a:avLst/>
              <a:gdLst/>
              <a:ahLst/>
              <a:cxnLst>
                <a:cxn ang="3cd4">
                  <a:pos x="hc" y="t"/>
                </a:cxn>
                <a:cxn ang="cd2">
                  <a:pos x="l" y="vc"/>
                </a:cxn>
                <a:cxn ang="cd4">
                  <a:pos x="hc" y="b"/>
                </a:cxn>
                <a:cxn ang="0">
                  <a:pos x="r" y="vc"/>
                </a:cxn>
              </a:cxnLst>
              <a:rect l="l" t="t" r="r" b="b"/>
              <a:pathLst>
                <a:path w="2314" h="8307">
                  <a:moveTo>
                    <a:pt x="976" y="4017"/>
                  </a:moveTo>
                  <a:cubicBezTo>
                    <a:pt x="896" y="3839"/>
                    <a:pt x="304" y="2532"/>
                    <a:pt x="228" y="2363"/>
                  </a:cubicBezTo>
                  <a:cubicBezTo>
                    <a:pt x="209" y="2321"/>
                    <a:pt x="197" y="2278"/>
                    <a:pt x="191" y="2235"/>
                  </a:cubicBezTo>
                  <a:lnTo>
                    <a:pt x="184" y="2236"/>
                  </a:lnTo>
                  <a:cubicBezTo>
                    <a:pt x="184" y="2236"/>
                    <a:pt x="29" y="795"/>
                    <a:pt x="4" y="558"/>
                  </a:cubicBezTo>
                  <a:cubicBezTo>
                    <a:pt x="-26" y="281"/>
                    <a:pt x="121" y="29"/>
                    <a:pt x="374" y="2"/>
                  </a:cubicBezTo>
                  <a:cubicBezTo>
                    <a:pt x="628" y="-25"/>
                    <a:pt x="824" y="184"/>
                    <a:pt x="854" y="466"/>
                  </a:cubicBezTo>
                  <a:lnTo>
                    <a:pt x="1024" y="2048"/>
                  </a:lnTo>
                  <a:lnTo>
                    <a:pt x="1464" y="3019"/>
                  </a:lnTo>
                  <a:lnTo>
                    <a:pt x="1563" y="3019"/>
                  </a:lnTo>
                  <a:lnTo>
                    <a:pt x="1721" y="3019"/>
                  </a:lnTo>
                  <a:lnTo>
                    <a:pt x="1786" y="3114"/>
                  </a:lnTo>
                  <a:lnTo>
                    <a:pt x="2068" y="3582"/>
                  </a:lnTo>
                  <a:cubicBezTo>
                    <a:pt x="2075" y="3594"/>
                    <a:pt x="2087" y="3601"/>
                    <a:pt x="2101" y="3602"/>
                  </a:cubicBezTo>
                  <a:cubicBezTo>
                    <a:pt x="2102" y="3602"/>
                    <a:pt x="2102" y="3602"/>
                    <a:pt x="2103" y="3602"/>
                  </a:cubicBezTo>
                  <a:cubicBezTo>
                    <a:pt x="2116" y="3602"/>
                    <a:pt x="2128" y="3596"/>
                    <a:pt x="2136" y="3585"/>
                  </a:cubicBezTo>
                  <a:lnTo>
                    <a:pt x="2314" y="3338"/>
                  </a:lnTo>
                  <a:lnTo>
                    <a:pt x="2314" y="8307"/>
                  </a:lnTo>
                  <a:lnTo>
                    <a:pt x="976" y="8307"/>
                  </a:lnTo>
                  <a:close/>
                </a:path>
              </a:pathLst>
            </a:custGeom>
            <a:grpFill/>
            <a:ln cap="flat">
              <a:noFill/>
              <a:prstDash val="solid"/>
            </a:ln>
          </p:spPr>
          <p:txBody>
            <a:bodyPr vert="horz" wrap="none" lIns="90000" tIns="45000" rIns="90000" bIns="45000" anchor="ctr" anchorCtr="1" compatLnSpc="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54646"/>
                </a:solidFill>
                <a:effectLst/>
                <a:uLnTx/>
                <a:uFillTx/>
                <a:latin typeface="Liberation Sans" pitchFamily="18"/>
                <a:ea typeface="Arial Unicode MS" pitchFamily="2"/>
                <a:cs typeface="Arial Unicode MS" pitchFamily="2"/>
              </a:endParaRPr>
            </a:p>
          </p:txBody>
        </p:sp>
        <p:sp>
          <p:nvSpPr>
            <p:cNvPr id="38" name="Freeform: Shape 21"/>
            <p:cNvSpPr/>
            <p:nvPr/>
          </p:nvSpPr>
          <p:spPr>
            <a:xfrm>
              <a:off x="6041518" y="1276199"/>
              <a:ext cx="962280" cy="1903320"/>
            </a:xfrm>
            <a:custGeom>
              <a:avLst/>
              <a:gdLst/>
              <a:ahLst/>
              <a:cxnLst>
                <a:cxn ang="3cd4">
                  <a:pos x="hc" y="t"/>
                </a:cxn>
                <a:cxn ang="cd2">
                  <a:pos x="l" y="vc"/>
                </a:cxn>
                <a:cxn ang="cd4">
                  <a:pos x="hc" y="b"/>
                </a:cxn>
                <a:cxn ang="0">
                  <a:pos x="r" y="vc"/>
                </a:cxn>
              </a:cxnLst>
              <a:rect l="l" t="t" r="r" b="b"/>
              <a:pathLst>
                <a:path w="2674" h="5288">
                  <a:moveTo>
                    <a:pt x="548" y="1366"/>
                  </a:moveTo>
                  <a:cubicBezTo>
                    <a:pt x="555" y="1343"/>
                    <a:pt x="649" y="1354"/>
                    <a:pt x="649" y="1354"/>
                  </a:cubicBezTo>
                  <a:cubicBezTo>
                    <a:pt x="644" y="1416"/>
                    <a:pt x="647" y="1457"/>
                    <a:pt x="647" y="1457"/>
                  </a:cubicBezTo>
                  <a:lnTo>
                    <a:pt x="561" y="1539"/>
                  </a:lnTo>
                  <a:cubicBezTo>
                    <a:pt x="561" y="1539"/>
                    <a:pt x="554" y="1493"/>
                    <a:pt x="551" y="1441"/>
                  </a:cubicBezTo>
                  <a:cubicBezTo>
                    <a:pt x="549" y="1410"/>
                    <a:pt x="548" y="1383"/>
                    <a:pt x="548" y="1366"/>
                  </a:cubicBezTo>
                  <a:cubicBezTo>
                    <a:pt x="548" y="1364"/>
                    <a:pt x="548" y="1362"/>
                    <a:pt x="548" y="1361"/>
                  </a:cubicBezTo>
                  <a:cubicBezTo>
                    <a:pt x="548" y="1360"/>
                    <a:pt x="547" y="1348"/>
                    <a:pt x="558" y="1337"/>
                  </a:cubicBezTo>
                  <a:cubicBezTo>
                    <a:pt x="583" y="1313"/>
                    <a:pt x="645" y="1255"/>
                    <a:pt x="657" y="1243"/>
                  </a:cubicBezTo>
                  <a:cubicBezTo>
                    <a:pt x="668" y="1233"/>
                    <a:pt x="680" y="1234"/>
                    <a:pt x="681" y="1234"/>
                  </a:cubicBezTo>
                  <a:cubicBezTo>
                    <a:pt x="698" y="1235"/>
                    <a:pt x="728" y="1237"/>
                    <a:pt x="761" y="1241"/>
                  </a:cubicBezTo>
                  <a:cubicBezTo>
                    <a:pt x="813" y="1247"/>
                    <a:pt x="858" y="1256"/>
                    <a:pt x="858" y="1256"/>
                  </a:cubicBezTo>
                  <a:lnTo>
                    <a:pt x="772" y="1338"/>
                  </a:lnTo>
                  <a:cubicBezTo>
                    <a:pt x="772" y="1338"/>
                    <a:pt x="731" y="1333"/>
                    <a:pt x="670" y="1335"/>
                  </a:cubicBezTo>
                  <a:cubicBezTo>
                    <a:pt x="635" y="1336"/>
                    <a:pt x="601" y="1339"/>
                    <a:pt x="577" y="1342"/>
                  </a:cubicBezTo>
                  <a:cubicBezTo>
                    <a:pt x="573" y="1343"/>
                    <a:pt x="561" y="1345"/>
                    <a:pt x="554" y="1354"/>
                  </a:cubicBezTo>
                  <a:cubicBezTo>
                    <a:pt x="551" y="1359"/>
                    <a:pt x="549" y="1362"/>
                    <a:pt x="548" y="1366"/>
                  </a:cubicBezTo>
                  <a:close/>
                  <a:moveTo>
                    <a:pt x="1338" y="1985"/>
                  </a:moveTo>
                  <a:lnTo>
                    <a:pt x="1856" y="3103"/>
                  </a:lnTo>
                  <a:cubicBezTo>
                    <a:pt x="1956" y="3318"/>
                    <a:pt x="2193" y="3419"/>
                    <a:pt x="2424" y="3311"/>
                  </a:cubicBezTo>
                  <a:cubicBezTo>
                    <a:pt x="2656" y="3204"/>
                    <a:pt x="2730" y="2954"/>
                    <a:pt x="2633" y="2743"/>
                  </a:cubicBezTo>
                  <a:lnTo>
                    <a:pt x="1528" y="358"/>
                  </a:lnTo>
                  <a:cubicBezTo>
                    <a:pt x="1419" y="123"/>
                    <a:pt x="1180" y="-11"/>
                    <a:pt x="937" y="1"/>
                  </a:cubicBezTo>
                  <a:cubicBezTo>
                    <a:pt x="928" y="0"/>
                    <a:pt x="919" y="0"/>
                    <a:pt x="911" y="0"/>
                  </a:cubicBezTo>
                  <a:lnTo>
                    <a:pt x="752" y="0"/>
                  </a:lnTo>
                  <a:lnTo>
                    <a:pt x="585" y="0"/>
                  </a:lnTo>
                  <a:lnTo>
                    <a:pt x="524" y="102"/>
                  </a:lnTo>
                  <a:lnTo>
                    <a:pt x="247" y="563"/>
                  </a:lnTo>
                  <a:cubicBezTo>
                    <a:pt x="240" y="575"/>
                    <a:pt x="227" y="582"/>
                    <a:pt x="213" y="583"/>
                  </a:cubicBezTo>
                  <a:cubicBezTo>
                    <a:pt x="213" y="583"/>
                    <a:pt x="212" y="583"/>
                    <a:pt x="211" y="583"/>
                  </a:cubicBezTo>
                  <a:cubicBezTo>
                    <a:pt x="198" y="583"/>
                    <a:pt x="186" y="577"/>
                    <a:pt x="178" y="566"/>
                  </a:cubicBezTo>
                  <a:lnTo>
                    <a:pt x="0" y="319"/>
                  </a:lnTo>
                  <a:lnTo>
                    <a:pt x="0" y="5288"/>
                  </a:lnTo>
                  <a:lnTo>
                    <a:pt x="1338" y="5288"/>
                  </a:lnTo>
                  <a:close/>
                  <a:moveTo>
                    <a:pt x="746" y="1573"/>
                  </a:moveTo>
                  <a:cubicBezTo>
                    <a:pt x="769" y="1567"/>
                    <a:pt x="762" y="1473"/>
                    <a:pt x="762" y="1473"/>
                  </a:cubicBezTo>
                  <a:cubicBezTo>
                    <a:pt x="701" y="1476"/>
                    <a:pt x="660" y="1470"/>
                    <a:pt x="660" y="1470"/>
                  </a:cubicBezTo>
                  <a:lnTo>
                    <a:pt x="574" y="1552"/>
                  </a:lnTo>
                  <a:cubicBezTo>
                    <a:pt x="574" y="1552"/>
                    <a:pt x="620" y="1561"/>
                    <a:pt x="671" y="1567"/>
                  </a:cubicBezTo>
                  <a:cubicBezTo>
                    <a:pt x="700" y="1571"/>
                    <a:pt x="739" y="1573"/>
                    <a:pt x="745" y="1574"/>
                  </a:cubicBezTo>
                  <a:cubicBezTo>
                    <a:pt x="745" y="1574"/>
                    <a:pt x="746" y="1574"/>
                    <a:pt x="746" y="1573"/>
                  </a:cubicBezTo>
                  <a:close/>
                  <a:moveTo>
                    <a:pt x="751" y="1574"/>
                  </a:moveTo>
                  <a:cubicBezTo>
                    <a:pt x="749" y="1574"/>
                    <a:pt x="748" y="1574"/>
                    <a:pt x="746" y="1574"/>
                  </a:cubicBezTo>
                  <a:cubicBezTo>
                    <a:pt x="750" y="1573"/>
                    <a:pt x="753" y="1571"/>
                    <a:pt x="757" y="1568"/>
                  </a:cubicBezTo>
                  <a:cubicBezTo>
                    <a:pt x="767" y="1562"/>
                    <a:pt x="770" y="1550"/>
                    <a:pt x="771" y="1546"/>
                  </a:cubicBezTo>
                  <a:cubicBezTo>
                    <a:pt x="775" y="1523"/>
                    <a:pt x="780" y="1488"/>
                    <a:pt x="783" y="1454"/>
                  </a:cubicBezTo>
                  <a:cubicBezTo>
                    <a:pt x="788" y="1392"/>
                    <a:pt x="785" y="1352"/>
                    <a:pt x="785" y="1352"/>
                  </a:cubicBezTo>
                  <a:lnTo>
                    <a:pt x="871" y="1270"/>
                  </a:lnTo>
                  <a:cubicBezTo>
                    <a:pt x="871" y="1270"/>
                    <a:pt x="877" y="1315"/>
                    <a:pt x="881" y="1367"/>
                  </a:cubicBezTo>
                  <a:cubicBezTo>
                    <a:pt x="883" y="1401"/>
                    <a:pt x="884" y="1430"/>
                    <a:pt x="884" y="1447"/>
                  </a:cubicBezTo>
                  <a:cubicBezTo>
                    <a:pt x="884" y="1448"/>
                    <a:pt x="885" y="1460"/>
                    <a:pt x="874" y="1471"/>
                  </a:cubicBezTo>
                  <a:cubicBezTo>
                    <a:pt x="861" y="1483"/>
                    <a:pt x="800" y="1541"/>
                    <a:pt x="775" y="1565"/>
                  </a:cubicBezTo>
                  <a:cubicBezTo>
                    <a:pt x="764" y="1575"/>
                    <a:pt x="752" y="1574"/>
                    <a:pt x="751" y="1574"/>
                  </a:cubicBezTo>
                  <a:close/>
                  <a:moveTo>
                    <a:pt x="961" y="1028"/>
                  </a:moveTo>
                  <a:lnTo>
                    <a:pt x="884" y="1028"/>
                  </a:lnTo>
                  <a:lnTo>
                    <a:pt x="884" y="1082"/>
                  </a:lnTo>
                  <a:cubicBezTo>
                    <a:pt x="884" y="1093"/>
                    <a:pt x="874" y="1103"/>
                    <a:pt x="863" y="1103"/>
                  </a:cubicBezTo>
                  <a:cubicBezTo>
                    <a:pt x="851" y="1103"/>
                    <a:pt x="842" y="1093"/>
                    <a:pt x="842" y="1082"/>
                  </a:cubicBezTo>
                  <a:lnTo>
                    <a:pt x="842" y="1028"/>
                  </a:lnTo>
                  <a:lnTo>
                    <a:pt x="693" y="1028"/>
                  </a:lnTo>
                  <a:lnTo>
                    <a:pt x="693" y="1103"/>
                  </a:lnTo>
                  <a:cubicBezTo>
                    <a:pt x="693" y="1115"/>
                    <a:pt x="683" y="1145"/>
                    <a:pt x="672" y="1145"/>
                  </a:cubicBezTo>
                  <a:cubicBezTo>
                    <a:pt x="660" y="1145"/>
                    <a:pt x="650" y="1115"/>
                    <a:pt x="650" y="1103"/>
                  </a:cubicBezTo>
                  <a:lnTo>
                    <a:pt x="650" y="1028"/>
                  </a:lnTo>
                  <a:lnTo>
                    <a:pt x="387" y="1028"/>
                  </a:lnTo>
                  <a:lnTo>
                    <a:pt x="387" y="967"/>
                  </a:lnTo>
                  <a:lnTo>
                    <a:pt x="613" y="967"/>
                  </a:lnTo>
                  <a:lnTo>
                    <a:pt x="613" y="876"/>
                  </a:lnTo>
                  <a:cubicBezTo>
                    <a:pt x="613" y="844"/>
                    <a:pt x="639" y="744"/>
                    <a:pt x="671" y="744"/>
                  </a:cubicBezTo>
                  <a:lnTo>
                    <a:pt x="672" y="744"/>
                  </a:lnTo>
                  <a:cubicBezTo>
                    <a:pt x="704" y="744"/>
                    <a:pt x="730" y="844"/>
                    <a:pt x="730" y="876"/>
                  </a:cubicBezTo>
                  <a:lnTo>
                    <a:pt x="730" y="967"/>
                  </a:lnTo>
                  <a:lnTo>
                    <a:pt x="768" y="967"/>
                  </a:lnTo>
                  <a:lnTo>
                    <a:pt x="768" y="790"/>
                  </a:lnTo>
                  <a:cubicBezTo>
                    <a:pt x="768" y="764"/>
                    <a:pt x="788" y="744"/>
                    <a:pt x="814" y="744"/>
                  </a:cubicBezTo>
                  <a:lnTo>
                    <a:pt x="838" y="744"/>
                  </a:lnTo>
                  <a:cubicBezTo>
                    <a:pt x="863" y="744"/>
                    <a:pt x="884" y="764"/>
                    <a:pt x="884" y="790"/>
                  </a:cubicBezTo>
                  <a:lnTo>
                    <a:pt x="884" y="852"/>
                  </a:lnTo>
                  <a:lnTo>
                    <a:pt x="884" y="967"/>
                  </a:lnTo>
                  <a:lnTo>
                    <a:pt x="961" y="967"/>
                  </a:lnTo>
                  <a:close/>
                  <a:moveTo>
                    <a:pt x="807" y="1682"/>
                  </a:moveTo>
                  <a:lnTo>
                    <a:pt x="790" y="1682"/>
                  </a:lnTo>
                  <a:cubicBezTo>
                    <a:pt x="785" y="1682"/>
                    <a:pt x="782" y="1682"/>
                    <a:pt x="780" y="1684"/>
                  </a:cubicBezTo>
                  <a:cubicBezTo>
                    <a:pt x="778" y="1686"/>
                    <a:pt x="777" y="1690"/>
                    <a:pt x="777" y="1694"/>
                  </a:cubicBezTo>
                  <a:lnTo>
                    <a:pt x="777" y="1753"/>
                  </a:lnTo>
                  <a:lnTo>
                    <a:pt x="767" y="1753"/>
                  </a:lnTo>
                  <a:lnTo>
                    <a:pt x="767" y="1694"/>
                  </a:lnTo>
                  <a:cubicBezTo>
                    <a:pt x="767" y="1689"/>
                    <a:pt x="767" y="1684"/>
                    <a:pt x="770" y="1681"/>
                  </a:cubicBezTo>
                  <a:cubicBezTo>
                    <a:pt x="774" y="1674"/>
                    <a:pt x="782" y="1672"/>
                    <a:pt x="789" y="1672"/>
                  </a:cubicBezTo>
                  <a:lnTo>
                    <a:pt x="807" y="1672"/>
                  </a:lnTo>
                  <a:close/>
                  <a:moveTo>
                    <a:pt x="742" y="1744"/>
                  </a:moveTo>
                  <a:cubicBezTo>
                    <a:pt x="737" y="1744"/>
                    <a:pt x="734" y="1743"/>
                    <a:pt x="732" y="1741"/>
                  </a:cubicBezTo>
                  <a:cubicBezTo>
                    <a:pt x="729" y="1739"/>
                    <a:pt x="729" y="1736"/>
                    <a:pt x="729" y="1731"/>
                  </a:cubicBezTo>
                  <a:lnTo>
                    <a:pt x="729" y="1682"/>
                  </a:lnTo>
                  <a:lnTo>
                    <a:pt x="750" y="1682"/>
                  </a:lnTo>
                  <a:lnTo>
                    <a:pt x="750" y="1672"/>
                  </a:lnTo>
                  <a:lnTo>
                    <a:pt x="729" y="1672"/>
                  </a:lnTo>
                  <a:lnTo>
                    <a:pt x="729" y="1648"/>
                  </a:lnTo>
                  <a:lnTo>
                    <a:pt x="718" y="1648"/>
                  </a:lnTo>
                  <a:lnTo>
                    <a:pt x="718" y="1732"/>
                  </a:lnTo>
                  <a:cubicBezTo>
                    <a:pt x="718" y="1736"/>
                    <a:pt x="719" y="1741"/>
                    <a:pt x="722" y="1745"/>
                  </a:cubicBezTo>
                  <a:cubicBezTo>
                    <a:pt x="726" y="1751"/>
                    <a:pt x="734" y="1753"/>
                    <a:pt x="740" y="1753"/>
                  </a:cubicBezTo>
                  <a:lnTo>
                    <a:pt x="759" y="1753"/>
                  </a:lnTo>
                  <a:lnTo>
                    <a:pt x="759" y="1744"/>
                  </a:lnTo>
                  <a:close/>
                  <a:moveTo>
                    <a:pt x="477" y="1648"/>
                  </a:moveTo>
                  <a:lnTo>
                    <a:pt x="477" y="1672"/>
                  </a:lnTo>
                  <a:lnTo>
                    <a:pt x="455" y="1672"/>
                  </a:lnTo>
                  <a:cubicBezTo>
                    <a:pt x="443" y="1672"/>
                    <a:pt x="435" y="1676"/>
                    <a:pt x="430" y="1681"/>
                  </a:cubicBezTo>
                  <a:cubicBezTo>
                    <a:pt x="422" y="1688"/>
                    <a:pt x="422" y="1699"/>
                    <a:pt x="422" y="1700"/>
                  </a:cubicBezTo>
                  <a:lnTo>
                    <a:pt x="422" y="1726"/>
                  </a:lnTo>
                  <a:cubicBezTo>
                    <a:pt x="422" y="1727"/>
                    <a:pt x="422" y="1737"/>
                    <a:pt x="430" y="1744"/>
                  </a:cubicBezTo>
                  <a:cubicBezTo>
                    <a:pt x="435" y="1749"/>
                    <a:pt x="443" y="1753"/>
                    <a:pt x="455" y="1753"/>
                  </a:cubicBezTo>
                  <a:lnTo>
                    <a:pt x="465" y="1753"/>
                  </a:lnTo>
                  <a:cubicBezTo>
                    <a:pt x="471" y="1753"/>
                    <a:pt x="479" y="1751"/>
                    <a:pt x="484" y="1745"/>
                  </a:cubicBezTo>
                  <a:cubicBezTo>
                    <a:pt x="486" y="1741"/>
                    <a:pt x="487" y="1736"/>
                    <a:pt x="487" y="1732"/>
                  </a:cubicBezTo>
                  <a:lnTo>
                    <a:pt x="487" y="1648"/>
                  </a:lnTo>
                  <a:close/>
                  <a:moveTo>
                    <a:pt x="898" y="1687"/>
                  </a:moveTo>
                  <a:cubicBezTo>
                    <a:pt x="902" y="1684"/>
                    <a:pt x="907" y="1682"/>
                    <a:pt x="915" y="1682"/>
                  </a:cubicBezTo>
                  <a:lnTo>
                    <a:pt x="939" y="1682"/>
                  </a:lnTo>
                  <a:lnTo>
                    <a:pt x="939" y="1672"/>
                  </a:lnTo>
                  <a:lnTo>
                    <a:pt x="916" y="1672"/>
                  </a:lnTo>
                  <a:cubicBezTo>
                    <a:pt x="903" y="1672"/>
                    <a:pt x="895" y="1676"/>
                    <a:pt x="891" y="1681"/>
                  </a:cubicBezTo>
                  <a:cubicBezTo>
                    <a:pt x="883" y="1688"/>
                    <a:pt x="883" y="1699"/>
                    <a:pt x="883" y="1700"/>
                  </a:cubicBezTo>
                  <a:lnTo>
                    <a:pt x="883" y="1726"/>
                  </a:lnTo>
                  <a:cubicBezTo>
                    <a:pt x="883" y="1727"/>
                    <a:pt x="883" y="1737"/>
                    <a:pt x="891" y="1744"/>
                  </a:cubicBezTo>
                  <a:cubicBezTo>
                    <a:pt x="895" y="1749"/>
                    <a:pt x="903" y="1753"/>
                    <a:pt x="916" y="1753"/>
                  </a:cubicBezTo>
                  <a:lnTo>
                    <a:pt x="939" y="1753"/>
                  </a:lnTo>
                  <a:lnTo>
                    <a:pt x="939" y="1744"/>
                  </a:lnTo>
                  <a:lnTo>
                    <a:pt x="915" y="1744"/>
                  </a:lnTo>
                  <a:cubicBezTo>
                    <a:pt x="907" y="1744"/>
                    <a:pt x="902" y="1741"/>
                    <a:pt x="898" y="1738"/>
                  </a:cubicBezTo>
                  <a:cubicBezTo>
                    <a:pt x="895" y="1735"/>
                    <a:pt x="893" y="1730"/>
                    <a:pt x="893" y="1726"/>
                  </a:cubicBezTo>
                  <a:lnTo>
                    <a:pt x="893" y="1699"/>
                  </a:lnTo>
                  <a:cubicBezTo>
                    <a:pt x="893" y="1696"/>
                    <a:pt x="895" y="1691"/>
                    <a:pt x="898" y="1687"/>
                  </a:cubicBezTo>
                  <a:close/>
                  <a:moveTo>
                    <a:pt x="708" y="1700"/>
                  </a:moveTo>
                  <a:cubicBezTo>
                    <a:pt x="708" y="1699"/>
                    <a:pt x="708" y="1688"/>
                    <a:pt x="700" y="1681"/>
                  </a:cubicBezTo>
                  <a:cubicBezTo>
                    <a:pt x="696" y="1676"/>
                    <a:pt x="688" y="1672"/>
                    <a:pt x="675" y="1672"/>
                  </a:cubicBezTo>
                  <a:lnTo>
                    <a:pt x="652" y="1672"/>
                  </a:lnTo>
                  <a:lnTo>
                    <a:pt x="652" y="1682"/>
                  </a:lnTo>
                  <a:lnTo>
                    <a:pt x="676" y="1682"/>
                  </a:lnTo>
                  <a:cubicBezTo>
                    <a:pt x="684" y="1682"/>
                    <a:pt x="690" y="1684"/>
                    <a:pt x="693" y="1687"/>
                  </a:cubicBezTo>
                  <a:cubicBezTo>
                    <a:pt x="696" y="1691"/>
                    <a:pt x="698" y="1696"/>
                    <a:pt x="698" y="1699"/>
                  </a:cubicBezTo>
                  <a:lnTo>
                    <a:pt x="698" y="1707"/>
                  </a:lnTo>
                  <a:lnTo>
                    <a:pt x="666" y="1707"/>
                  </a:lnTo>
                  <a:cubicBezTo>
                    <a:pt x="659" y="1707"/>
                    <a:pt x="651" y="1708"/>
                    <a:pt x="647" y="1715"/>
                  </a:cubicBezTo>
                  <a:cubicBezTo>
                    <a:pt x="644" y="1719"/>
                    <a:pt x="644" y="1724"/>
                    <a:pt x="644" y="1728"/>
                  </a:cubicBezTo>
                  <a:lnTo>
                    <a:pt x="644" y="1732"/>
                  </a:lnTo>
                  <a:cubicBezTo>
                    <a:pt x="644" y="1736"/>
                    <a:pt x="644" y="1741"/>
                    <a:pt x="647" y="1745"/>
                  </a:cubicBezTo>
                  <a:cubicBezTo>
                    <a:pt x="651" y="1752"/>
                    <a:pt x="659" y="1753"/>
                    <a:pt x="666" y="1753"/>
                  </a:cubicBezTo>
                  <a:lnTo>
                    <a:pt x="686" y="1753"/>
                  </a:lnTo>
                  <a:cubicBezTo>
                    <a:pt x="692" y="1753"/>
                    <a:pt x="700" y="1752"/>
                    <a:pt x="705" y="1745"/>
                  </a:cubicBezTo>
                  <a:cubicBezTo>
                    <a:pt x="707" y="1741"/>
                    <a:pt x="708" y="1736"/>
                    <a:pt x="708" y="1732"/>
                  </a:cubicBezTo>
                  <a:close/>
                  <a:moveTo>
                    <a:pt x="875" y="1700"/>
                  </a:moveTo>
                  <a:cubicBezTo>
                    <a:pt x="875" y="1699"/>
                    <a:pt x="875" y="1688"/>
                    <a:pt x="868" y="1681"/>
                  </a:cubicBezTo>
                  <a:cubicBezTo>
                    <a:pt x="863" y="1676"/>
                    <a:pt x="855" y="1672"/>
                    <a:pt x="842" y="1672"/>
                  </a:cubicBezTo>
                  <a:lnTo>
                    <a:pt x="820" y="1672"/>
                  </a:lnTo>
                  <a:lnTo>
                    <a:pt x="820" y="1682"/>
                  </a:lnTo>
                  <a:lnTo>
                    <a:pt x="843" y="1682"/>
                  </a:lnTo>
                  <a:cubicBezTo>
                    <a:pt x="852" y="1682"/>
                    <a:pt x="857" y="1684"/>
                    <a:pt x="860" y="1687"/>
                  </a:cubicBezTo>
                  <a:cubicBezTo>
                    <a:pt x="864" y="1691"/>
                    <a:pt x="865" y="1696"/>
                    <a:pt x="865" y="1699"/>
                  </a:cubicBezTo>
                  <a:lnTo>
                    <a:pt x="865" y="1707"/>
                  </a:lnTo>
                  <a:lnTo>
                    <a:pt x="833" y="1707"/>
                  </a:lnTo>
                  <a:cubicBezTo>
                    <a:pt x="827" y="1707"/>
                    <a:pt x="818" y="1708"/>
                    <a:pt x="814" y="1715"/>
                  </a:cubicBezTo>
                  <a:cubicBezTo>
                    <a:pt x="812" y="1719"/>
                    <a:pt x="811" y="1724"/>
                    <a:pt x="811" y="1728"/>
                  </a:cubicBezTo>
                  <a:lnTo>
                    <a:pt x="811" y="1732"/>
                  </a:lnTo>
                  <a:cubicBezTo>
                    <a:pt x="811" y="1736"/>
                    <a:pt x="812" y="1741"/>
                    <a:pt x="814" y="1745"/>
                  </a:cubicBezTo>
                  <a:cubicBezTo>
                    <a:pt x="818" y="1752"/>
                    <a:pt x="827" y="1753"/>
                    <a:pt x="833" y="1753"/>
                  </a:cubicBezTo>
                  <a:lnTo>
                    <a:pt x="853" y="1753"/>
                  </a:lnTo>
                  <a:cubicBezTo>
                    <a:pt x="859" y="1753"/>
                    <a:pt x="868" y="1752"/>
                    <a:pt x="872" y="1745"/>
                  </a:cubicBezTo>
                  <a:cubicBezTo>
                    <a:pt x="874" y="1741"/>
                    <a:pt x="875" y="1736"/>
                    <a:pt x="875" y="1732"/>
                  </a:cubicBezTo>
                  <a:close/>
                  <a:moveTo>
                    <a:pt x="567" y="1672"/>
                  </a:moveTo>
                  <a:lnTo>
                    <a:pt x="557" y="1672"/>
                  </a:lnTo>
                  <a:lnTo>
                    <a:pt x="531" y="1739"/>
                  </a:lnTo>
                  <a:lnTo>
                    <a:pt x="505" y="1672"/>
                  </a:lnTo>
                  <a:lnTo>
                    <a:pt x="495" y="1672"/>
                  </a:lnTo>
                  <a:lnTo>
                    <a:pt x="526" y="1753"/>
                  </a:lnTo>
                  <a:lnTo>
                    <a:pt x="516" y="1777"/>
                  </a:lnTo>
                  <a:lnTo>
                    <a:pt x="527" y="1777"/>
                  </a:lnTo>
                  <a:close/>
                  <a:moveTo>
                    <a:pt x="636" y="1700"/>
                  </a:moveTo>
                  <a:cubicBezTo>
                    <a:pt x="636" y="1699"/>
                    <a:pt x="636" y="1688"/>
                    <a:pt x="628" y="1681"/>
                  </a:cubicBezTo>
                  <a:cubicBezTo>
                    <a:pt x="624" y="1676"/>
                    <a:pt x="616" y="1673"/>
                    <a:pt x="604" y="1672"/>
                  </a:cubicBezTo>
                  <a:lnTo>
                    <a:pt x="603" y="1672"/>
                  </a:lnTo>
                  <a:cubicBezTo>
                    <a:pt x="591" y="1673"/>
                    <a:pt x="583" y="1676"/>
                    <a:pt x="579" y="1681"/>
                  </a:cubicBezTo>
                  <a:cubicBezTo>
                    <a:pt x="571" y="1688"/>
                    <a:pt x="571" y="1699"/>
                    <a:pt x="571" y="1700"/>
                  </a:cubicBezTo>
                  <a:lnTo>
                    <a:pt x="571" y="1753"/>
                  </a:lnTo>
                  <a:lnTo>
                    <a:pt x="581" y="1753"/>
                  </a:lnTo>
                  <a:lnTo>
                    <a:pt x="581" y="1699"/>
                  </a:lnTo>
                  <a:cubicBezTo>
                    <a:pt x="581" y="1696"/>
                    <a:pt x="583" y="1691"/>
                    <a:pt x="586" y="1687"/>
                  </a:cubicBezTo>
                  <a:cubicBezTo>
                    <a:pt x="589" y="1684"/>
                    <a:pt x="595" y="1682"/>
                    <a:pt x="603" y="1682"/>
                  </a:cubicBezTo>
                  <a:cubicBezTo>
                    <a:pt x="611" y="1682"/>
                    <a:pt x="617" y="1684"/>
                    <a:pt x="621" y="1687"/>
                  </a:cubicBezTo>
                  <a:cubicBezTo>
                    <a:pt x="624" y="1691"/>
                    <a:pt x="625" y="1696"/>
                    <a:pt x="625" y="1699"/>
                  </a:cubicBezTo>
                  <a:lnTo>
                    <a:pt x="625" y="1753"/>
                  </a:lnTo>
                  <a:lnTo>
                    <a:pt x="636" y="1753"/>
                  </a:lnTo>
                  <a:close/>
                  <a:moveTo>
                    <a:pt x="1002" y="1681"/>
                  </a:moveTo>
                  <a:cubicBezTo>
                    <a:pt x="997" y="1676"/>
                    <a:pt x="990" y="1673"/>
                    <a:pt x="978" y="1672"/>
                  </a:cubicBezTo>
                  <a:lnTo>
                    <a:pt x="977" y="1672"/>
                  </a:lnTo>
                  <a:cubicBezTo>
                    <a:pt x="965" y="1673"/>
                    <a:pt x="957" y="1676"/>
                    <a:pt x="952" y="1681"/>
                  </a:cubicBezTo>
                  <a:cubicBezTo>
                    <a:pt x="945" y="1688"/>
                    <a:pt x="945" y="1699"/>
                    <a:pt x="945" y="1700"/>
                  </a:cubicBezTo>
                  <a:lnTo>
                    <a:pt x="945" y="1726"/>
                  </a:lnTo>
                  <a:cubicBezTo>
                    <a:pt x="945" y="1727"/>
                    <a:pt x="945" y="1737"/>
                    <a:pt x="952" y="1744"/>
                  </a:cubicBezTo>
                  <a:cubicBezTo>
                    <a:pt x="957" y="1749"/>
                    <a:pt x="965" y="1753"/>
                    <a:pt x="977" y="1753"/>
                  </a:cubicBezTo>
                  <a:lnTo>
                    <a:pt x="1001" y="1753"/>
                  </a:lnTo>
                  <a:lnTo>
                    <a:pt x="1001" y="1744"/>
                  </a:lnTo>
                  <a:lnTo>
                    <a:pt x="977" y="1744"/>
                  </a:lnTo>
                  <a:cubicBezTo>
                    <a:pt x="969" y="1744"/>
                    <a:pt x="963" y="1741"/>
                    <a:pt x="960" y="1738"/>
                  </a:cubicBezTo>
                  <a:cubicBezTo>
                    <a:pt x="956" y="1735"/>
                    <a:pt x="955" y="1730"/>
                    <a:pt x="955" y="1726"/>
                  </a:cubicBezTo>
                  <a:lnTo>
                    <a:pt x="955" y="1716"/>
                  </a:lnTo>
                  <a:lnTo>
                    <a:pt x="1009" y="1716"/>
                  </a:lnTo>
                  <a:lnTo>
                    <a:pt x="1009" y="1700"/>
                  </a:lnTo>
                  <a:cubicBezTo>
                    <a:pt x="1009" y="1699"/>
                    <a:pt x="1009" y="1688"/>
                    <a:pt x="1002" y="1681"/>
                  </a:cubicBezTo>
                  <a:close/>
                </a:path>
              </a:pathLst>
            </a:custGeom>
            <a:grpFill/>
            <a:ln cap="flat">
              <a:noFill/>
              <a:prstDash val="solid"/>
            </a:ln>
          </p:spPr>
          <p:txBody>
            <a:bodyPr vert="horz" wrap="none" lIns="90000" tIns="45000" rIns="90000" bIns="45000" anchor="ctr" anchorCtr="1" compatLnSpc="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54646"/>
                </a:solidFill>
                <a:effectLst/>
                <a:uLnTx/>
                <a:uFillTx/>
                <a:latin typeface="Liberation Sans" pitchFamily="18"/>
                <a:ea typeface="Arial Unicode MS" pitchFamily="2"/>
                <a:cs typeface="Arial Unicode MS" pitchFamily="2"/>
              </a:endParaRPr>
            </a:p>
          </p:txBody>
        </p:sp>
        <p:sp>
          <p:nvSpPr>
            <p:cNvPr id="39" name="Freeform: Shape 22"/>
            <p:cNvSpPr/>
            <p:nvPr/>
          </p:nvSpPr>
          <p:spPr>
            <a:xfrm>
              <a:off x="6276960" y="1893960"/>
              <a:ext cx="15480" cy="9720"/>
            </a:xfrm>
            <a:custGeom>
              <a:avLst/>
              <a:gdLst/>
              <a:ahLst/>
              <a:cxnLst>
                <a:cxn ang="3cd4">
                  <a:pos x="hc" y="t"/>
                </a:cxn>
                <a:cxn ang="cd2">
                  <a:pos x="l" y="vc"/>
                </a:cxn>
                <a:cxn ang="cd4">
                  <a:pos x="hc" y="b"/>
                </a:cxn>
                <a:cxn ang="0">
                  <a:pos x="r" y="vc"/>
                </a:cxn>
              </a:cxnLst>
              <a:rect l="l" t="t" r="r" b="b"/>
              <a:pathLst>
                <a:path w="44" h="28">
                  <a:moveTo>
                    <a:pt x="41" y="25"/>
                  </a:moveTo>
                  <a:cubicBezTo>
                    <a:pt x="39" y="27"/>
                    <a:pt x="35" y="28"/>
                    <a:pt x="31" y="28"/>
                  </a:cubicBezTo>
                  <a:lnTo>
                    <a:pt x="13" y="28"/>
                  </a:lnTo>
                  <a:cubicBezTo>
                    <a:pt x="8" y="28"/>
                    <a:pt x="5" y="27"/>
                    <a:pt x="3" y="25"/>
                  </a:cubicBezTo>
                  <a:cubicBezTo>
                    <a:pt x="1" y="23"/>
                    <a:pt x="0" y="20"/>
                    <a:pt x="0" y="15"/>
                  </a:cubicBezTo>
                  <a:lnTo>
                    <a:pt x="0" y="13"/>
                  </a:lnTo>
                  <a:cubicBezTo>
                    <a:pt x="0" y="8"/>
                    <a:pt x="1" y="5"/>
                    <a:pt x="3" y="3"/>
                  </a:cubicBezTo>
                  <a:cubicBezTo>
                    <a:pt x="5" y="1"/>
                    <a:pt x="8" y="0"/>
                    <a:pt x="13" y="0"/>
                  </a:cubicBezTo>
                  <a:lnTo>
                    <a:pt x="44" y="0"/>
                  </a:lnTo>
                  <a:lnTo>
                    <a:pt x="44" y="15"/>
                  </a:lnTo>
                  <a:cubicBezTo>
                    <a:pt x="44" y="20"/>
                    <a:pt x="43" y="23"/>
                    <a:pt x="41" y="25"/>
                  </a:cubicBezTo>
                  <a:close/>
                </a:path>
              </a:pathLst>
            </a:custGeom>
            <a:grpFill/>
            <a:ln cap="flat">
              <a:noFill/>
              <a:prstDash val="solid"/>
            </a:ln>
          </p:spPr>
          <p:txBody>
            <a:bodyPr vert="horz" wrap="none" lIns="90000" tIns="45000" rIns="90000" bIns="45000" anchor="ctr" anchorCtr="1" compatLnSpc="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54646"/>
                </a:solidFill>
                <a:effectLst/>
                <a:uLnTx/>
                <a:uFillTx/>
                <a:latin typeface="Liberation Sans" pitchFamily="18"/>
                <a:ea typeface="Arial Unicode MS" pitchFamily="2"/>
                <a:cs typeface="Arial Unicode MS" pitchFamily="2"/>
              </a:endParaRPr>
            </a:p>
          </p:txBody>
        </p:sp>
        <p:sp>
          <p:nvSpPr>
            <p:cNvPr id="40" name="Freeform: Shape 23"/>
            <p:cNvSpPr/>
            <p:nvPr/>
          </p:nvSpPr>
          <p:spPr>
            <a:xfrm>
              <a:off x="6337080" y="1893960"/>
              <a:ext cx="15480" cy="9720"/>
            </a:xfrm>
            <a:custGeom>
              <a:avLst/>
              <a:gdLst/>
              <a:ahLst/>
              <a:cxnLst>
                <a:cxn ang="3cd4">
                  <a:pos x="hc" y="t"/>
                </a:cxn>
                <a:cxn ang="cd2">
                  <a:pos x="l" y="vc"/>
                </a:cxn>
                <a:cxn ang="cd4">
                  <a:pos x="hc" y="b"/>
                </a:cxn>
                <a:cxn ang="0">
                  <a:pos x="r" y="vc"/>
                </a:cxn>
              </a:cxnLst>
              <a:rect l="l" t="t" r="r" b="b"/>
              <a:pathLst>
                <a:path w="44" h="28">
                  <a:moveTo>
                    <a:pt x="41" y="25"/>
                  </a:moveTo>
                  <a:cubicBezTo>
                    <a:pt x="39" y="27"/>
                    <a:pt x="36" y="28"/>
                    <a:pt x="31" y="28"/>
                  </a:cubicBezTo>
                  <a:lnTo>
                    <a:pt x="13" y="28"/>
                  </a:lnTo>
                  <a:cubicBezTo>
                    <a:pt x="8" y="28"/>
                    <a:pt x="5" y="27"/>
                    <a:pt x="3" y="25"/>
                  </a:cubicBezTo>
                  <a:cubicBezTo>
                    <a:pt x="1" y="23"/>
                    <a:pt x="0" y="20"/>
                    <a:pt x="0" y="15"/>
                  </a:cubicBezTo>
                  <a:lnTo>
                    <a:pt x="0" y="13"/>
                  </a:lnTo>
                  <a:cubicBezTo>
                    <a:pt x="0" y="8"/>
                    <a:pt x="1" y="5"/>
                    <a:pt x="3" y="3"/>
                  </a:cubicBezTo>
                  <a:cubicBezTo>
                    <a:pt x="5" y="1"/>
                    <a:pt x="8" y="0"/>
                    <a:pt x="13" y="0"/>
                  </a:cubicBezTo>
                  <a:lnTo>
                    <a:pt x="44" y="0"/>
                  </a:lnTo>
                  <a:lnTo>
                    <a:pt x="44" y="15"/>
                  </a:lnTo>
                  <a:cubicBezTo>
                    <a:pt x="44" y="20"/>
                    <a:pt x="43" y="23"/>
                    <a:pt x="41" y="25"/>
                  </a:cubicBezTo>
                  <a:close/>
                </a:path>
              </a:pathLst>
            </a:custGeom>
            <a:grpFill/>
            <a:ln cap="flat">
              <a:noFill/>
              <a:prstDash val="solid"/>
            </a:ln>
          </p:spPr>
          <p:txBody>
            <a:bodyPr vert="horz" wrap="none" lIns="90000" tIns="45000" rIns="90000" bIns="45000" anchor="ctr" anchorCtr="1" compatLnSpc="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54646"/>
                </a:solidFill>
                <a:effectLst/>
                <a:uLnTx/>
                <a:uFillTx/>
                <a:latin typeface="Liberation Sans" pitchFamily="18"/>
                <a:ea typeface="Arial Unicode MS" pitchFamily="2"/>
                <a:cs typeface="Arial Unicode MS" pitchFamily="2"/>
              </a:endParaRPr>
            </a:p>
          </p:txBody>
        </p:sp>
        <p:sp>
          <p:nvSpPr>
            <p:cNvPr id="41" name="Freeform: Shape 24"/>
            <p:cNvSpPr/>
            <p:nvPr/>
          </p:nvSpPr>
          <p:spPr>
            <a:xfrm>
              <a:off x="6385320" y="1881719"/>
              <a:ext cx="15480" cy="8640"/>
            </a:xfrm>
            <a:custGeom>
              <a:avLst/>
              <a:gdLst/>
              <a:ahLst/>
              <a:cxnLst>
                <a:cxn ang="3cd4">
                  <a:pos x="hc" y="t"/>
                </a:cxn>
                <a:cxn ang="cd2">
                  <a:pos x="l" y="vc"/>
                </a:cxn>
                <a:cxn ang="cd4">
                  <a:pos x="hc" y="b"/>
                </a:cxn>
                <a:cxn ang="0">
                  <a:pos x="r" y="vc"/>
                </a:cxn>
              </a:cxnLst>
              <a:rect l="l" t="t" r="r" b="b"/>
              <a:pathLst>
                <a:path w="44" h="25">
                  <a:moveTo>
                    <a:pt x="0" y="25"/>
                  </a:moveTo>
                  <a:lnTo>
                    <a:pt x="0" y="17"/>
                  </a:lnTo>
                  <a:cubicBezTo>
                    <a:pt x="0" y="14"/>
                    <a:pt x="1" y="9"/>
                    <a:pt x="5" y="5"/>
                  </a:cubicBezTo>
                  <a:cubicBezTo>
                    <a:pt x="8" y="2"/>
                    <a:pt x="14" y="0"/>
                    <a:pt x="22" y="0"/>
                  </a:cubicBezTo>
                  <a:cubicBezTo>
                    <a:pt x="30" y="0"/>
                    <a:pt x="36" y="2"/>
                    <a:pt x="39" y="5"/>
                  </a:cubicBezTo>
                  <a:cubicBezTo>
                    <a:pt x="43" y="9"/>
                    <a:pt x="44" y="14"/>
                    <a:pt x="44" y="17"/>
                  </a:cubicBezTo>
                  <a:lnTo>
                    <a:pt x="44" y="25"/>
                  </a:lnTo>
                  <a:close/>
                </a:path>
              </a:pathLst>
            </a:custGeom>
            <a:grpFill/>
            <a:ln cap="flat">
              <a:noFill/>
              <a:prstDash val="solid"/>
            </a:ln>
          </p:spPr>
          <p:txBody>
            <a:bodyPr vert="horz" wrap="none" lIns="90000" tIns="45000" rIns="90000" bIns="45000" anchor="ctr" anchorCtr="1" compatLnSpc="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54646"/>
                </a:solidFill>
                <a:effectLst/>
                <a:uLnTx/>
                <a:uFillTx/>
                <a:latin typeface="Liberation Sans" pitchFamily="18"/>
                <a:ea typeface="Arial Unicode MS" pitchFamily="2"/>
                <a:cs typeface="Arial Unicode MS" pitchFamily="2"/>
              </a:endParaRPr>
            </a:p>
          </p:txBody>
        </p:sp>
        <p:sp>
          <p:nvSpPr>
            <p:cNvPr id="42" name="Freeform: Shape 25"/>
            <p:cNvSpPr/>
            <p:nvPr/>
          </p:nvSpPr>
          <p:spPr>
            <a:xfrm>
              <a:off x="6052680" y="1325520"/>
              <a:ext cx="135000" cy="118440"/>
            </a:xfrm>
            <a:custGeom>
              <a:avLst/>
              <a:gdLst/>
              <a:ahLst/>
              <a:cxnLst>
                <a:cxn ang="3cd4">
                  <a:pos x="hc" y="t"/>
                </a:cxn>
                <a:cxn ang="cd2">
                  <a:pos x="l" y="vc"/>
                </a:cxn>
                <a:cxn ang="cd4">
                  <a:pos x="hc" y="b"/>
                </a:cxn>
                <a:cxn ang="0">
                  <a:pos x="r" y="vc"/>
                </a:cxn>
              </a:cxnLst>
              <a:rect l="l" t="t" r="r" b="b"/>
              <a:pathLst>
                <a:path w="376" h="330">
                  <a:moveTo>
                    <a:pt x="376" y="0"/>
                  </a:moveTo>
                  <a:cubicBezTo>
                    <a:pt x="286" y="46"/>
                    <a:pt x="153" y="77"/>
                    <a:pt x="0" y="85"/>
                  </a:cubicBezTo>
                  <a:lnTo>
                    <a:pt x="177" y="330"/>
                  </a:lnTo>
                  <a:close/>
                </a:path>
              </a:pathLst>
            </a:custGeom>
            <a:grpFill/>
            <a:ln cap="flat">
              <a:noFill/>
              <a:prstDash val="solid"/>
            </a:ln>
          </p:spPr>
          <p:txBody>
            <a:bodyPr vert="horz" wrap="none" lIns="90000" tIns="45000" rIns="90000" bIns="45000" anchor="ctr" anchorCtr="1" compatLnSpc="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54646"/>
                </a:solidFill>
                <a:effectLst/>
                <a:uLnTx/>
                <a:uFillTx/>
                <a:latin typeface="Liberation Sans" pitchFamily="18"/>
                <a:ea typeface="Arial Unicode MS" pitchFamily="2"/>
                <a:cs typeface="Arial Unicode MS" pitchFamily="2"/>
              </a:endParaRPr>
            </a:p>
          </p:txBody>
        </p:sp>
        <p:sp>
          <p:nvSpPr>
            <p:cNvPr id="43" name="Freeform: Shape 26"/>
            <p:cNvSpPr/>
            <p:nvPr/>
          </p:nvSpPr>
          <p:spPr>
            <a:xfrm>
              <a:off x="5865840" y="1325520"/>
              <a:ext cx="134640" cy="118440"/>
            </a:xfrm>
            <a:custGeom>
              <a:avLst/>
              <a:gdLst/>
              <a:ahLst/>
              <a:cxnLst>
                <a:cxn ang="3cd4">
                  <a:pos x="hc" y="t"/>
                </a:cxn>
                <a:cxn ang="cd2">
                  <a:pos x="l" y="vc"/>
                </a:cxn>
                <a:cxn ang="cd4">
                  <a:pos x="hc" y="b"/>
                </a:cxn>
                <a:cxn ang="0">
                  <a:pos x="r" y="vc"/>
                </a:cxn>
              </a:cxnLst>
              <a:rect l="l" t="t" r="r" b="b"/>
              <a:pathLst>
                <a:path w="375" h="330">
                  <a:moveTo>
                    <a:pt x="375" y="85"/>
                  </a:moveTo>
                  <a:cubicBezTo>
                    <a:pt x="223" y="77"/>
                    <a:pt x="89" y="46"/>
                    <a:pt x="0" y="0"/>
                  </a:cubicBezTo>
                  <a:lnTo>
                    <a:pt x="198" y="330"/>
                  </a:lnTo>
                  <a:close/>
                </a:path>
              </a:pathLst>
            </a:custGeom>
            <a:grpFill/>
            <a:ln cap="flat">
              <a:noFill/>
              <a:prstDash val="solid"/>
            </a:ln>
          </p:spPr>
          <p:txBody>
            <a:bodyPr vert="horz" wrap="none" lIns="90000" tIns="45000" rIns="90000" bIns="45000" anchor="ctr" anchorCtr="1" compatLnSpc="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54646"/>
                </a:solidFill>
                <a:effectLst/>
                <a:uLnTx/>
                <a:uFillTx/>
                <a:latin typeface="Liberation Sans" pitchFamily="18"/>
                <a:ea typeface="Arial Unicode MS" pitchFamily="2"/>
                <a:cs typeface="Arial Unicode MS" pitchFamily="2"/>
              </a:endParaRPr>
            </a:p>
          </p:txBody>
        </p:sp>
        <p:sp>
          <p:nvSpPr>
            <p:cNvPr id="44" name="Freeform: Shape 27"/>
            <p:cNvSpPr/>
            <p:nvPr/>
          </p:nvSpPr>
          <p:spPr>
            <a:xfrm>
              <a:off x="5617440" y="376200"/>
              <a:ext cx="818280" cy="818640"/>
            </a:xfrm>
            <a:custGeom>
              <a:avLst/>
              <a:gdLst/>
              <a:ahLst/>
              <a:cxnLst>
                <a:cxn ang="3cd4">
                  <a:pos x="hc" y="t"/>
                </a:cxn>
                <a:cxn ang="cd2">
                  <a:pos x="l" y="vc"/>
                </a:cxn>
                <a:cxn ang="cd4">
                  <a:pos x="hc" y="b"/>
                </a:cxn>
                <a:cxn ang="0">
                  <a:pos x="r" y="vc"/>
                </a:cxn>
              </a:cxnLst>
              <a:rect l="l" t="t" r="r" b="b"/>
              <a:pathLst>
                <a:path w="2274" h="2275">
                  <a:moveTo>
                    <a:pt x="1138" y="2275"/>
                  </a:moveTo>
                  <a:cubicBezTo>
                    <a:pt x="1766" y="2275"/>
                    <a:pt x="2274" y="1765"/>
                    <a:pt x="2274" y="1137"/>
                  </a:cubicBezTo>
                  <a:cubicBezTo>
                    <a:pt x="2273" y="509"/>
                    <a:pt x="1764" y="0"/>
                    <a:pt x="1136" y="0"/>
                  </a:cubicBezTo>
                  <a:cubicBezTo>
                    <a:pt x="508" y="1"/>
                    <a:pt x="0" y="511"/>
                    <a:pt x="0" y="1139"/>
                  </a:cubicBezTo>
                  <a:cubicBezTo>
                    <a:pt x="1" y="1767"/>
                    <a:pt x="510" y="2276"/>
                    <a:pt x="1138" y="2275"/>
                  </a:cubicBezTo>
                  <a:close/>
                  <a:moveTo>
                    <a:pt x="1188" y="1062"/>
                  </a:moveTo>
                  <a:cubicBezTo>
                    <a:pt x="1188" y="1144"/>
                    <a:pt x="1122" y="1211"/>
                    <a:pt x="1040" y="1211"/>
                  </a:cubicBezTo>
                  <a:cubicBezTo>
                    <a:pt x="958" y="1211"/>
                    <a:pt x="891" y="1144"/>
                    <a:pt x="891" y="1062"/>
                  </a:cubicBezTo>
                  <a:cubicBezTo>
                    <a:pt x="891" y="980"/>
                    <a:pt x="958" y="913"/>
                    <a:pt x="1040" y="913"/>
                  </a:cubicBezTo>
                  <a:cubicBezTo>
                    <a:pt x="1122" y="913"/>
                    <a:pt x="1188" y="980"/>
                    <a:pt x="1188" y="1062"/>
                  </a:cubicBezTo>
                  <a:close/>
                  <a:moveTo>
                    <a:pt x="920" y="1607"/>
                  </a:moveTo>
                  <a:cubicBezTo>
                    <a:pt x="847" y="1753"/>
                    <a:pt x="550" y="1774"/>
                    <a:pt x="416" y="1643"/>
                  </a:cubicBezTo>
                  <a:cubicBezTo>
                    <a:pt x="234" y="1465"/>
                    <a:pt x="238" y="1267"/>
                    <a:pt x="238" y="1267"/>
                  </a:cubicBezTo>
                  <a:close/>
                  <a:moveTo>
                    <a:pt x="565" y="764"/>
                  </a:moveTo>
                  <a:cubicBezTo>
                    <a:pt x="565" y="847"/>
                    <a:pt x="498" y="913"/>
                    <a:pt x="416" y="913"/>
                  </a:cubicBezTo>
                  <a:cubicBezTo>
                    <a:pt x="334" y="913"/>
                    <a:pt x="268" y="847"/>
                    <a:pt x="268" y="764"/>
                  </a:cubicBezTo>
                  <a:cubicBezTo>
                    <a:pt x="268" y="682"/>
                    <a:pt x="334" y="616"/>
                    <a:pt x="416" y="616"/>
                  </a:cubicBezTo>
                  <a:cubicBezTo>
                    <a:pt x="498" y="616"/>
                    <a:pt x="565" y="682"/>
                    <a:pt x="565" y="764"/>
                  </a:cubicBezTo>
                  <a:close/>
                </a:path>
              </a:pathLst>
            </a:custGeom>
            <a:grpFill/>
            <a:ln cap="flat">
              <a:noFill/>
              <a:prstDash val="solid"/>
            </a:ln>
          </p:spPr>
          <p:txBody>
            <a:bodyPr vert="horz" wrap="none" lIns="90000" tIns="45000" rIns="90000" bIns="45000" anchor="ctr" anchorCtr="1" compatLnSpc="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54646"/>
                </a:solidFill>
                <a:effectLst/>
                <a:uLnTx/>
                <a:uFillTx/>
                <a:latin typeface="Liberation Sans" pitchFamily="18"/>
                <a:ea typeface="Arial Unicode MS" pitchFamily="2"/>
                <a:cs typeface="Arial Unicode MS" pitchFamily="2"/>
              </a:endParaRPr>
            </a:p>
          </p:txBody>
        </p:sp>
        <p:sp>
          <p:nvSpPr>
            <p:cNvPr id="45" name="Freeform: Shape 28"/>
            <p:cNvSpPr/>
            <p:nvPr/>
          </p:nvSpPr>
          <p:spPr>
            <a:xfrm>
              <a:off x="6055920" y="3208680"/>
              <a:ext cx="448560" cy="898559"/>
            </a:xfrm>
            <a:custGeom>
              <a:avLst/>
              <a:gdLst/>
              <a:ahLst/>
              <a:cxnLst>
                <a:cxn ang="3cd4">
                  <a:pos x="hc" y="t"/>
                </a:cxn>
                <a:cxn ang="cd2">
                  <a:pos x="l" y="vc"/>
                </a:cxn>
                <a:cxn ang="cd4">
                  <a:pos x="hc" y="b"/>
                </a:cxn>
                <a:cxn ang="0">
                  <a:pos x="r" y="vc"/>
                </a:cxn>
              </a:cxnLst>
              <a:rect l="l" t="t" r="r" b="b"/>
              <a:pathLst>
                <a:path w="1247" h="2497">
                  <a:moveTo>
                    <a:pt x="0" y="0"/>
                  </a:moveTo>
                  <a:lnTo>
                    <a:pt x="0" y="1873"/>
                  </a:lnTo>
                  <a:cubicBezTo>
                    <a:pt x="0" y="2218"/>
                    <a:pt x="252" y="2497"/>
                    <a:pt x="623" y="2497"/>
                  </a:cubicBezTo>
                  <a:cubicBezTo>
                    <a:pt x="995" y="2497"/>
                    <a:pt x="1247" y="2212"/>
                    <a:pt x="1247" y="1873"/>
                  </a:cubicBezTo>
                  <a:lnTo>
                    <a:pt x="1247" y="0"/>
                  </a:lnTo>
                  <a:close/>
                </a:path>
              </a:pathLst>
            </a:custGeom>
            <a:grpFill/>
            <a:ln cap="flat">
              <a:noFill/>
              <a:prstDash val="solid"/>
            </a:ln>
          </p:spPr>
          <p:txBody>
            <a:bodyPr vert="horz" wrap="none" lIns="90000" tIns="45000" rIns="90000" bIns="45000" anchor="ctr" anchorCtr="1" compatLnSpc="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54646"/>
                </a:solidFill>
                <a:effectLst/>
                <a:uLnTx/>
                <a:uFillTx/>
                <a:latin typeface="Liberation Sans" pitchFamily="18"/>
                <a:ea typeface="Arial Unicode MS" pitchFamily="2"/>
                <a:cs typeface="Arial Unicode MS" pitchFamily="2"/>
              </a:endParaRPr>
            </a:p>
          </p:txBody>
        </p:sp>
        <p:sp>
          <p:nvSpPr>
            <p:cNvPr id="46" name="Freeform: Shape 29"/>
            <p:cNvSpPr/>
            <p:nvPr/>
          </p:nvSpPr>
          <p:spPr>
            <a:xfrm>
              <a:off x="5556600" y="3208680"/>
              <a:ext cx="448199" cy="898559"/>
            </a:xfrm>
            <a:custGeom>
              <a:avLst/>
              <a:gdLst/>
              <a:ahLst/>
              <a:cxnLst>
                <a:cxn ang="3cd4">
                  <a:pos x="hc" y="t"/>
                </a:cxn>
                <a:cxn ang="cd2">
                  <a:pos x="l" y="vc"/>
                </a:cxn>
                <a:cxn ang="cd4">
                  <a:pos x="hc" y="b"/>
                </a:cxn>
                <a:cxn ang="0">
                  <a:pos x="r" y="vc"/>
                </a:cxn>
              </a:cxnLst>
              <a:rect l="l" t="t" r="r" b="b"/>
              <a:pathLst>
                <a:path w="1246" h="2497">
                  <a:moveTo>
                    <a:pt x="0" y="0"/>
                  </a:moveTo>
                  <a:lnTo>
                    <a:pt x="0" y="1873"/>
                  </a:lnTo>
                  <a:cubicBezTo>
                    <a:pt x="0" y="2218"/>
                    <a:pt x="252" y="2497"/>
                    <a:pt x="623" y="2497"/>
                  </a:cubicBezTo>
                  <a:cubicBezTo>
                    <a:pt x="994" y="2497"/>
                    <a:pt x="1246" y="2212"/>
                    <a:pt x="1246" y="1873"/>
                  </a:cubicBezTo>
                  <a:lnTo>
                    <a:pt x="1246" y="0"/>
                  </a:lnTo>
                  <a:close/>
                </a:path>
              </a:pathLst>
            </a:custGeom>
            <a:grpFill/>
            <a:ln cap="flat">
              <a:noFill/>
              <a:prstDash val="solid"/>
            </a:ln>
          </p:spPr>
          <p:txBody>
            <a:bodyPr vert="horz" wrap="none" lIns="90000" tIns="45000" rIns="90000" bIns="45000" anchor="ctr" anchorCtr="1" compatLnSpc="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54646"/>
                </a:solidFill>
                <a:effectLst/>
                <a:uLnTx/>
                <a:uFillTx/>
                <a:latin typeface="Liberation Sans" pitchFamily="18"/>
                <a:ea typeface="Arial Unicode MS" pitchFamily="2"/>
                <a:cs typeface="Arial Unicode MS" pitchFamily="2"/>
              </a:endParaRPr>
            </a:p>
          </p:txBody>
        </p:sp>
        <p:sp>
          <p:nvSpPr>
            <p:cNvPr id="47" name="Freeform: Shape 30"/>
            <p:cNvSpPr/>
            <p:nvPr/>
          </p:nvSpPr>
          <p:spPr>
            <a:xfrm>
              <a:off x="6197400" y="1881719"/>
              <a:ext cx="15480" cy="21960"/>
            </a:xfrm>
            <a:custGeom>
              <a:avLst/>
              <a:gdLst/>
              <a:ahLst/>
              <a:cxnLst>
                <a:cxn ang="3cd4">
                  <a:pos x="hc" y="t"/>
                </a:cxn>
                <a:cxn ang="cd2">
                  <a:pos x="l" y="vc"/>
                </a:cxn>
                <a:cxn ang="cd4">
                  <a:pos x="hc" y="b"/>
                </a:cxn>
                <a:cxn ang="0">
                  <a:pos x="r" y="vc"/>
                </a:cxn>
              </a:cxnLst>
              <a:rect l="l" t="t" r="r" b="b"/>
              <a:pathLst>
                <a:path w="44" h="62">
                  <a:moveTo>
                    <a:pt x="41" y="59"/>
                  </a:moveTo>
                  <a:cubicBezTo>
                    <a:pt x="39" y="61"/>
                    <a:pt x="35" y="62"/>
                    <a:pt x="31" y="62"/>
                  </a:cubicBezTo>
                  <a:lnTo>
                    <a:pt x="21" y="62"/>
                  </a:lnTo>
                  <a:cubicBezTo>
                    <a:pt x="13" y="62"/>
                    <a:pt x="8" y="59"/>
                    <a:pt x="5" y="56"/>
                  </a:cubicBezTo>
                  <a:cubicBezTo>
                    <a:pt x="1" y="53"/>
                    <a:pt x="0" y="48"/>
                    <a:pt x="0" y="44"/>
                  </a:cubicBezTo>
                  <a:lnTo>
                    <a:pt x="0" y="17"/>
                  </a:lnTo>
                  <a:cubicBezTo>
                    <a:pt x="0" y="14"/>
                    <a:pt x="1" y="9"/>
                    <a:pt x="5" y="5"/>
                  </a:cubicBezTo>
                  <a:cubicBezTo>
                    <a:pt x="8" y="2"/>
                    <a:pt x="13" y="0"/>
                    <a:pt x="21" y="0"/>
                  </a:cubicBezTo>
                  <a:lnTo>
                    <a:pt x="44" y="0"/>
                  </a:lnTo>
                  <a:lnTo>
                    <a:pt x="44" y="49"/>
                  </a:lnTo>
                  <a:cubicBezTo>
                    <a:pt x="44" y="54"/>
                    <a:pt x="43" y="57"/>
                    <a:pt x="41" y="59"/>
                  </a:cubicBezTo>
                  <a:close/>
                </a:path>
              </a:pathLst>
            </a:custGeom>
            <a:grpFill/>
            <a:ln cap="flat">
              <a:noFill/>
              <a:prstDash val="solid"/>
            </a:ln>
          </p:spPr>
          <p:txBody>
            <a:bodyPr vert="horz" wrap="none" lIns="90000" tIns="45000" rIns="90000" bIns="45000" anchor="ctr" anchorCtr="1" compatLnSpc="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54646"/>
                </a:solidFill>
                <a:effectLst/>
                <a:uLnTx/>
                <a:uFillTx/>
                <a:latin typeface="Liberation Sans" pitchFamily="18"/>
                <a:ea typeface="Arial Unicode MS" pitchFamily="2"/>
                <a:cs typeface="Arial Unicode MS" pitchFamily="2"/>
              </a:endParaRPr>
            </a:p>
          </p:txBody>
        </p:sp>
      </p:grpSp>
      <p:grpSp>
        <p:nvGrpSpPr>
          <p:cNvPr id="48" name="Group 47"/>
          <p:cNvGrpSpPr/>
          <p:nvPr/>
        </p:nvGrpSpPr>
        <p:grpSpPr>
          <a:xfrm>
            <a:off x="8625525" y="4739381"/>
            <a:ext cx="3045225" cy="2136947"/>
            <a:chOff x="1463399" y="1411920"/>
            <a:chExt cx="7229159" cy="4797360"/>
          </a:xfrm>
          <a:solidFill>
            <a:schemeClr val="bg1"/>
          </a:solidFill>
        </p:grpSpPr>
        <p:sp>
          <p:nvSpPr>
            <p:cNvPr id="49" name="Freeform: Shape 1"/>
            <p:cNvSpPr/>
            <p:nvPr/>
          </p:nvSpPr>
          <p:spPr>
            <a:xfrm>
              <a:off x="2511000" y="1411920"/>
              <a:ext cx="3399480" cy="2124000"/>
            </a:xfrm>
            <a:custGeom>
              <a:avLst/>
              <a:gdLst/>
              <a:ahLst/>
              <a:cxnLst>
                <a:cxn ang="3cd4">
                  <a:pos x="hc" y="t"/>
                </a:cxn>
                <a:cxn ang="cd2">
                  <a:pos x="l" y="vc"/>
                </a:cxn>
                <a:cxn ang="cd4">
                  <a:pos x="hc" y="b"/>
                </a:cxn>
                <a:cxn ang="0">
                  <a:pos x="r" y="vc"/>
                </a:cxn>
              </a:cxnLst>
              <a:rect l="l" t="t" r="r" b="b"/>
              <a:pathLst>
                <a:path w="9444" h="5901">
                  <a:moveTo>
                    <a:pt x="9444" y="5765"/>
                  </a:moveTo>
                  <a:lnTo>
                    <a:pt x="9444" y="338"/>
                  </a:lnTo>
                  <a:cubicBezTo>
                    <a:pt x="9444" y="151"/>
                    <a:pt x="9293" y="0"/>
                    <a:pt x="9108" y="0"/>
                  </a:cubicBezTo>
                  <a:lnTo>
                    <a:pt x="336" y="0"/>
                  </a:lnTo>
                  <a:cubicBezTo>
                    <a:pt x="151" y="0"/>
                    <a:pt x="0" y="151"/>
                    <a:pt x="0" y="338"/>
                  </a:cubicBezTo>
                  <a:lnTo>
                    <a:pt x="0" y="5765"/>
                  </a:lnTo>
                  <a:cubicBezTo>
                    <a:pt x="0" y="5840"/>
                    <a:pt x="61" y="5901"/>
                    <a:pt x="137" y="5901"/>
                  </a:cubicBezTo>
                  <a:lnTo>
                    <a:pt x="9308" y="5901"/>
                  </a:lnTo>
                  <a:cubicBezTo>
                    <a:pt x="9383" y="5901"/>
                    <a:pt x="9444" y="5840"/>
                    <a:pt x="9444" y="5765"/>
                  </a:cubicBezTo>
                  <a:close/>
                  <a:moveTo>
                    <a:pt x="9072" y="5264"/>
                  </a:moveTo>
                  <a:lnTo>
                    <a:pt x="372" y="5264"/>
                  </a:lnTo>
                  <a:lnTo>
                    <a:pt x="372" y="678"/>
                  </a:lnTo>
                  <a:lnTo>
                    <a:pt x="9072" y="678"/>
                  </a:lnTo>
                  <a:close/>
                  <a:moveTo>
                    <a:pt x="387" y="5668"/>
                  </a:moveTo>
                  <a:lnTo>
                    <a:pt x="897" y="5668"/>
                  </a:lnTo>
                  <a:cubicBezTo>
                    <a:pt x="905" y="5668"/>
                    <a:pt x="912" y="5662"/>
                    <a:pt x="912" y="5654"/>
                  </a:cubicBezTo>
                  <a:lnTo>
                    <a:pt x="912" y="5548"/>
                  </a:lnTo>
                  <a:cubicBezTo>
                    <a:pt x="912" y="5540"/>
                    <a:pt x="905" y="5533"/>
                    <a:pt x="897" y="5533"/>
                  </a:cubicBezTo>
                  <a:lnTo>
                    <a:pt x="387" y="5533"/>
                  </a:lnTo>
                  <a:cubicBezTo>
                    <a:pt x="379" y="5533"/>
                    <a:pt x="372" y="5540"/>
                    <a:pt x="372" y="5548"/>
                  </a:cubicBezTo>
                  <a:lnTo>
                    <a:pt x="372" y="5654"/>
                  </a:lnTo>
                  <a:cubicBezTo>
                    <a:pt x="372" y="5662"/>
                    <a:pt x="379" y="5668"/>
                    <a:pt x="387" y="5668"/>
                  </a:cubicBezTo>
                  <a:close/>
                  <a:moveTo>
                    <a:pt x="1087" y="5668"/>
                  </a:moveTo>
                  <a:lnTo>
                    <a:pt x="1275" y="5668"/>
                  </a:lnTo>
                  <a:cubicBezTo>
                    <a:pt x="1283" y="5668"/>
                    <a:pt x="1290" y="5662"/>
                    <a:pt x="1290" y="5654"/>
                  </a:cubicBezTo>
                  <a:lnTo>
                    <a:pt x="1290" y="5548"/>
                  </a:lnTo>
                  <a:cubicBezTo>
                    <a:pt x="1290" y="5540"/>
                    <a:pt x="1283" y="5533"/>
                    <a:pt x="1275" y="5533"/>
                  </a:cubicBezTo>
                  <a:lnTo>
                    <a:pt x="1087" y="5533"/>
                  </a:lnTo>
                  <a:cubicBezTo>
                    <a:pt x="1079" y="5533"/>
                    <a:pt x="1072" y="5540"/>
                    <a:pt x="1072" y="5548"/>
                  </a:cubicBezTo>
                  <a:lnTo>
                    <a:pt x="1072" y="5654"/>
                  </a:lnTo>
                  <a:cubicBezTo>
                    <a:pt x="1072" y="5662"/>
                    <a:pt x="1079" y="5668"/>
                    <a:pt x="1087" y="5668"/>
                  </a:cubicBezTo>
                  <a:close/>
                  <a:moveTo>
                    <a:pt x="4740" y="418"/>
                  </a:moveTo>
                  <a:cubicBezTo>
                    <a:pt x="4778" y="418"/>
                    <a:pt x="4808" y="387"/>
                    <a:pt x="4808" y="350"/>
                  </a:cubicBezTo>
                  <a:cubicBezTo>
                    <a:pt x="4808" y="312"/>
                    <a:pt x="4778" y="283"/>
                    <a:pt x="4740" y="283"/>
                  </a:cubicBezTo>
                  <a:cubicBezTo>
                    <a:pt x="4703" y="283"/>
                    <a:pt x="4673" y="312"/>
                    <a:pt x="4673" y="350"/>
                  </a:cubicBezTo>
                  <a:cubicBezTo>
                    <a:pt x="4673" y="387"/>
                    <a:pt x="4703" y="418"/>
                    <a:pt x="4740" y="418"/>
                  </a:cubicBezTo>
                  <a:close/>
                </a:path>
              </a:pathLst>
            </a:custGeom>
            <a:grpFill/>
            <a:ln cap="flat">
              <a:noFill/>
              <a:prstDash val="solid"/>
            </a:ln>
          </p:spPr>
          <p:txBody>
            <a:bodyPr vert="horz" wrap="none" lIns="90000" tIns="45000" rIns="90000" bIns="4500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Liberation Sans" pitchFamily="18"/>
                <a:ea typeface="Arial Unicode MS" pitchFamily="2"/>
                <a:cs typeface="Arial Unicode MS" pitchFamily="2"/>
              </a:endParaRPr>
            </a:p>
          </p:txBody>
        </p:sp>
        <p:sp>
          <p:nvSpPr>
            <p:cNvPr id="50" name="Freeform: Shape 2"/>
            <p:cNvSpPr/>
            <p:nvPr/>
          </p:nvSpPr>
          <p:spPr>
            <a:xfrm>
              <a:off x="2991960" y="2950919"/>
              <a:ext cx="276840" cy="65520"/>
            </a:xfrm>
            <a:custGeom>
              <a:avLst/>
              <a:gdLst/>
              <a:ahLst/>
              <a:cxnLst>
                <a:cxn ang="3cd4">
                  <a:pos x="hc" y="t"/>
                </a:cxn>
                <a:cxn ang="cd2">
                  <a:pos x="l" y="vc"/>
                </a:cxn>
                <a:cxn ang="cd4">
                  <a:pos x="hc" y="b"/>
                </a:cxn>
                <a:cxn ang="0">
                  <a:pos x="r" y="vc"/>
                </a:cxn>
              </a:cxnLst>
              <a:rect l="l" t="t" r="r" b="b"/>
              <a:pathLst>
                <a:path w="770" h="183">
                  <a:moveTo>
                    <a:pt x="770" y="0"/>
                  </a:moveTo>
                  <a:lnTo>
                    <a:pt x="0" y="0"/>
                  </a:lnTo>
                  <a:lnTo>
                    <a:pt x="0" y="183"/>
                  </a:lnTo>
                  <a:lnTo>
                    <a:pt x="770" y="183"/>
                  </a:lnTo>
                  <a:close/>
                </a:path>
              </a:pathLst>
            </a:custGeom>
            <a:grpFill/>
            <a:ln cap="flat">
              <a:noFill/>
              <a:prstDash val="solid"/>
            </a:ln>
          </p:spPr>
          <p:txBody>
            <a:bodyPr vert="horz" wrap="none" lIns="90000" tIns="45000" rIns="90000" bIns="4500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Liberation Sans" pitchFamily="18"/>
                <a:ea typeface="Arial Unicode MS" pitchFamily="2"/>
                <a:cs typeface="Arial Unicode MS" pitchFamily="2"/>
              </a:endParaRPr>
            </a:p>
          </p:txBody>
        </p:sp>
        <p:sp>
          <p:nvSpPr>
            <p:cNvPr id="51" name="Freeform: Shape 3"/>
            <p:cNvSpPr/>
            <p:nvPr/>
          </p:nvSpPr>
          <p:spPr>
            <a:xfrm>
              <a:off x="3303000" y="2950919"/>
              <a:ext cx="138240" cy="65520"/>
            </a:xfrm>
            <a:custGeom>
              <a:avLst/>
              <a:gdLst/>
              <a:ahLst/>
              <a:cxnLst>
                <a:cxn ang="3cd4">
                  <a:pos x="hc" y="t"/>
                </a:cxn>
                <a:cxn ang="cd2">
                  <a:pos x="l" y="vc"/>
                </a:cxn>
                <a:cxn ang="cd4">
                  <a:pos x="hc" y="b"/>
                </a:cxn>
                <a:cxn ang="0">
                  <a:pos x="r" y="vc"/>
                </a:cxn>
              </a:cxnLst>
              <a:rect l="l" t="t" r="r" b="b"/>
              <a:pathLst>
                <a:path w="385" h="183">
                  <a:moveTo>
                    <a:pt x="385" y="0"/>
                  </a:moveTo>
                  <a:lnTo>
                    <a:pt x="0" y="0"/>
                  </a:lnTo>
                  <a:lnTo>
                    <a:pt x="0" y="183"/>
                  </a:lnTo>
                  <a:lnTo>
                    <a:pt x="385" y="183"/>
                  </a:lnTo>
                  <a:close/>
                </a:path>
              </a:pathLst>
            </a:custGeom>
            <a:grpFill/>
            <a:ln cap="flat">
              <a:noFill/>
              <a:prstDash val="solid"/>
            </a:ln>
          </p:spPr>
          <p:txBody>
            <a:bodyPr vert="horz" wrap="none" lIns="90000" tIns="45000" rIns="90000" bIns="4500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Liberation Sans" pitchFamily="18"/>
                <a:ea typeface="Arial Unicode MS" pitchFamily="2"/>
                <a:cs typeface="Arial Unicode MS" pitchFamily="2"/>
              </a:endParaRPr>
            </a:p>
          </p:txBody>
        </p:sp>
        <p:sp>
          <p:nvSpPr>
            <p:cNvPr id="52" name="Freeform: Shape 4"/>
            <p:cNvSpPr/>
            <p:nvPr/>
          </p:nvSpPr>
          <p:spPr>
            <a:xfrm>
              <a:off x="3477240" y="2950919"/>
              <a:ext cx="67320" cy="65520"/>
            </a:xfrm>
            <a:custGeom>
              <a:avLst/>
              <a:gdLst/>
              <a:ahLst/>
              <a:cxnLst>
                <a:cxn ang="3cd4">
                  <a:pos x="hc" y="t"/>
                </a:cxn>
                <a:cxn ang="cd2">
                  <a:pos x="l" y="vc"/>
                </a:cxn>
                <a:cxn ang="cd4">
                  <a:pos x="hc" y="b"/>
                </a:cxn>
                <a:cxn ang="0">
                  <a:pos x="r" y="vc"/>
                </a:cxn>
              </a:cxnLst>
              <a:rect l="l" t="t" r="r" b="b"/>
              <a:pathLst>
                <a:path w="188" h="183">
                  <a:moveTo>
                    <a:pt x="188" y="0"/>
                  </a:moveTo>
                  <a:lnTo>
                    <a:pt x="0" y="0"/>
                  </a:lnTo>
                  <a:lnTo>
                    <a:pt x="0" y="183"/>
                  </a:lnTo>
                  <a:lnTo>
                    <a:pt x="188" y="183"/>
                  </a:lnTo>
                  <a:close/>
                </a:path>
              </a:pathLst>
            </a:custGeom>
            <a:grpFill/>
            <a:ln cap="flat">
              <a:noFill/>
              <a:prstDash val="solid"/>
            </a:ln>
          </p:spPr>
          <p:txBody>
            <a:bodyPr vert="horz" wrap="none" lIns="90000" tIns="45000" rIns="90000" bIns="4500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Liberation Sans" pitchFamily="18"/>
                <a:ea typeface="Arial Unicode MS" pitchFamily="2"/>
                <a:cs typeface="Arial Unicode MS" pitchFamily="2"/>
              </a:endParaRPr>
            </a:p>
          </p:txBody>
        </p:sp>
        <p:sp>
          <p:nvSpPr>
            <p:cNvPr id="53" name="Freeform: Shape 5"/>
            <p:cNvSpPr/>
            <p:nvPr/>
          </p:nvSpPr>
          <p:spPr>
            <a:xfrm>
              <a:off x="3580200" y="2950919"/>
              <a:ext cx="276840" cy="65520"/>
            </a:xfrm>
            <a:custGeom>
              <a:avLst/>
              <a:gdLst/>
              <a:ahLst/>
              <a:cxnLst>
                <a:cxn ang="3cd4">
                  <a:pos x="hc" y="t"/>
                </a:cxn>
                <a:cxn ang="cd2">
                  <a:pos x="l" y="vc"/>
                </a:cxn>
                <a:cxn ang="cd4">
                  <a:pos x="hc" y="b"/>
                </a:cxn>
                <a:cxn ang="0">
                  <a:pos x="r" y="vc"/>
                </a:cxn>
              </a:cxnLst>
              <a:rect l="l" t="t" r="r" b="b"/>
              <a:pathLst>
                <a:path w="770" h="183">
                  <a:moveTo>
                    <a:pt x="385" y="183"/>
                  </a:moveTo>
                  <a:lnTo>
                    <a:pt x="770" y="183"/>
                  </a:lnTo>
                  <a:lnTo>
                    <a:pt x="770" y="0"/>
                  </a:lnTo>
                  <a:lnTo>
                    <a:pt x="0" y="0"/>
                  </a:lnTo>
                  <a:lnTo>
                    <a:pt x="0" y="183"/>
                  </a:lnTo>
                  <a:close/>
                </a:path>
              </a:pathLst>
            </a:custGeom>
            <a:grpFill/>
            <a:ln cap="flat">
              <a:noFill/>
              <a:prstDash val="solid"/>
            </a:ln>
          </p:spPr>
          <p:txBody>
            <a:bodyPr vert="horz" wrap="none" lIns="90000" tIns="45000" rIns="90000" bIns="4500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Liberation Sans" pitchFamily="18"/>
                <a:ea typeface="Arial Unicode MS" pitchFamily="2"/>
                <a:cs typeface="Arial Unicode MS" pitchFamily="2"/>
              </a:endParaRPr>
            </a:p>
          </p:txBody>
        </p:sp>
        <p:sp>
          <p:nvSpPr>
            <p:cNvPr id="54" name="Freeform: Shape 6"/>
            <p:cNvSpPr/>
            <p:nvPr/>
          </p:nvSpPr>
          <p:spPr>
            <a:xfrm>
              <a:off x="3891240" y="2950919"/>
              <a:ext cx="276840" cy="65520"/>
            </a:xfrm>
            <a:custGeom>
              <a:avLst/>
              <a:gdLst/>
              <a:ahLst/>
              <a:cxnLst>
                <a:cxn ang="3cd4">
                  <a:pos x="hc" y="t"/>
                </a:cxn>
                <a:cxn ang="cd2">
                  <a:pos x="l" y="vc"/>
                </a:cxn>
                <a:cxn ang="cd4">
                  <a:pos x="hc" y="b"/>
                </a:cxn>
                <a:cxn ang="0">
                  <a:pos x="r" y="vc"/>
                </a:cxn>
              </a:cxnLst>
              <a:rect l="l" t="t" r="r" b="b"/>
              <a:pathLst>
                <a:path w="770" h="183">
                  <a:moveTo>
                    <a:pt x="385" y="0"/>
                  </a:moveTo>
                  <a:lnTo>
                    <a:pt x="0" y="0"/>
                  </a:lnTo>
                  <a:lnTo>
                    <a:pt x="0" y="183"/>
                  </a:lnTo>
                  <a:lnTo>
                    <a:pt x="770" y="183"/>
                  </a:lnTo>
                  <a:lnTo>
                    <a:pt x="770" y="0"/>
                  </a:lnTo>
                  <a:close/>
                </a:path>
              </a:pathLst>
            </a:custGeom>
            <a:grpFill/>
            <a:ln cap="flat">
              <a:noFill/>
              <a:prstDash val="solid"/>
            </a:ln>
          </p:spPr>
          <p:txBody>
            <a:bodyPr vert="horz" wrap="none" lIns="90000" tIns="45000" rIns="90000" bIns="4500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Liberation Sans" pitchFamily="18"/>
                <a:ea typeface="Arial Unicode MS" pitchFamily="2"/>
                <a:cs typeface="Arial Unicode MS" pitchFamily="2"/>
              </a:endParaRPr>
            </a:p>
          </p:txBody>
        </p:sp>
        <p:sp>
          <p:nvSpPr>
            <p:cNvPr id="55" name="Freeform: Shape 7"/>
            <p:cNvSpPr/>
            <p:nvPr/>
          </p:nvSpPr>
          <p:spPr>
            <a:xfrm>
              <a:off x="2991960" y="3055680"/>
              <a:ext cx="207720" cy="63720"/>
            </a:xfrm>
            <a:custGeom>
              <a:avLst/>
              <a:gdLst/>
              <a:ahLst/>
              <a:cxnLst>
                <a:cxn ang="3cd4">
                  <a:pos x="hc" y="t"/>
                </a:cxn>
                <a:cxn ang="cd2">
                  <a:pos x="l" y="vc"/>
                </a:cxn>
                <a:cxn ang="cd4">
                  <a:pos x="hc" y="b"/>
                </a:cxn>
                <a:cxn ang="0">
                  <a:pos x="r" y="vc"/>
                </a:cxn>
              </a:cxnLst>
              <a:rect l="l" t="t" r="r" b="b"/>
              <a:pathLst>
                <a:path w="578" h="178">
                  <a:moveTo>
                    <a:pt x="193" y="0"/>
                  </a:moveTo>
                  <a:lnTo>
                    <a:pt x="0" y="0"/>
                  </a:lnTo>
                  <a:lnTo>
                    <a:pt x="0" y="178"/>
                  </a:lnTo>
                  <a:lnTo>
                    <a:pt x="578" y="178"/>
                  </a:lnTo>
                  <a:lnTo>
                    <a:pt x="578" y="0"/>
                  </a:lnTo>
                  <a:close/>
                </a:path>
              </a:pathLst>
            </a:custGeom>
            <a:grpFill/>
            <a:ln cap="flat">
              <a:noFill/>
              <a:prstDash val="solid"/>
            </a:ln>
          </p:spPr>
          <p:txBody>
            <a:bodyPr vert="horz" wrap="none" lIns="90000" tIns="45000" rIns="90000" bIns="4500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Liberation Sans" pitchFamily="18"/>
                <a:ea typeface="Arial Unicode MS" pitchFamily="2"/>
                <a:cs typeface="Arial Unicode MS" pitchFamily="2"/>
              </a:endParaRPr>
            </a:p>
          </p:txBody>
        </p:sp>
        <p:sp>
          <p:nvSpPr>
            <p:cNvPr id="56" name="Freeform: Shape 8"/>
            <p:cNvSpPr/>
            <p:nvPr/>
          </p:nvSpPr>
          <p:spPr>
            <a:xfrm>
              <a:off x="3233880" y="3055680"/>
              <a:ext cx="138240" cy="63720"/>
            </a:xfrm>
            <a:custGeom>
              <a:avLst/>
              <a:gdLst/>
              <a:ahLst/>
              <a:cxnLst>
                <a:cxn ang="3cd4">
                  <a:pos x="hc" y="t"/>
                </a:cxn>
                <a:cxn ang="cd2">
                  <a:pos x="l" y="vc"/>
                </a:cxn>
                <a:cxn ang="cd4">
                  <a:pos x="hc" y="b"/>
                </a:cxn>
                <a:cxn ang="0">
                  <a:pos x="r" y="vc"/>
                </a:cxn>
              </a:cxnLst>
              <a:rect l="l" t="t" r="r" b="b"/>
              <a:pathLst>
                <a:path w="385" h="178">
                  <a:moveTo>
                    <a:pt x="0" y="0"/>
                  </a:moveTo>
                  <a:lnTo>
                    <a:pt x="0" y="178"/>
                  </a:lnTo>
                  <a:lnTo>
                    <a:pt x="385" y="178"/>
                  </a:lnTo>
                  <a:lnTo>
                    <a:pt x="385" y="0"/>
                  </a:lnTo>
                  <a:close/>
                </a:path>
              </a:pathLst>
            </a:custGeom>
            <a:grpFill/>
            <a:ln cap="flat">
              <a:noFill/>
              <a:prstDash val="solid"/>
            </a:ln>
          </p:spPr>
          <p:txBody>
            <a:bodyPr vert="horz" wrap="none" lIns="90000" tIns="45000" rIns="90000" bIns="4500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Liberation Sans" pitchFamily="18"/>
                <a:ea typeface="Arial Unicode MS" pitchFamily="2"/>
                <a:cs typeface="Arial Unicode MS" pitchFamily="2"/>
              </a:endParaRPr>
            </a:p>
          </p:txBody>
        </p:sp>
        <p:sp>
          <p:nvSpPr>
            <p:cNvPr id="57" name="Freeform: Shape 9"/>
            <p:cNvSpPr/>
            <p:nvPr/>
          </p:nvSpPr>
          <p:spPr>
            <a:xfrm>
              <a:off x="3407760" y="3055680"/>
              <a:ext cx="205920" cy="63720"/>
            </a:xfrm>
            <a:custGeom>
              <a:avLst/>
              <a:gdLst/>
              <a:ahLst/>
              <a:cxnLst>
                <a:cxn ang="3cd4">
                  <a:pos x="hc" y="t"/>
                </a:cxn>
                <a:cxn ang="cd2">
                  <a:pos x="l" y="vc"/>
                </a:cxn>
                <a:cxn ang="cd4">
                  <a:pos x="hc" y="b"/>
                </a:cxn>
                <a:cxn ang="0">
                  <a:pos x="r" y="vc"/>
                </a:cxn>
              </a:cxnLst>
              <a:rect l="l" t="t" r="r" b="b"/>
              <a:pathLst>
                <a:path w="573" h="178">
                  <a:moveTo>
                    <a:pt x="193" y="0"/>
                  </a:moveTo>
                  <a:lnTo>
                    <a:pt x="0" y="0"/>
                  </a:lnTo>
                  <a:lnTo>
                    <a:pt x="0" y="178"/>
                  </a:lnTo>
                  <a:lnTo>
                    <a:pt x="573" y="178"/>
                  </a:lnTo>
                  <a:lnTo>
                    <a:pt x="573" y="0"/>
                  </a:lnTo>
                  <a:close/>
                </a:path>
              </a:pathLst>
            </a:custGeom>
            <a:grpFill/>
            <a:ln cap="flat">
              <a:noFill/>
              <a:prstDash val="solid"/>
            </a:ln>
          </p:spPr>
          <p:txBody>
            <a:bodyPr vert="horz" wrap="none" lIns="90000" tIns="45000" rIns="90000" bIns="4500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Liberation Sans" pitchFamily="18"/>
                <a:ea typeface="Arial Unicode MS" pitchFamily="2"/>
                <a:cs typeface="Arial Unicode MS" pitchFamily="2"/>
              </a:endParaRPr>
            </a:p>
          </p:txBody>
        </p:sp>
        <p:sp>
          <p:nvSpPr>
            <p:cNvPr id="58" name="Freeform: Shape 10"/>
            <p:cNvSpPr/>
            <p:nvPr/>
          </p:nvSpPr>
          <p:spPr>
            <a:xfrm>
              <a:off x="3649679" y="3055680"/>
              <a:ext cx="275040" cy="63720"/>
            </a:xfrm>
            <a:custGeom>
              <a:avLst/>
              <a:gdLst/>
              <a:ahLst/>
              <a:cxnLst>
                <a:cxn ang="3cd4">
                  <a:pos x="hc" y="t"/>
                </a:cxn>
                <a:cxn ang="cd2">
                  <a:pos x="l" y="vc"/>
                </a:cxn>
                <a:cxn ang="cd4">
                  <a:pos x="hc" y="b"/>
                </a:cxn>
                <a:cxn ang="0">
                  <a:pos x="r" y="vc"/>
                </a:cxn>
              </a:cxnLst>
              <a:rect l="l" t="t" r="r" b="b"/>
              <a:pathLst>
                <a:path w="765" h="178">
                  <a:moveTo>
                    <a:pt x="385" y="0"/>
                  </a:moveTo>
                  <a:lnTo>
                    <a:pt x="0" y="0"/>
                  </a:lnTo>
                  <a:lnTo>
                    <a:pt x="0" y="178"/>
                  </a:lnTo>
                  <a:lnTo>
                    <a:pt x="765" y="178"/>
                  </a:lnTo>
                  <a:lnTo>
                    <a:pt x="765" y="0"/>
                  </a:lnTo>
                  <a:close/>
                </a:path>
              </a:pathLst>
            </a:custGeom>
            <a:grpFill/>
            <a:ln cap="flat">
              <a:noFill/>
              <a:prstDash val="solid"/>
            </a:ln>
          </p:spPr>
          <p:txBody>
            <a:bodyPr vert="horz" wrap="none" lIns="90000" tIns="45000" rIns="90000" bIns="4500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Liberation Sans" pitchFamily="18"/>
                <a:ea typeface="Arial Unicode MS" pitchFamily="2"/>
                <a:cs typeface="Arial Unicode MS" pitchFamily="2"/>
              </a:endParaRPr>
            </a:p>
          </p:txBody>
        </p:sp>
        <p:sp>
          <p:nvSpPr>
            <p:cNvPr id="59" name="Freeform: Shape 11"/>
            <p:cNvSpPr/>
            <p:nvPr/>
          </p:nvSpPr>
          <p:spPr>
            <a:xfrm>
              <a:off x="4322520" y="2950919"/>
              <a:ext cx="207360" cy="65520"/>
            </a:xfrm>
            <a:custGeom>
              <a:avLst/>
              <a:gdLst/>
              <a:ahLst/>
              <a:cxnLst>
                <a:cxn ang="3cd4">
                  <a:pos x="hc" y="t"/>
                </a:cxn>
                <a:cxn ang="cd2">
                  <a:pos x="l" y="vc"/>
                </a:cxn>
                <a:cxn ang="cd4">
                  <a:pos x="hc" y="b"/>
                </a:cxn>
                <a:cxn ang="0">
                  <a:pos x="r" y="vc"/>
                </a:cxn>
              </a:cxnLst>
              <a:rect l="l" t="t" r="r" b="b"/>
              <a:pathLst>
                <a:path w="577" h="183">
                  <a:moveTo>
                    <a:pt x="385" y="183"/>
                  </a:moveTo>
                  <a:lnTo>
                    <a:pt x="577" y="183"/>
                  </a:lnTo>
                  <a:lnTo>
                    <a:pt x="577" y="0"/>
                  </a:lnTo>
                  <a:lnTo>
                    <a:pt x="0" y="0"/>
                  </a:lnTo>
                  <a:lnTo>
                    <a:pt x="0" y="183"/>
                  </a:lnTo>
                  <a:close/>
                </a:path>
              </a:pathLst>
            </a:custGeom>
            <a:grpFill/>
            <a:ln cap="flat">
              <a:noFill/>
              <a:prstDash val="solid"/>
            </a:ln>
          </p:spPr>
          <p:txBody>
            <a:bodyPr vert="horz" wrap="none" lIns="90000" tIns="45000" rIns="90000" bIns="4500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Liberation Sans" pitchFamily="18"/>
                <a:ea typeface="Arial Unicode MS" pitchFamily="2"/>
                <a:cs typeface="Arial Unicode MS" pitchFamily="2"/>
              </a:endParaRPr>
            </a:p>
          </p:txBody>
        </p:sp>
        <p:sp>
          <p:nvSpPr>
            <p:cNvPr id="60" name="Freeform: Shape 12"/>
            <p:cNvSpPr/>
            <p:nvPr/>
          </p:nvSpPr>
          <p:spPr>
            <a:xfrm>
              <a:off x="4565880" y="2950919"/>
              <a:ext cx="483120" cy="65520"/>
            </a:xfrm>
            <a:custGeom>
              <a:avLst/>
              <a:gdLst/>
              <a:ahLst/>
              <a:cxnLst>
                <a:cxn ang="3cd4">
                  <a:pos x="hc" y="t"/>
                </a:cxn>
                <a:cxn ang="cd2">
                  <a:pos x="l" y="vc"/>
                </a:cxn>
                <a:cxn ang="cd4">
                  <a:pos x="hc" y="b"/>
                </a:cxn>
                <a:cxn ang="0">
                  <a:pos x="r" y="vc"/>
                </a:cxn>
              </a:cxnLst>
              <a:rect l="l" t="t" r="r" b="b"/>
              <a:pathLst>
                <a:path w="1343" h="183">
                  <a:moveTo>
                    <a:pt x="380" y="183"/>
                  </a:moveTo>
                  <a:lnTo>
                    <a:pt x="1343" y="183"/>
                  </a:lnTo>
                  <a:lnTo>
                    <a:pt x="1343" y="0"/>
                  </a:lnTo>
                  <a:lnTo>
                    <a:pt x="0" y="0"/>
                  </a:lnTo>
                  <a:lnTo>
                    <a:pt x="0" y="183"/>
                  </a:lnTo>
                  <a:close/>
                </a:path>
              </a:pathLst>
            </a:custGeom>
            <a:grpFill/>
            <a:ln cap="flat">
              <a:noFill/>
              <a:prstDash val="solid"/>
            </a:ln>
          </p:spPr>
          <p:txBody>
            <a:bodyPr vert="horz" wrap="none" lIns="90000" tIns="45000" rIns="90000" bIns="4500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Liberation Sans" pitchFamily="18"/>
                <a:ea typeface="Arial Unicode MS" pitchFamily="2"/>
                <a:cs typeface="Arial Unicode MS" pitchFamily="2"/>
              </a:endParaRPr>
            </a:p>
          </p:txBody>
        </p:sp>
        <p:sp>
          <p:nvSpPr>
            <p:cNvPr id="61" name="Freeform: Shape 13"/>
            <p:cNvSpPr/>
            <p:nvPr/>
          </p:nvSpPr>
          <p:spPr>
            <a:xfrm>
              <a:off x="5082840" y="2950919"/>
              <a:ext cx="345960" cy="65520"/>
            </a:xfrm>
            <a:custGeom>
              <a:avLst/>
              <a:gdLst/>
              <a:ahLst/>
              <a:cxnLst>
                <a:cxn ang="3cd4">
                  <a:pos x="hc" y="t"/>
                </a:cxn>
                <a:cxn ang="cd2">
                  <a:pos x="l" y="vc"/>
                </a:cxn>
                <a:cxn ang="cd4">
                  <a:pos x="hc" y="b"/>
                </a:cxn>
                <a:cxn ang="0">
                  <a:pos x="r" y="vc"/>
                </a:cxn>
              </a:cxnLst>
              <a:rect l="l" t="t" r="r" b="b"/>
              <a:pathLst>
                <a:path w="962" h="183">
                  <a:moveTo>
                    <a:pt x="770" y="0"/>
                  </a:moveTo>
                  <a:lnTo>
                    <a:pt x="0" y="0"/>
                  </a:lnTo>
                  <a:lnTo>
                    <a:pt x="0" y="183"/>
                  </a:lnTo>
                  <a:lnTo>
                    <a:pt x="962" y="183"/>
                  </a:lnTo>
                  <a:lnTo>
                    <a:pt x="962" y="0"/>
                  </a:lnTo>
                  <a:close/>
                </a:path>
              </a:pathLst>
            </a:custGeom>
            <a:grpFill/>
            <a:ln cap="flat">
              <a:noFill/>
              <a:prstDash val="solid"/>
            </a:ln>
          </p:spPr>
          <p:txBody>
            <a:bodyPr vert="horz" wrap="none" lIns="90000" tIns="45000" rIns="90000" bIns="4500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Liberation Sans" pitchFamily="18"/>
                <a:ea typeface="Arial Unicode MS" pitchFamily="2"/>
                <a:cs typeface="Arial Unicode MS" pitchFamily="2"/>
              </a:endParaRPr>
            </a:p>
          </p:txBody>
        </p:sp>
        <p:sp>
          <p:nvSpPr>
            <p:cNvPr id="62" name="Freeform: Shape 14"/>
            <p:cNvSpPr/>
            <p:nvPr/>
          </p:nvSpPr>
          <p:spPr>
            <a:xfrm>
              <a:off x="4322520" y="3055680"/>
              <a:ext cx="415440" cy="63720"/>
            </a:xfrm>
            <a:custGeom>
              <a:avLst/>
              <a:gdLst/>
              <a:ahLst/>
              <a:cxnLst>
                <a:cxn ang="3cd4">
                  <a:pos x="hc" y="t"/>
                </a:cxn>
                <a:cxn ang="cd2">
                  <a:pos x="l" y="vc"/>
                </a:cxn>
                <a:cxn ang="cd4">
                  <a:pos x="hc" y="b"/>
                </a:cxn>
                <a:cxn ang="0">
                  <a:pos x="r" y="vc"/>
                </a:cxn>
              </a:cxnLst>
              <a:rect l="l" t="t" r="r" b="b"/>
              <a:pathLst>
                <a:path w="1155" h="178">
                  <a:moveTo>
                    <a:pt x="1155" y="0"/>
                  </a:moveTo>
                  <a:lnTo>
                    <a:pt x="0" y="0"/>
                  </a:lnTo>
                  <a:lnTo>
                    <a:pt x="0" y="178"/>
                  </a:lnTo>
                  <a:lnTo>
                    <a:pt x="1155" y="178"/>
                  </a:lnTo>
                  <a:close/>
                </a:path>
              </a:pathLst>
            </a:custGeom>
            <a:grpFill/>
            <a:ln cap="flat">
              <a:noFill/>
              <a:prstDash val="solid"/>
            </a:ln>
          </p:spPr>
          <p:txBody>
            <a:bodyPr vert="horz" wrap="none" lIns="90000" tIns="45000" rIns="90000" bIns="4500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Liberation Sans" pitchFamily="18"/>
                <a:ea typeface="Arial Unicode MS" pitchFamily="2"/>
                <a:cs typeface="Arial Unicode MS" pitchFamily="2"/>
              </a:endParaRPr>
            </a:p>
          </p:txBody>
        </p:sp>
        <p:sp>
          <p:nvSpPr>
            <p:cNvPr id="63" name="Freeform: Shape 15"/>
            <p:cNvSpPr/>
            <p:nvPr/>
          </p:nvSpPr>
          <p:spPr>
            <a:xfrm>
              <a:off x="4772160" y="3055680"/>
              <a:ext cx="207360" cy="63720"/>
            </a:xfrm>
            <a:custGeom>
              <a:avLst/>
              <a:gdLst/>
              <a:ahLst/>
              <a:cxnLst>
                <a:cxn ang="3cd4">
                  <a:pos x="hc" y="t"/>
                </a:cxn>
                <a:cxn ang="cd2">
                  <a:pos x="l" y="vc"/>
                </a:cxn>
                <a:cxn ang="cd4">
                  <a:pos x="hc" y="b"/>
                </a:cxn>
                <a:cxn ang="0">
                  <a:pos x="r" y="vc"/>
                </a:cxn>
              </a:cxnLst>
              <a:rect l="l" t="t" r="r" b="b"/>
              <a:pathLst>
                <a:path w="577" h="178">
                  <a:moveTo>
                    <a:pt x="577" y="178"/>
                  </a:moveTo>
                  <a:lnTo>
                    <a:pt x="577" y="0"/>
                  </a:lnTo>
                  <a:lnTo>
                    <a:pt x="0" y="0"/>
                  </a:lnTo>
                  <a:lnTo>
                    <a:pt x="0" y="178"/>
                  </a:lnTo>
                  <a:close/>
                </a:path>
              </a:pathLst>
            </a:custGeom>
            <a:grpFill/>
            <a:ln cap="flat">
              <a:noFill/>
              <a:prstDash val="solid"/>
            </a:ln>
          </p:spPr>
          <p:txBody>
            <a:bodyPr vert="horz" wrap="none" lIns="90000" tIns="45000" rIns="90000" bIns="4500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Liberation Sans" pitchFamily="18"/>
                <a:ea typeface="Arial Unicode MS" pitchFamily="2"/>
                <a:cs typeface="Arial Unicode MS" pitchFamily="2"/>
              </a:endParaRPr>
            </a:p>
          </p:txBody>
        </p:sp>
        <p:sp>
          <p:nvSpPr>
            <p:cNvPr id="64" name="Freeform: Shape 16"/>
            <p:cNvSpPr/>
            <p:nvPr/>
          </p:nvSpPr>
          <p:spPr>
            <a:xfrm>
              <a:off x="3048480" y="1926719"/>
              <a:ext cx="683640" cy="717840"/>
            </a:xfrm>
            <a:custGeom>
              <a:avLst/>
              <a:gdLst/>
              <a:ahLst/>
              <a:cxnLst>
                <a:cxn ang="3cd4">
                  <a:pos x="hc" y="t"/>
                </a:cxn>
                <a:cxn ang="cd2">
                  <a:pos x="l" y="vc"/>
                </a:cxn>
                <a:cxn ang="cd4">
                  <a:pos x="hc" y="b"/>
                </a:cxn>
                <a:cxn ang="0">
                  <a:pos x="r" y="vc"/>
                </a:cxn>
              </a:cxnLst>
              <a:rect l="l" t="t" r="r" b="b"/>
              <a:pathLst>
                <a:path w="1900" h="1995">
                  <a:moveTo>
                    <a:pt x="1876" y="599"/>
                  </a:moveTo>
                  <a:cubicBezTo>
                    <a:pt x="1834" y="603"/>
                    <a:pt x="1703" y="622"/>
                    <a:pt x="1538" y="556"/>
                  </a:cubicBezTo>
                  <a:cubicBezTo>
                    <a:pt x="1360" y="481"/>
                    <a:pt x="1106" y="153"/>
                    <a:pt x="905" y="97"/>
                  </a:cubicBezTo>
                  <a:cubicBezTo>
                    <a:pt x="801" y="69"/>
                    <a:pt x="726" y="69"/>
                    <a:pt x="679" y="73"/>
                  </a:cubicBezTo>
                  <a:cubicBezTo>
                    <a:pt x="670" y="41"/>
                    <a:pt x="646" y="12"/>
                    <a:pt x="609" y="3"/>
                  </a:cubicBezTo>
                  <a:cubicBezTo>
                    <a:pt x="557" y="-11"/>
                    <a:pt x="501" y="22"/>
                    <a:pt x="487" y="73"/>
                  </a:cubicBezTo>
                  <a:lnTo>
                    <a:pt x="3" y="1870"/>
                  </a:lnTo>
                  <a:cubicBezTo>
                    <a:pt x="-11" y="1921"/>
                    <a:pt x="22" y="1978"/>
                    <a:pt x="73" y="1992"/>
                  </a:cubicBezTo>
                  <a:cubicBezTo>
                    <a:pt x="125" y="2006"/>
                    <a:pt x="181" y="1973"/>
                    <a:pt x="195" y="1921"/>
                  </a:cubicBezTo>
                  <a:lnTo>
                    <a:pt x="388" y="1208"/>
                  </a:lnTo>
                  <a:cubicBezTo>
                    <a:pt x="501" y="1180"/>
                    <a:pt x="571" y="1227"/>
                    <a:pt x="599" y="1241"/>
                  </a:cubicBezTo>
                  <a:cubicBezTo>
                    <a:pt x="764" y="1335"/>
                    <a:pt x="928" y="1621"/>
                    <a:pt x="1243" y="1706"/>
                  </a:cubicBezTo>
                  <a:cubicBezTo>
                    <a:pt x="1412" y="1752"/>
                    <a:pt x="1557" y="1743"/>
                    <a:pt x="1590" y="1738"/>
                  </a:cubicBezTo>
                  <a:cubicBezTo>
                    <a:pt x="1595" y="1738"/>
                    <a:pt x="1604" y="1734"/>
                    <a:pt x="1604" y="1724"/>
                  </a:cubicBezTo>
                  <a:lnTo>
                    <a:pt x="1900" y="627"/>
                  </a:lnTo>
                  <a:cubicBezTo>
                    <a:pt x="1900" y="613"/>
                    <a:pt x="1895" y="594"/>
                    <a:pt x="1876" y="599"/>
                  </a:cubicBezTo>
                  <a:close/>
                  <a:moveTo>
                    <a:pt x="886" y="538"/>
                  </a:moveTo>
                  <a:cubicBezTo>
                    <a:pt x="966" y="585"/>
                    <a:pt x="1055" y="664"/>
                    <a:pt x="1139" y="739"/>
                  </a:cubicBezTo>
                  <a:lnTo>
                    <a:pt x="1045" y="1086"/>
                  </a:lnTo>
                  <a:cubicBezTo>
                    <a:pt x="961" y="1011"/>
                    <a:pt x="872" y="932"/>
                    <a:pt x="792" y="885"/>
                  </a:cubicBezTo>
                  <a:close/>
                  <a:moveTo>
                    <a:pt x="1308" y="1302"/>
                  </a:moveTo>
                  <a:lnTo>
                    <a:pt x="1233" y="1593"/>
                  </a:lnTo>
                  <a:cubicBezTo>
                    <a:pt x="1130" y="1560"/>
                    <a:pt x="1045" y="1499"/>
                    <a:pt x="966" y="1434"/>
                  </a:cubicBezTo>
                  <a:lnTo>
                    <a:pt x="1055" y="1105"/>
                  </a:lnTo>
                  <a:cubicBezTo>
                    <a:pt x="1059" y="1105"/>
                    <a:pt x="1224" y="1265"/>
                    <a:pt x="1308" y="1302"/>
                  </a:cubicBezTo>
                  <a:close/>
                  <a:moveTo>
                    <a:pt x="1153" y="735"/>
                  </a:moveTo>
                  <a:lnTo>
                    <a:pt x="1233" y="439"/>
                  </a:lnTo>
                  <a:cubicBezTo>
                    <a:pt x="1327" y="519"/>
                    <a:pt x="1412" y="599"/>
                    <a:pt x="1491" y="636"/>
                  </a:cubicBezTo>
                  <a:lnTo>
                    <a:pt x="1412" y="941"/>
                  </a:lnTo>
                  <a:cubicBezTo>
                    <a:pt x="1322" y="899"/>
                    <a:pt x="1158" y="744"/>
                    <a:pt x="1153" y="735"/>
                  </a:cubicBezTo>
                  <a:close/>
                  <a:moveTo>
                    <a:pt x="1412" y="950"/>
                  </a:moveTo>
                  <a:cubicBezTo>
                    <a:pt x="1538" y="1011"/>
                    <a:pt x="1642" y="1002"/>
                    <a:pt x="1693" y="1002"/>
                  </a:cubicBezTo>
                  <a:lnTo>
                    <a:pt x="1599" y="1349"/>
                  </a:lnTo>
                  <a:cubicBezTo>
                    <a:pt x="1534" y="1354"/>
                    <a:pt x="1426" y="1354"/>
                    <a:pt x="1318" y="1298"/>
                  </a:cubicBezTo>
                  <a:close/>
                  <a:moveTo>
                    <a:pt x="961" y="228"/>
                  </a:moveTo>
                  <a:lnTo>
                    <a:pt x="881" y="528"/>
                  </a:lnTo>
                  <a:cubicBezTo>
                    <a:pt x="853" y="514"/>
                    <a:pt x="778" y="463"/>
                    <a:pt x="585" y="467"/>
                  </a:cubicBezTo>
                  <a:lnTo>
                    <a:pt x="665" y="172"/>
                  </a:lnTo>
                  <a:cubicBezTo>
                    <a:pt x="839" y="153"/>
                    <a:pt x="933" y="209"/>
                    <a:pt x="961" y="228"/>
                  </a:cubicBezTo>
                  <a:close/>
                  <a:moveTo>
                    <a:pt x="416" y="1101"/>
                  </a:moveTo>
                  <a:lnTo>
                    <a:pt x="491" y="829"/>
                  </a:lnTo>
                  <a:cubicBezTo>
                    <a:pt x="656" y="824"/>
                    <a:pt x="754" y="875"/>
                    <a:pt x="787" y="889"/>
                  </a:cubicBezTo>
                  <a:lnTo>
                    <a:pt x="707" y="1190"/>
                  </a:lnTo>
                  <a:cubicBezTo>
                    <a:pt x="684" y="1176"/>
                    <a:pt x="581" y="1068"/>
                    <a:pt x="416" y="1101"/>
                  </a:cubicBezTo>
                  <a:close/>
                </a:path>
              </a:pathLst>
            </a:custGeom>
            <a:grpFill/>
            <a:ln cap="flat">
              <a:noFill/>
              <a:prstDash val="solid"/>
            </a:ln>
          </p:spPr>
          <p:txBody>
            <a:bodyPr vert="horz" wrap="none" lIns="90000" tIns="45000" rIns="90000" bIns="4500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Liberation Sans" pitchFamily="18"/>
                <a:ea typeface="Arial Unicode MS" pitchFamily="2"/>
                <a:cs typeface="Arial Unicode MS" pitchFamily="2"/>
              </a:endParaRPr>
            </a:p>
          </p:txBody>
        </p:sp>
        <p:sp>
          <p:nvSpPr>
            <p:cNvPr id="65" name="Freeform: Shape 17"/>
            <p:cNvSpPr/>
            <p:nvPr/>
          </p:nvSpPr>
          <p:spPr>
            <a:xfrm>
              <a:off x="3975839" y="1843559"/>
              <a:ext cx="861839" cy="201960"/>
            </a:xfrm>
            <a:custGeom>
              <a:avLst/>
              <a:gdLst/>
              <a:ahLst/>
              <a:cxnLst>
                <a:cxn ang="3cd4">
                  <a:pos x="hc" y="t"/>
                </a:cxn>
                <a:cxn ang="cd2">
                  <a:pos x="l" y="vc"/>
                </a:cxn>
                <a:cxn ang="cd4">
                  <a:pos x="hc" y="b"/>
                </a:cxn>
                <a:cxn ang="0">
                  <a:pos x="r" y="vc"/>
                </a:cxn>
              </a:cxnLst>
              <a:rect l="l" t="t" r="r" b="b"/>
              <a:pathLst>
                <a:path w="2395" h="562">
                  <a:moveTo>
                    <a:pt x="2395" y="0"/>
                  </a:moveTo>
                  <a:lnTo>
                    <a:pt x="0" y="0"/>
                  </a:lnTo>
                  <a:lnTo>
                    <a:pt x="0" y="562"/>
                  </a:lnTo>
                  <a:lnTo>
                    <a:pt x="2066" y="562"/>
                  </a:lnTo>
                  <a:cubicBezTo>
                    <a:pt x="2118" y="309"/>
                    <a:pt x="2249" y="107"/>
                    <a:pt x="2395" y="0"/>
                  </a:cubicBezTo>
                  <a:close/>
                </a:path>
              </a:pathLst>
            </a:custGeom>
            <a:grpFill/>
            <a:ln cap="flat">
              <a:noFill/>
              <a:prstDash val="solid"/>
            </a:ln>
          </p:spPr>
          <p:txBody>
            <a:bodyPr vert="horz" wrap="none" lIns="90000" tIns="45000" rIns="90000" bIns="4500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Liberation Sans" pitchFamily="18"/>
                <a:ea typeface="Arial Unicode MS" pitchFamily="2"/>
                <a:cs typeface="Arial Unicode MS" pitchFamily="2"/>
              </a:endParaRPr>
            </a:p>
          </p:txBody>
        </p:sp>
        <p:sp>
          <p:nvSpPr>
            <p:cNvPr id="66" name="Freeform: Shape 18"/>
            <p:cNvSpPr/>
            <p:nvPr/>
          </p:nvSpPr>
          <p:spPr>
            <a:xfrm>
              <a:off x="3977640" y="2181240"/>
              <a:ext cx="423720" cy="201960"/>
            </a:xfrm>
            <a:custGeom>
              <a:avLst/>
              <a:gdLst/>
              <a:ahLst/>
              <a:cxnLst>
                <a:cxn ang="3cd4">
                  <a:pos x="hc" y="t"/>
                </a:cxn>
                <a:cxn ang="cd2">
                  <a:pos x="l" y="vc"/>
                </a:cxn>
                <a:cxn ang="cd4">
                  <a:pos x="hc" y="b"/>
                </a:cxn>
                <a:cxn ang="0">
                  <a:pos x="r" y="vc"/>
                </a:cxn>
              </a:cxnLst>
              <a:rect l="l" t="t" r="r" b="b"/>
              <a:pathLst>
                <a:path w="1178" h="562">
                  <a:moveTo>
                    <a:pt x="1178" y="0"/>
                  </a:moveTo>
                  <a:lnTo>
                    <a:pt x="0" y="0"/>
                  </a:lnTo>
                  <a:lnTo>
                    <a:pt x="0" y="562"/>
                  </a:lnTo>
                  <a:lnTo>
                    <a:pt x="911" y="562"/>
                  </a:lnTo>
                  <a:cubicBezTo>
                    <a:pt x="939" y="318"/>
                    <a:pt x="1070" y="117"/>
                    <a:pt x="1178" y="0"/>
                  </a:cubicBezTo>
                  <a:close/>
                </a:path>
              </a:pathLst>
            </a:custGeom>
            <a:grpFill/>
            <a:ln cap="flat">
              <a:noFill/>
              <a:prstDash val="solid"/>
            </a:ln>
          </p:spPr>
          <p:txBody>
            <a:bodyPr vert="horz" wrap="none" lIns="90000" tIns="45000" rIns="90000" bIns="4500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Liberation Sans" pitchFamily="18"/>
                <a:ea typeface="Arial Unicode MS" pitchFamily="2"/>
                <a:cs typeface="Arial Unicode MS" pitchFamily="2"/>
              </a:endParaRPr>
            </a:p>
          </p:txBody>
        </p:sp>
        <p:sp>
          <p:nvSpPr>
            <p:cNvPr id="67" name="Freeform: Shape 19"/>
            <p:cNvSpPr/>
            <p:nvPr/>
          </p:nvSpPr>
          <p:spPr>
            <a:xfrm>
              <a:off x="3975839" y="2520360"/>
              <a:ext cx="178920" cy="202320"/>
            </a:xfrm>
            <a:custGeom>
              <a:avLst/>
              <a:gdLst/>
              <a:ahLst/>
              <a:cxnLst>
                <a:cxn ang="3cd4">
                  <a:pos x="hc" y="t"/>
                </a:cxn>
                <a:cxn ang="cd2">
                  <a:pos x="l" y="vc"/>
                </a:cxn>
                <a:cxn ang="cd4">
                  <a:pos x="hc" y="b"/>
                </a:cxn>
                <a:cxn ang="0">
                  <a:pos x="r" y="vc"/>
                </a:cxn>
              </a:cxnLst>
              <a:rect l="l" t="t" r="r" b="b"/>
              <a:pathLst>
                <a:path w="498" h="563">
                  <a:moveTo>
                    <a:pt x="498" y="0"/>
                  </a:moveTo>
                  <a:lnTo>
                    <a:pt x="0" y="0"/>
                  </a:lnTo>
                  <a:lnTo>
                    <a:pt x="0" y="563"/>
                  </a:lnTo>
                  <a:lnTo>
                    <a:pt x="122" y="563"/>
                  </a:lnTo>
                  <a:cubicBezTo>
                    <a:pt x="188" y="300"/>
                    <a:pt x="324" y="94"/>
                    <a:pt x="498" y="0"/>
                  </a:cubicBezTo>
                  <a:close/>
                </a:path>
              </a:pathLst>
            </a:custGeom>
            <a:grpFill/>
            <a:ln cap="flat">
              <a:noFill/>
              <a:prstDash val="solid"/>
            </a:ln>
          </p:spPr>
          <p:txBody>
            <a:bodyPr vert="horz" wrap="none" lIns="90000" tIns="45000" rIns="90000" bIns="4500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Liberation Sans" pitchFamily="18"/>
                <a:ea typeface="Arial Unicode MS" pitchFamily="2"/>
                <a:cs typeface="Arial Unicode MS" pitchFamily="2"/>
              </a:endParaRPr>
            </a:p>
          </p:txBody>
        </p:sp>
        <p:sp>
          <p:nvSpPr>
            <p:cNvPr id="68" name="Freeform: Shape 20"/>
            <p:cNvSpPr/>
            <p:nvPr/>
          </p:nvSpPr>
          <p:spPr>
            <a:xfrm>
              <a:off x="4968000" y="1865519"/>
              <a:ext cx="106200" cy="161640"/>
            </a:xfrm>
            <a:custGeom>
              <a:avLst/>
              <a:gdLst/>
              <a:ahLst/>
              <a:cxnLst>
                <a:cxn ang="3cd4">
                  <a:pos x="hc" y="t"/>
                </a:cxn>
                <a:cxn ang="cd2">
                  <a:pos x="l" y="vc"/>
                </a:cxn>
                <a:cxn ang="cd4">
                  <a:pos x="hc" y="b"/>
                </a:cxn>
                <a:cxn ang="0">
                  <a:pos x="r" y="vc"/>
                </a:cxn>
              </a:cxnLst>
              <a:rect l="l" t="t" r="r" b="b"/>
              <a:pathLst>
                <a:path w="296" h="450">
                  <a:moveTo>
                    <a:pt x="0" y="65"/>
                  </a:moveTo>
                  <a:lnTo>
                    <a:pt x="0" y="0"/>
                  </a:lnTo>
                  <a:lnTo>
                    <a:pt x="296" y="0"/>
                  </a:lnTo>
                  <a:lnTo>
                    <a:pt x="296" y="46"/>
                  </a:lnTo>
                  <a:lnTo>
                    <a:pt x="146" y="450"/>
                  </a:lnTo>
                  <a:lnTo>
                    <a:pt x="52" y="450"/>
                  </a:lnTo>
                  <a:lnTo>
                    <a:pt x="207" y="65"/>
                  </a:lnTo>
                  <a:close/>
                </a:path>
              </a:pathLst>
            </a:custGeom>
            <a:grpFill/>
            <a:ln cap="flat">
              <a:noFill/>
              <a:prstDash val="solid"/>
            </a:ln>
          </p:spPr>
          <p:txBody>
            <a:bodyPr vert="horz" wrap="none" lIns="90000" tIns="45000" rIns="90000" bIns="4500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Liberation Sans" pitchFamily="18"/>
                <a:ea typeface="Arial Unicode MS" pitchFamily="2"/>
                <a:cs typeface="Arial Unicode MS" pitchFamily="2"/>
              </a:endParaRPr>
            </a:p>
          </p:txBody>
        </p:sp>
        <p:sp>
          <p:nvSpPr>
            <p:cNvPr id="69" name="Freeform: Shape 21"/>
            <p:cNvSpPr/>
            <p:nvPr/>
          </p:nvSpPr>
          <p:spPr>
            <a:xfrm>
              <a:off x="5094720" y="1863719"/>
              <a:ext cx="116280" cy="166680"/>
            </a:xfrm>
            <a:custGeom>
              <a:avLst/>
              <a:gdLst/>
              <a:ahLst/>
              <a:cxnLst>
                <a:cxn ang="3cd4">
                  <a:pos x="hc" y="t"/>
                </a:cxn>
                <a:cxn ang="cd2">
                  <a:pos x="l" y="vc"/>
                </a:cxn>
                <a:cxn ang="cd4">
                  <a:pos x="hc" y="b"/>
                </a:cxn>
                <a:cxn ang="0">
                  <a:pos x="r" y="vc"/>
                </a:cxn>
              </a:cxnLst>
              <a:rect l="l" t="t" r="r" b="b"/>
              <a:pathLst>
                <a:path w="324" h="464">
                  <a:moveTo>
                    <a:pt x="164" y="464"/>
                  </a:moveTo>
                  <a:cubicBezTo>
                    <a:pt x="108" y="464"/>
                    <a:pt x="61" y="445"/>
                    <a:pt x="32" y="408"/>
                  </a:cubicBezTo>
                  <a:cubicBezTo>
                    <a:pt x="9" y="375"/>
                    <a:pt x="0" y="333"/>
                    <a:pt x="0" y="258"/>
                  </a:cubicBezTo>
                  <a:cubicBezTo>
                    <a:pt x="0" y="75"/>
                    <a:pt x="70" y="0"/>
                    <a:pt x="206" y="0"/>
                  </a:cubicBezTo>
                  <a:cubicBezTo>
                    <a:pt x="258" y="0"/>
                    <a:pt x="295" y="9"/>
                    <a:pt x="295" y="9"/>
                  </a:cubicBezTo>
                  <a:lnTo>
                    <a:pt x="295" y="75"/>
                  </a:lnTo>
                  <a:lnTo>
                    <a:pt x="291" y="75"/>
                  </a:lnTo>
                  <a:cubicBezTo>
                    <a:pt x="291" y="75"/>
                    <a:pt x="248" y="61"/>
                    <a:pt x="206" y="61"/>
                  </a:cubicBezTo>
                  <a:cubicBezTo>
                    <a:pt x="117" y="61"/>
                    <a:pt x="84" y="117"/>
                    <a:pt x="84" y="230"/>
                  </a:cubicBezTo>
                  <a:cubicBezTo>
                    <a:pt x="98" y="187"/>
                    <a:pt x="136" y="169"/>
                    <a:pt x="187" y="169"/>
                  </a:cubicBezTo>
                  <a:cubicBezTo>
                    <a:pt x="272" y="169"/>
                    <a:pt x="324" y="225"/>
                    <a:pt x="324" y="309"/>
                  </a:cubicBezTo>
                  <a:cubicBezTo>
                    <a:pt x="328" y="398"/>
                    <a:pt x="272" y="464"/>
                    <a:pt x="164" y="464"/>
                  </a:cubicBezTo>
                  <a:close/>
                  <a:moveTo>
                    <a:pt x="89" y="314"/>
                  </a:moveTo>
                  <a:cubicBezTo>
                    <a:pt x="89" y="361"/>
                    <a:pt x="112" y="398"/>
                    <a:pt x="164" y="398"/>
                  </a:cubicBezTo>
                  <a:cubicBezTo>
                    <a:pt x="211" y="398"/>
                    <a:pt x="239" y="366"/>
                    <a:pt x="239" y="314"/>
                  </a:cubicBezTo>
                  <a:cubicBezTo>
                    <a:pt x="239" y="262"/>
                    <a:pt x="216" y="230"/>
                    <a:pt x="164" y="230"/>
                  </a:cubicBezTo>
                  <a:cubicBezTo>
                    <a:pt x="117" y="230"/>
                    <a:pt x="89" y="262"/>
                    <a:pt x="89" y="314"/>
                  </a:cubicBezTo>
                  <a:close/>
                </a:path>
              </a:pathLst>
            </a:custGeom>
            <a:grpFill/>
            <a:ln cap="flat">
              <a:noFill/>
              <a:prstDash val="solid"/>
            </a:ln>
          </p:spPr>
          <p:txBody>
            <a:bodyPr vert="horz" wrap="none" lIns="90000" tIns="45000" rIns="90000" bIns="4500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Liberation Sans" pitchFamily="18"/>
                <a:ea typeface="Arial Unicode MS" pitchFamily="2"/>
                <a:cs typeface="Arial Unicode MS" pitchFamily="2"/>
              </a:endParaRPr>
            </a:p>
          </p:txBody>
        </p:sp>
        <p:sp>
          <p:nvSpPr>
            <p:cNvPr id="70" name="Freeform: Shape 22"/>
            <p:cNvSpPr/>
            <p:nvPr/>
          </p:nvSpPr>
          <p:spPr>
            <a:xfrm>
              <a:off x="5239800" y="1861920"/>
              <a:ext cx="183960" cy="170280"/>
            </a:xfrm>
            <a:custGeom>
              <a:avLst/>
              <a:gdLst/>
              <a:ahLst/>
              <a:cxnLst>
                <a:cxn ang="3cd4">
                  <a:pos x="hc" y="t"/>
                </a:cxn>
                <a:cxn ang="cd2">
                  <a:pos x="l" y="vc"/>
                </a:cxn>
                <a:cxn ang="cd4">
                  <a:pos x="hc" y="b"/>
                </a:cxn>
                <a:cxn ang="0">
                  <a:pos x="r" y="vc"/>
                </a:cxn>
              </a:cxnLst>
              <a:rect l="l" t="t" r="r" b="b"/>
              <a:pathLst>
                <a:path w="512" h="474">
                  <a:moveTo>
                    <a:pt x="118" y="0"/>
                  </a:moveTo>
                  <a:cubicBezTo>
                    <a:pt x="183" y="0"/>
                    <a:pt x="235" y="47"/>
                    <a:pt x="235" y="117"/>
                  </a:cubicBezTo>
                  <a:cubicBezTo>
                    <a:pt x="235" y="188"/>
                    <a:pt x="183" y="230"/>
                    <a:pt x="118" y="230"/>
                  </a:cubicBezTo>
                  <a:cubicBezTo>
                    <a:pt x="52" y="230"/>
                    <a:pt x="0" y="183"/>
                    <a:pt x="0" y="117"/>
                  </a:cubicBezTo>
                  <a:cubicBezTo>
                    <a:pt x="0" y="47"/>
                    <a:pt x="52" y="0"/>
                    <a:pt x="118" y="0"/>
                  </a:cubicBezTo>
                  <a:close/>
                  <a:moveTo>
                    <a:pt x="273" y="253"/>
                  </a:moveTo>
                  <a:lnTo>
                    <a:pt x="108" y="464"/>
                  </a:lnTo>
                  <a:lnTo>
                    <a:pt x="29" y="464"/>
                  </a:lnTo>
                  <a:lnTo>
                    <a:pt x="29" y="460"/>
                  </a:lnTo>
                  <a:lnTo>
                    <a:pt x="235" y="221"/>
                  </a:lnTo>
                  <a:lnTo>
                    <a:pt x="399" y="10"/>
                  </a:lnTo>
                  <a:lnTo>
                    <a:pt x="479" y="10"/>
                  </a:lnTo>
                  <a:lnTo>
                    <a:pt x="479" y="14"/>
                  </a:lnTo>
                  <a:close/>
                  <a:moveTo>
                    <a:pt x="118" y="178"/>
                  </a:moveTo>
                  <a:cubicBezTo>
                    <a:pt x="151" y="178"/>
                    <a:pt x="169" y="155"/>
                    <a:pt x="169" y="117"/>
                  </a:cubicBezTo>
                  <a:cubicBezTo>
                    <a:pt x="169" y="80"/>
                    <a:pt x="146" y="56"/>
                    <a:pt x="118" y="56"/>
                  </a:cubicBezTo>
                  <a:cubicBezTo>
                    <a:pt x="85" y="56"/>
                    <a:pt x="61" y="80"/>
                    <a:pt x="61" y="117"/>
                  </a:cubicBezTo>
                  <a:cubicBezTo>
                    <a:pt x="61" y="155"/>
                    <a:pt x="85" y="178"/>
                    <a:pt x="118" y="178"/>
                  </a:cubicBezTo>
                  <a:close/>
                  <a:moveTo>
                    <a:pt x="395" y="239"/>
                  </a:moveTo>
                  <a:cubicBezTo>
                    <a:pt x="461" y="239"/>
                    <a:pt x="512" y="286"/>
                    <a:pt x="512" y="357"/>
                  </a:cubicBezTo>
                  <a:cubicBezTo>
                    <a:pt x="512" y="427"/>
                    <a:pt x="461" y="474"/>
                    <a:pt x="395" y="474"/>
                  </a:cubicBezTo>
                  <a:cubicBezTo>
                    <a:pt x="329" y="474"/>
                    <a:pt x="277" y="427"/>
                    <a:pt x="277" y="357"/>
                  </a:cubicBezTo>
                  <a:cubicBezTo>
                    <a:pt x="277" y="286"/>
                    <a:pt x="329" y="239"/>
                    <a:pt x="395" y="239"/>
                  </a:cubicBezTo>
                  <a:close/>
                  <a:moveTo>
                    <a:pt x="395" y="418"/>
                  </a:moveTo>
                  <a:cubicBezTo>
                    <a:pt x="428" y="418"/>
                    <a:pt x="446" y="394"/>
                    <a:pt x="446" y="357"/>
                  </a:cubicBezTo>
                  <a:cubicBezTo>
                    <a:pt x="446" y="319"/>
                    <a:pt x="423" y="296"/>
                    <a:pt x="395" y="296"/>
                  </a:cubicBezTo>
                  <a:cubicBezTo>
                    <a:pt x="362" y="296"/>
                    <a:pt x="343" y="319"/>
                    <a:pt x="343" y="357"/>
                  </a:cubicBezTo>
                  <a:cubicBezTo>
                    <a:pt x="338" y="394"/>
                    <a:pt x="362" y="418"/>
                    <a:pt x="395" y="418"/>
                  </a:cubicBezTo>
                  <a:close/>
                </a:path>
              </a:pathLst>
            </a:custGeom>
            <a:grpFill/>
            <a:ln cap="flat">
              <a:noFill/>
              <a:prstDash val="solid"/>
            </a:ln>
          </p:spPr>
          <p:txBody>
            <a:bodyPr vert="horz" wrap="none" lIns="90000" tIns="45000" rIns="90000" bIns="4500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Liberation Sans" pitchFamily="18"/>
                <a:ea typeface="Arial Unicode MS" pitchFamily="2"/>
                <a:cs typeface="Arial Unicode MS" pitchFamily="2"/>
              </a:endParaRPr>
            </a:p>
          </p:txBody>
        </p:sp>
        <p:sp>
          <p:nvSpPr>
            <p:cNvPr id="71" name="Freeform: Shape 23"/>
            <p:cNvSpPr/>
            <p:nvPr/>
          </p:nvSpPr>
          <p:spPr>
            <a:xfrm>
              <a:off x="4961520" y="2197800"/>
              <a:ext cx="102600" cy="165240"/>
            </a:xfrm>
            <a:custGeom>
              <a:avLst/>
              <a:gdLst/>
              <a:ahLst/>
              <a:cxnLst>
                <a:cxn ang="3cd4">
                  <a:pos x="hc" y="t"/>
                </a:cxn>
                <a:cxn ang="cd2">
                  <a:pos x="l" y="vc"/>
                </a:cxn>
                <a:cxn ang="cd4">
                  <a:pos x="hc" y="b"/>
                </a:cxn>
                <a:cxn ang="0">
                  <a:pos x="r" y="vc"/>
                </a:cxn>
              </a:cxnLst>
              <a:rect l="l" t="t" r="r" b="b"/>
              <a:pathLst>
                <a:path w="286" h="460">
                  <a:moveTo>
                    <a:pt x="42" y="193"/>
                  </a:moveTo>
                  <a:lnTo>
                    <a:pt x="89" y="193"/>
                  </a:lnTo>
                  <a:cubicBezTo>
                    <a:pt x="108" y="193"/>
                    <a:pt x="136" y="193"/>
                    <a:pt x="159" y="179"/>
                  </a:cubicBezTo>
                  <a:cubicBezTo>
                    <a:pt x="178" y="169"/>
                    <a:pt x="187" y="151"/>
                    <a:pt x="187" y="127"/>
                  </a:cubicBezTo>
                  <a:cubicBezTo>
                    <a:pt x="187" y="90"/>
                    <a:pt x="164" y="66"/>
                    <a:pt x="108" y="66"/>
                  </a:cubicBezTo>
                  <a:cubicBezTo>
                    <a:pt x="61" y="66"/>
                    <a:pt x="14" y="80"/>
                    <a:pt x="14" y="80"/>
                  </a:cubicBezTo>
                  <a:lnTo>
                    <a:pt x="9" y="80"/>
                  </a:lnTo>
                  <a:lnTo>
                    <a:pt x="9" y="15"/>
                  </a:lnTo>
                  <a:cubicBezTo>
                    <a:pt x="9" y="15"/>
                    <a:pt x="56" y="0"/>
                    <a:pt x="117" y="0"/>
                  </a:cubicBezTo>
                  <a:cubicBezTo>
                    <a:pt x="225" y="0"/>
                    <a:pt x="277" y="47"/>
                    <a:pt x="277" y="113"/>
                  </a:cubicBezTo>
                  <a:cubicBezTo>
                    <a:pt x="277" y="169"/>
                    <a:pt x="244" y="207"/>
                    <a:pt x="187" y="216"/>
                  </a:cubicBezTo>
                  <a:cubicBezTo>
                    <a:pt x="244" y="226"/>
                    <a:pt x="286" y="263"/>
                    <a:pt x="286" y="329"/>
                  </a:cubicBezTo>
                  <a:cubicBezTo>
                    <a:pt x="286" y="408"/>
                    <a:pt x="220" y="460"/>
                    <a:pt x="103" y="460"/>
                  </a:cubicBezTo>
                  <a:cubicBezTo>
                    <a:pt x="42" y="460"/>
                    <a:pt x="0" y="446"/>
                    <a:pt x="0" y="446"/>
                  </a:cubicBezTo>
                  <a:lnTo>
                    <a:pt x="0" y="380"/>
                  </a:lnTo>
                  <a:lnTo>
                    <a:pt x="4" y="380"/>
                  </a:lnTo>
                  <a:cubicBezTo>
                    <a:pt x="4" y="380"/>
                    <a:pt x="51" y="394"/>
                    <a:pt x="98" y="394"/>
                  </a:cubicBezTo>
                  <a:cubicBezTo>
                    <a:pt x="159" y="394"/>
                    <a:pt x="192" y="371"/>
                    <a:pt x="192" y="324"/>
                  </a:cubicBezTo>
                  <a:cubicBezTo>
                    <a:pt x="192" y="296"/>
                    <a:pt x="178" y="277"/>
                    <a:pt x="159" y="268"/>
                  </a:cubicBezTo>
                  <a:cubicBezTo>
                    <a:pt x="136" y="254"/>
                    <a:pt x="108" y="254"/>
                    <a:pt x="84" y="254"/>
                  </a:cubicBezTo>
                  <a:lnTo>
                    <a:pt x="37" y="254"/>
                  </a:lnTo>
                  <a:lnTo>
                    <a:pt x="37" y="193"/>
                  </a:lnTo>
                  <a:close/>
                </a:path>
              </a:pathLst>
            </a:custGeom>
            <a:grpFill/>
            <a:ln cap="flat">
              <a:noFill/>
              <a:prstDash val="solid"/>
            </a:ln>
          </p:spPr>
          <p:txBody>
            <a:bodyPr vert="horz" wrap="none" lIns="90000" tIns="45000" rIns="90000" bIns="4500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Liberation Sans" pitchFamily="18"/>
                <a:ea typeface="Arial Unicode MS" pitchFamily="2"/>
                <a:cs typeface="Arial Unicode MS" pitchFamily="2"/>
              </a:endParaRPr>
            </a:p>
          </p:txBody>
        </p:sp>
        <p:sp>
          <p:nvSpPr>
            <p:cNvPr id="72" name="Freeform: Shape 24"/>
            <p:cNvSpPr/>
            <p:nvPr/>
          </p:nvSpPr>
          <p:spPr>
            <a:xfrm>
              <a:off x="5092919" y="2197800"/>
              <a:ext cx="116280" cy="167040"/>
            </a:xfrm>
            <a:custGeom>
              <a:avLst/>
              <a:gdLst/>
              <a:ahLst/>
              <a:cxnLst>
                <a:cxn ang="3cd4">
                  <a:pos x="hc" y="t"/>
                </a:cxn>
                <a:cxn ang="cd2">
                  <a:pos x="l" y="vc"/>
                </a:cxn>
                <a:cxn ang="cd4">
                  <a:pos x="hc" y="b"/>
                </a:cxn>
                <a:cxn ang="0">
                  <a:pos x="r" y="vc"/>
                </a:cxn>
              </a:cxnLst>
              <a:rect l="l" t="t" r="r" b="b"/>
              <a:pathLst>
                <a:path w="324" h="465">
                  <a:moveTo>
                    <a:pt x="159" y="0"/>
                  </a:moveTo>
                  <a:cubicBezTo>
                    <a:pt x="216" y="0"/>
                    <a:pt x="263" y="19"/>
                    <a:pt x="291" y="57"/>
                  </a:cubicBezTo>
                  <a:cubicBezTo>
                    <a:pt x="314" y="90"/>
                    <a:pt x="324" y="132"/>
                    <a:pt x="324" y="207"/>
                  </a:cubicBezTo>
                  <a:cubicBezTo>
                    <a:pt x="324" y="390"/>
                    <a:pt x="253" y="465"/>
                    <a:pt x="117" y="465"/>
                  </a:cubicBezTo>
                  <a:cubicBezTo>
                    <a:pt x="66" y="465"/>
                    <a:pt x="28" y="455"/>
                    <a:pt x="28" y="455"/>
                  </a:cubicBezTo>
                  <a:lnTo>
                    <a:pt x="28" y="390"/>
                  </a:lnTo>
                  <a:lnTo>
                    <a:pt x="33" y="390"/>
                  </a:lnTo>
                  <a:cubicBezTo>
                    <a:pt x="33" y="390"/>
                    <a:pt x="75" y="404"/>
                    <a:pt x="117" y="404"/>
                  </a:cubicBezTo>
                  <a:cubicBezTo>
                    <a:pt x="206" y="404"/>
                    <a:pt x="239" y="352"/>
                    <a:pt x="239" y="235"/>
                  </a:cubicBezTo>
                  <a:cubicBezTo>
                    <a:pt x="225" y="277"/>
                    <a:pt x="188" y="296"/>
                    <a:pt x="136" y="296"/>
                  </a:cubicBezTo>
                  <a:cubicBezTo>
                    <a:pt x="51" y="296"/>
                    <a:pt x="0" y="240"/>
                    <a:pt x="0" y="155"/>
                  </a:cubicBezTo>
                  <a:cubicBezTo>
                    <a:pt x="-5" y="66"/>
                    <a:pt x="51" y="0"/>
                    <a:pt x="159" y="0"/>
                  </a:cubicBezTo>
                  <a:close/>
                  <a:moveTo>
                    <a:pt x="235" y="151"/>
                  </a:moveTo>
                  <a:cubicBezTo>
                    <a:pt x="235" y="104"/>
                    <a:pt x="211" y="66"/>
                    <a:pt x="159" y="66"/>
                  </a:cubicBezTo>
                  <a:cubicBezTo>
                    <a:pt x="113" y="66"/>
                    <a:pt x="84" y="99"/>
                    <a:pt x="84" y="151"/>
                  </a:cubicBezTo>
                  <a:cubicBezTo>
                    <a:pt x="84" y="202"/>
                    <a:pt x="108" y="235"/>
                    <a:pt x="159" y="235"/>
                  </a:cubicBezTo>
                  <a:cubicBezTo>
                    <a:pt x="206" y="235"/>
                    <a:pt x="235" y="202"/>
                    <a:pt x="235" y="151"/>
                  </a:cubicBezTo>
                  <a:close/>
                </a:path>
              </a:pathLst>
            </a:custGeom>
            <a:grpFill/>
            <a:ln cap="flat">
              <a:noFill/>
              <a:prstDash val="solid"/>
            </a:ln>
          </p:spPr>
          <p:txBody>
            <a:bodyPr vert="horz" wrap="none" lIns="90000" tIns="45000" rIns="90000" bIns="4500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Liberation Sans" pitchFamily="18"/>
                <a:ea typeface="Arial Unicode MS" pitchFamily="2"/>
                <a:cs typeface="Arial Unicode MS" pitchFamily="2"/>
              </a:endParaRPr>
            </a:p>
          </p:txBody>
        </p:sp>
        <p:sp>
          <p:nvSpPr>
            <p:cNvPr id="73" name="Freeform: Shape 25"/>
            <p:cNvSpPr/>
            <p:nvPr/>
          </p:nvSpPr>
          <p:spPr>
            <a:xfrm>
              <a:off x="5239800" y="2197800"/>
              <a:ext cx="183960" cy="170280"/>
            </a:xfrm>
            <a:custGeom>
              <a:avLst/>
              <a:gdLst/>
              <a:ahLst/>
              <a:cxnLst>
                <a:cxn ang="3cd4">
                  <a:pos x="hc" y="t"/>
                </a:cxn>
                <a:cxn ang="cd2">
                  <a:pos x="l" y="vc"/>
                </a:cxn>
                <a:cxn ang="cd4">
                  <a:pos x="hc" y="b"/>
                </a:cxn>
                <a:cxn ang="0">
                  <a:pos x="r" y="vc"/>
                </a:cxn>
              </a:cxnLst>
              <a:rect l="l" t="t" r="r" b="b"/>
              <a:pathLst>
                <a:path w="512" h="474">
                  <a:moveTo>
                    <a:pt x="118" y="0"/>
                  </a:moveTo>
                  <a:cubicBezTo>
                    <a:pt x="183" y="0"/>
                    <a:pt x="235" y="47"/>
                    <a:pt x="235" y="118"/>
                  </a:cubicBezTo>
                  <a:cubicBezTo>
                    <a:pt x="235" y="188"/>
                    <a:pt x="183" y="230"/>
                    <a:pt x="118" y="230"/>
                  </a:cubicBezTo>
                  <a:cubicBezTo>
                    <a:pt x="52" y="230"/>
                    <a:pt x="0" y="183"/>
                    <a:pt x="0" y="118"/>
                  </a:cubicBezTo>
                  <a:cubicBezTo>
                    <a:pt x="0" y="47"/>
                    <a:pt x="52" y="0"/>
                    <a:pt x="118" y="0"/>
                  </a:cubicBezTo>
                  <a:close/>
                  <a:moveTo>
                    <a:pt x="273" y="249"/>
                  </a:moveTo>
                  <a:lnTo>
                    <a:pt x="108" y="460"/>
                  </a:lnTo>
                  <a:lnTo>
                    <a:pt x="29" y="460"/>
                  </a:lnTo>
                  <a:lnTo>
                    <a:pt x="29" y="455"/>
                  </a:lnTo>
                  <a:lnTo>
                    <a:pt x="235" y="216"/>
                  </a:lnTo>
                  <a:lnTo>
                    <a:pt x="399" y="5"/>
                  </a:lnTo>
                  <a:lnTo>
                    <a:pt x="479" y="5"/>
                  </a:lnTo>
                  <a:lnTo>
                    <a:pt x="479" y="10"/>
                  </a:lnTo>
                  <a:close/>
                  <a:moveTo>
                    <a:pt x="118" y="179"/>
                  </a:moveTo>
                  <a:cubicBezTo>
                    <a:pt x="151" y="179"/>
                    <a:pt x="169" y="155"/>
                    <a:pt x="169" y="118"/>
                  </a:cubicBezTo>
                  <a:cubicBezTo>
                    <a:pt x="169" y="80"/>
                    <a:pt x="146" y="57"/>
                    <a:pt x="118" y="57"/>
                  </a:cubicBezTo>
                  <a:cubicBezTo>
                    <a:pt x="85" y="57"/>
                    <a:pt x="61" y="80"/>
                    <a:pt x="61" y="118"/>
                  </a:cubicBezTo>
                  <a:cubicBezTo>
                    <a:pt x="61" y="155"/>
                    <a:pt x="85" y="179"/>
                    <a:pt x="118" y="179"/>
                  </a:cubicBezTo>
                  <a:close/>
                  <a:moveTo>
                    <a:pt x="395" y="240"/>
                  </a:moveTo>
                  <a:cubicBezTo>
                    <a:pt x="461" y="240"/>
                    <a:pt x="512" y="287"/>
                    <a:pt x="512" y="357"/>
                  </a:cubicBezTo>
                  <a:cubicBezTo>
                    <a:pt x="512" y="427"/>
                    <a:pt x="461" y="474"/>
                    <a:pt x="395" y="474"/>
                  </a:cubicBezTo>
                  <a:cubicBezTo>
                    <a:pt x="329" y="474"/>
                    <a:pt x="277" y="427"/>
                    <a:pt x="277" y="357"/>
                  </a:cubicBezTo>
                  <a:cubicBezTo>
                    <a:pt x="277" y="287"/>
                    <a:pt x="329" y="240"/>
                    <a:pt x="395" y="240"/>
                  </a:cubicBezTo>
                  <a:close/>
                  <a:moveTo>
                    <a:pt x="395" y="418"/>
                  </a:moveTo>
                  <a:cubicBezTo>
                    <a:pt x="428" y="418"/>
                    <a:pt x="446" y="394"/>
                    <a:pt x="446" y="357"/>
                  </a:cubicBezTo>
                  <a:cubicBezTo>
                    <a:pt x="446" y="319"/>
                    <a:pt x="423" y="296"/>
                    <a:pt x="395" y="296"/>
                  </a:cubicBezTo>
                  <a:cubicBezTo>
                    <a:pt x="362" y="296"/>
                    <a:pt x="343" y="319"/>
                    <a:pt x="343" y="357"/>
                  </a:cubicBezTo>
                  <a:cubicBezTo>
                    <a:pt x="338" y="390"/>
                    <a:pt x="362" y="418"/>
                    <a:pt x="395" y="418"/>
                  </a:cubicBezTo>
                  <a:close/>
                </a:path>
              </a:pathLst>
            </a:custGeom>
            <a:grpFill/>
            <a:ln cap="flat">
              <a:noFill/>
              <a:prstDash val="solid"/>
            </a:ln>
          </p:spPr>
          <p:txBody>
            <a:bodyPr vert="horz" wrap="none" lIns="90000" tIns="45000" rIns="90000" bIns="4500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Liberation Sans" pitchFamily="18"/>
                <a:ea typeface="Arial Unicode MS" pitchFamily="2"/>
                <a:cs typeface="Arial Unicode MS" pitchFamily="2"/>
              </a:endParaRPr>
            </a:p>
          </p:txBody>
        </p:sp>
        <p:sp>
          <p:nvSpPr>
            <p:cNvPr id="74" name="Freeform: Shape 26"/>
            <p:cNvSpPr/>
            <p:nvPr/>
          </p:nvSpPr>
          <p:spPr>
            <a:xfrm>
              <a:off x="4981680" y="2544119"/>
              <a:ext cx="65520" cy="161640"/>
            </a:xfrm>
            <a:custGeom>
              <a:avLst/>
              <a:gdLst/>
              <a:ahLst/>
              <a:cxnLst>
                <a:cxn ang="3cd4">
                  <a:pos x="hc" y="t"/>
                </a:cxn>
                <a:cxn ang="cd2">
                  <a:pos x="l" y="vc"/>
                </a:cxn>
                <a:cxn ang="cd4">
                  <a:pos x="hc" y="b"/>
                </a:cxn>
                <a:cxn ang="0">
                  <a:pos x="r" y="vc"/>
                </a:cxn>
              </a:cxnLst>
              <a:rect l="l" t="t" r="r" b="b"/>
              <a:pathLst>
                <a:path w="183" h="450">
                  <a:moveTo>
                    <a:pt x="99" y="450"/>
                  </a:moveTo>
                  <a:lnTo>
                    <a:pt x="99" y="75"/>
                  </a:lnTo>
                  <a:lnTo>
                    <a:pt x="5" y="108"/>
                  </a:lnTo>
                  <a:lnTo>
                    <a:pt x="0" y="108"/>
                  </a:lnTo>
                  <a:lnTo>
                    <a:pt x="0" y="42"/>
                  </a:lnTo>
                  <a:lnTo>
                    <a:pt x="127" y="0"/>
                  </a:lnTo>
                  <a:lnTo>
                    <a:pt x="183" y="0"/>
                  </a:lnTo>
                  <a:lnTo>
                    <a:pt x="183" y="450"/>
                  </a:lnTo>
                  <a:close/>
                </a:path>
              </a:pathLst>
            </a:custGeom>
            <a:grpFill/>
            <a:ln cap="flat">
              <a:noFill/>
              <a:prstDash val="solid"/>
            </a:ln>
          </p:spPr>
          <p:txBody>
            <a:bodyPr vert="horz" wrap="none" lIns="90000" tIns="45000" rIns="90000" bIns="4500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Liberation Sans" pitchFamily="18"/>
                <a:ea typeface="Arial Unicode MS" pitchFamily="2"/>
                <a:cs typeface="Arial Unicode MS" pitchFamily="2"/>
              </a:endParaRPr>
            </a:p>
          </p:txBody>
        </p:sp>
        <p:sp>
          <p:nvSpPr>
            <p:cNvPr id="75" name="Freeform: Shape 27"/>
            <p:cNvSpPr/>
            <p:nvPr/>
          </p:nvSpPr>
          <p:spPr>
            <a:xfrm>
              <a:off x="5086079" y="2540880"/>
              <a:ext cx="123120" cy="166680"/>
            </a:xfrm>
            <a:custGeom>
              <a:avLst/>
              <a:gdLst/>
              <a:ahLst/>
              <a:cxnLst>
                <a:cxn ang="3cd4">
                  <a:pos x="hc" y="t"/>
                </a:cxn>
                <a:cxn ang="cd2">
                  <a:pos x="l" y="vc"/>
                </a:cxn>
                <a:cxn ang="cd4">
                  <a:pos x="hc" y="b"/>
                </a:cxn>
                <a:cxn ang="0">
                  <a:pos x="r" y="vc"/>
                </a:cxn>
              </a:cxnLst>
              <a:rect l="l" t="t" r="r" b="b"/>
              <a:pathLst>
                <a:path w="343" h="464">
                  <a:moveTo>
                    <a:pt x="169" y="464"/>
                  </a:moveTo>
                  <a:cubicBezTo>
                    <a:pt x="28" y="464"/>
                    <a:pt x="0" y="351"/>
                    <a:pt x="0" y="234"/>
                  </a:cubicBezTo>
                  <a:cubicBezTo>
                    <a:pt x="0" y="112"/>
                    <a:pt x="33" y="0"/>
                    <a:pt x="174" y="0"/>
                  </a:cubicBezTo>
                  <a:cubicBezTo>
                    <a:pt x="315" y="0"/>
                    <a:pt x="343" y="112"/>
                    <a:pt x="343" y="234"/>
                  </a:cubicBezTo>
                  <a:cubicBezTo>
                    <a:pt x="343" y="351"/>
                    <a:pt x="310" y="464"/>
                    <a:pt x="169" y="464"/>
                  </a:cubicBezTo>
                  <a:close/>
                  <a:moveTo>
                    <a:pt x="169" y="61"/>
                  </a:moveTo>
                  <a:cubicBezTo>
                    <a:pt x="113" y="61"/>
                    <a:pt x="89" y="107"/>
                    <a:pt x="89" y="229"/>
                  </a:cubicBezTo>
                  <a:cubicBezTo>
                    <a:pt x="89" y="351"/>
                    <a:pt x="113" y="398"/>
                    <a:pt x="169" y="398"/>
                  </a:cubicBezTo>
                  <a:cubicBezTo>
                    <a:pt x="225" y="398"/>
                    <a:pt x="249" y="351"/>
                    <a:pt x="249" y="229"/>
                  </a:cubicBezTo>
                  <a:cubicBezTo>
                    <a:pt x="254" y="107"/>
                    <a:pt x="225" y="61"/>
                    <a:pt x="169" y="61"/>
                  </a:cubicBezTo>
                  <a:close/>
                </a:path>
              </a:pathLst>
            </a:custGeom>
            <a:grpFill/>
            <a:ln cap="flat">
              <a:noFill/>
              <a:prstDash val="solid"/>
            </a:ln>
          </p:spPr>
          <p:txBody>
            <a:bodyPr vert="horz" wrap="none" lIns="90000" tIns="45000" rIns="90000" bIns="4500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Liberation Sans" pitchFamily="18"/>
                <a:ea typeface="Arial Unicode MS" pitchFamily="2"/>
                <a:cs typeface="Arial Unicode MS" pitchFamily="2"/>
              </a:endParaRPr>
            </a:p>
          </p:txBody>
        </p:sp>
        <p:sp>
          <p:nvSpPr>
            <p:cNvPr id="76" name="Freeform: Shape 28"/>
            <p:cNvSpPr/>
            <p:nvPr/>
          </p:nvSpPr>
          <p:spPr>
            <a:xfrm>
              <a:off x="5239800" y="2539080"/>
              <a:ext cx="183960" cy="170280"/>
            </a:xfrm>
            <a:custGeom>
              <a:avLst/>
              <a:gdLst/>
              <a:ahLst/>
              <a:cxnLst>
                <a:cxn ang="3cd4">
                  <a:pos x="hc" y="t"/>
                </a:cxn>
                <a:cxn ang="cd2">
                  <a:pos x="l" y="vc"/>
                </a:cxn>
                <a:cxn ang="cd4">
                  <a:pos x="hc" y="b"/>
                </a:cxn>
                <a:cxn ang="0">
                  <a:pos x="r" y="vc"/>
                </a:cxn>
              </a:cxnLst>
              <a:rect l="l" t="t" r="r" b="b"/>
              <a:pathLst>
                <a:path w="512" h="474">
                  <a:moveTo>
                    <a:pt x="118" y="0"/>
                  </a:moveTo>
                  <a:cubicBezTo>
                    <a:pt x="183" y="0"/>
                    <a:pt x="235" y="47"/>
                    <a:pt x="235" y="117"/>
                  </a:cubicBezTo>
                  <a:cubicBezTo>
                    <a:pt x="235" y="187"/>
                    <a:pt x="183" y="230"/>
                    <a:pt x="118" y="230"/>
                  </a:cubicBezTo>
                  <a:cubicBezTo>
                    <a:pt x="52" y="230"/>
                    <a:pt x="0" y="183"/>
                    <a:pt x="0" y="117"/>
                  </a:cubicBezTo>
                  <a:cubicBezTo>
                    <a:pt x="0" y="47"/>
                    <a:pt x="52" y="0"/>
                    <a:pt x="118" y="0"/>
                  </a:cubicBezTo>
                  <a:close/>
                  <a:moveTo>
                    <a:pt x="273" y="253"/>
                  </a:moveTo>
                  <a:lnTo>
                    <a:pt x="108" y="464"/>
                  </a:lnTo>
                  <a:lnTo>
                    <a:pt x="29" y="464"/>
                  </a:lnTo>
                  <a:lnTo>
                    <a:pt x="29" y="459"/>
                  </a:lnTo>
                  <a:lnTo>
                    <a:pt x="235" y="220"/>
                  </a:lnTo>
                  <a:lnTo>
                    <a:pt x="399" y="9"/>
                  </a:lnTo>
                  <a:lnTo>
                    <a:pt x="479" y="9"/>
                  </a:lnTo>
                  <a:lnTo>
                    <a:pt x="479" y="14"/>
                  </a:lnTo>
                  <a:close/>
                  <a:moveTo>
                    <a:pt x="118" y="178"/>
                  </a:moveTo>
                  <a:cubicBezTo>
                    <a:pt x="151" y="178"/>
                    <a:pt x="169" y="154"/>
                    <a:pt x="169" y="117"/>
                  </a:cubicBezTo>
                  <a:cubicBezTo>
                    <a:pt x="169" y="79"/>
                    <a:pt x="146" y="56"/>
                    <a:pt x="118" y="56"/>
                  </a:cubicBezTo>
                  <a:cubicBezTo>
                    <a:pt x="85" y="56"/>
                    <a:pt x="61" y="79"/>
                    <a:pt x="61" y="117"/>
                  </a:cubicBezTo>
                  <a:cubicBezTo>
                    <a:pt x="61" y="154"/>
                    <a:pt x="85" y="178"/>
                    <a:pt x="118" y="178"/>
                  </a:cubicBezTo>
                  <a:close/>
                  <a:moveTo>
                    <a:pt x="395" y="239"/>
                  </a:moveTo>
                  <a:cubicBezTo>
                    <a:pt x="461" y="239"/>
                    <a:pt x="512" y="286"/>
                    <a:pt x="512" y="356"/>
                  </a:cubicBezTo>
                  <a:cubicBezTo>
                    <a:pt x="512" y="427"/>
                    <a:pt x="461" y="474"/>
                    <a:pt x="395" y="474"/>
                  </a:cubicBezTo>
                  <a:cubicBezTo>
                    <a:pt x="329" y="474"/>
                    <a:pt x="277" y="427"/>
                    <a:pt x="277" y="356"/>
                  </a:cubicBezTo>
                  <a:cubicBezTo>
                    <a:pt x="277" y="286"/>
                    <a:pt x="329" y="239"/>
                    <a:pt x="395" y="239"/>
                  </a:cubicBezTo>
                  <a:close/>
                  <a:moveTo>
                    <a:pt x="395" y="417"/>
                  </a:moveTo>
                  <a:cubicBezTo>
                    <a:pt x="428" y="417"/>
                    <a:pt x="446" y="394"/>
                    <a:pt x="446" y="356"/>
                  </a:cubicBezTo>
                  <a:cubicBezTo>
                    <a:pt x="446" y="319"/>
                    <a:pt x="423" y="295"/>
                    <a:pt x="395" y="295"/>
                  </a:cubicBezTo>
                  <a:cubicBezTo>
                    <a:pt x="362" y="295"/>
                    <a:pt x="343" y="319"/>
                    <a:pt x="343" y="356"/>
                  </a:cubicBezTo>
                  <a:cubicBezTo>
                    <a:pt x="338" y="394"/>
                    <a:pt x="362" y="417"/>
                    <a:pt x="395" y="417"/>
                  </a:cubicBezTo>
                  <a:close/>
                </a:path>
              </a:pathLst>
            </a:custGeom>
            <a:grpFill/>
            <a:ln cap="flat">
              <a:noFill/>
              <a:prstDash val="solid"/>
            </a:ln>
          </p:spPr>
          <p:txBody>
            <a:bodyPr vert="horz" wrap="none" lIns="90000" tIns="45000" rIns="90000" bIns="4500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Liberation Sans" pitchFamily="18"/>
                <a:ea typeface="Arial Unicode MS" pitchFamily="2"/>
                <a:cs typeface="Arial Unicode MS" pitchFamily="2"/>
              </a:endParaRPr>
            </a:p>
          </p:txBody>
        </p:sp>
        <p:sp>
          <p:nvSpPr>
            <p:cNvPr id="77" name="Freeform: Shape 29"/>
            <p:cNvSpPr/>
            <p:nvPr/>
          </p:nvSpPr>
          <p:spPr>
            <a:xfrm>
              <a:off x="3387960" y="3570479"/>
              <a:ext cx="1645560" cy="238680"/>
            </a:xfrm>
            <a:custGeom>
              <a:avLst/>
              <a:gdLst/>
              <a:ahLst/>
              <a:cxnLst>
                <a:cxn ang="3cd4">
                  <a:pos x="hc" y="t"/>
                </a:cxn>
                <a:cxn ang="cd2">
                  <a:pos x="l" y="vc"/>
                </a:cxn>
                <a:cxn ang="cd4">
                  <a:pos x="hc" y="b"/>
                </a:cxn>
                <a:cxn ang="0">
                  <a:pos x="r" y="vc"/>
                </a:cxn>
              </a:cxnLst>
              <a:rect l="l" t="t" r="r" b="b"/>
              <a:pathLst>
                <a:path w="4572" h="664">
                  <a:moveTo>
                    <a:pt x="65" y="379"/>
                  </a:moveTo>
                  <a:lnTo>
                    <a:pt x="1578" y="379"/>
                  </a:lnTo>
                  <a:lnTo>
                    <a:pt x="1578" y="0"/>
                  </a:lnTo>
                  <a:lnTo>
                    <a:pt x="2994" y="0"/>
                  </a:lnTo>
                  <a:lnTo>
                    <a:pt x="2994" y="379"/>
                  </a:lnTo>
                  <a:lnTo>
                    <a:pt x="4507" y="379"/>
                  </a:lnTo>
                  <a:cubicBezTo>
                    <a:pt x="4543" y="379"/>
                    <a:pt x="4572" y="409"/>
                    <a:pt x="4572" y="445"/>
                  </a:cubicBezTo>
                  <a:lnTo>
                    <a:pt x="4572" y="598"/>
                  </a:lnTo>
                  <a:cubicBezTo>
                    <a:pt x="4572" y="634"/>
                    <a:pt x="4543" y="664"/>
                    <a:pt x="4507" y="664"/>
                  </a:cubicBezTo>
                  <a:lnTo>
                    <a:pt x="65" y="664"/>
                  </a:lnTo>
                  <a:cubicBezTo>
                    <a:pt x="29" y="664"/>
                    <a:pt x="0" y="634"/>
                    <a:pt x="0" y="598"/>
                  </a:cubicBezTo>
                  <a:lnTo>
                    <a:pt x="0" y="445"/>
                  </a:lnTo>
                  <a:cubicBezTo>
                    <a:pt x="0" y="409"/>
                    <a:pt x="29" y="379"/>
                    <a:pt x="65" y="379"/>
                  </a:cubicBezTo>
                  <a:close/>
                </a:path>
              </a:pathLst>
            </a:custGeom>
            <a:grpFill/>
            <a:ln cap="flat">
              <a:noFill/>
              <a:prstDash val="solid"/>
            </a:ln>
          </p:spPr>
          <p:txBody>
            <a:bodyPr vert="horz" wrap="none" lIns="90000" tIns="45000" rIns="90000" bIns="4500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Liberation Sans" pitchFamily="18"/>
                <a:ea typeface="Arial Unicode MS" pitchFamily="2"/>
                <a:cs typeface="Arial Unicode MS" pitchFamily="2"/>
              </a:endParaRPr>
            </a:p>
          </p:txBody>
        </p:sp>
        <p:sp>
          <p:nvSpPr>
            <p:cNvPr id="78" name="Freeform: Shape 30"/>
            <p:cNvSpPr/>
            <p:nvPr/>
          </p:nvSpPr>
          <p:spPr>
            <a:xfrm>
              <a:off x="1463399" y="3862079"/>
              <a:ext cx="4781520" cy="142200"/>
            </a:xfrm>
            <a:custGeom>
              <a:avLst/>
              <a:gdLst/>
              <a:ahLst/>
              <a:cxnLst>
                <a:cxn ang="3cd4">
                  <a:pos x="hc" y="t"/>
                </a:cxn>
                <a:cxn ang="cd2">
                  <a:pos x="l" y="vc"/>
                </a:cxn>
                <a:cxn ang="cd4">
                  <a:pos x="hc" y="b"/>
                </a:cxn>
                <a:cxn ang="0">
                  <a:pos x="r" y="vc"/>
                </a:cxn>
              </a:cxnLst>
              <a:rect l="l" t="t" r="r" b="b"/>
              <a:pathLst>
                <a:path w="13283" h="396">
                  <a:moveTo>
                    <a:pt x="197" y="396"/>
                  </a:moveTo>
                  <a:lnTo>
                    <a:pt x="13087" y="396"/>
                  </a:lnTo>
                  <a:cubicBezTo>
                    <a:pt x="13195" y="396"/>
                    <a:pt x="13283" y="307"/>
                    <a:pt x="13283" y="198"/>
                  </a:cubicBezTo>
                  <a:cubicBezTo>
                    <a:pt x="13283" y="89"/>
                    <a:pt x="13195" y="0"/>
                    <a:pt x="13087" y="0"/>
                  </a:cubicBezTo>
                  <a:lnTo>
                    <a:pt x="197" y="0"/>
                  </a:lnTo>
                  <a:cubicBezTo>
                    <a:pt x="88" y="0"/>
                    <a:pt x="0" y="89"/>
                    <a:pt x="0" y="198"/>
                  </a:cubicBezTo>
                  <a:cubicBezTo>
                    <a:pt x="0" y="307"/>
                    <a:pt x="88" y="396"/>
                    <a:pt x="197" y="396"/>
                  </a:cubicBezTo>
                  <a:close/>
                </a:path>
              </a:pathLst>
            </a:custGeom>
            <a:grpFill/>
            <a:ln cap="flat">
              <a:noFill/>
              <a:prstDash val="solid"/>
            </a:ln>
          </p:spPr>
          <p:txBody>
            <a:bodyPr vert="horz" wrap="none" lIns="90000" tIns="45000" rIns="90000" bIns="4500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Liberation Sans" pitchFamily="18"/>
                <a:ea typeface="Arial Unicode MS" pitchFamily="2"/>
                <a:cs typeface="Arial Unicode MS" pitchFamily="2"/>
              </a:endParaRPr>
            </a:p>
          </p:txBody>
        </p:sp>
        <p:sp>
          <p:nvSpPr>
            <p:cNvPr id="79" name="Freeform: Shape 31"/>
            <p:cNvSpPr/>
            <p:nvPr/>
          </p:nvSpPr>
          <p:spPr>
            <a:xfrm>
              <a:off x="4654800" y="3413520"/>
              <a:ext cx="3000960" cy="1148760"/>
            </a:xfrm>
            <a:custGeom>
              <a:avLst/>
              <a:gdLst/>
              <a:ahLst/>
              <a:cxnLst>
                <a:cxn ang="3cd4">
                  <a:pos x="hc" y="t"/>
                </a:cxn>
                <a:cxn ang="cd2">
                  <a:pos x="l" y="vc"/>
                </a:cxn>
                <a:cxn ang="cd4">
                  <a:pos x="hc" y="b"/>
                </a:cxn>
                <a:cxn ang="0">
                  <a:pos x="r" y="vc"/>
                </a:cxn>
              </a:cxnLst>
              <a:rect l="l" t="t" r="r" b="b"/>
              <a:pathLst>
                <a:path w="8337" h="3192">
                  <a:moveTo>
                    <a:pt x="7489" y="3146"/>
                  </a:moveTo>
                  <a:lnTo>
                    <a:pt x="3633" y="1559"/>
                  </a:lnTo>
                  <a:lnTo>
                    <a:pt x="3796" y="1601"/>
                  </a:lnTo>
                  <a:lnTo>
                    <a:pt x="544" y="1225"/>
                  </a:lnTo>
                  <a:cubicBezTo>
                    <a:pt x="207" y="1185"/>
                    <a:pt x="-35" y="881"/>
                    <a:pt x="4" y="544"/>
                  </a:cubicBezTo>
                  <a:cubicBezTo>
                    <a:pt x="43" y="207"/>
                    <a:pt x="348" y="-35"/>
                    <a:pt x="685" y="4"/>
                  </a:cubicBezTo>
                  <a:lnTo>
                    <a:pt x="3937" y="381"/>
                  </a:lnTo>
                  <a:cubicBezTo>
                    <a:pt x="3993" y="387"/>
                    <a:pt x="4048" y="401"/>
                    <a:pt x="4100" y="423"/>
                  </a:cubicBezTo>
                  <a:lnTo>
                    <a:pt x="7957" y="2010"/>
                  </a:lnTo>
                  <a:cubicBezTo>
                    <a:pt x="8270" y="2139"/>
                    <a:pt x="8420" y="2498"/>
                    <a:pt x="8291" y="2812"/>
                  </a:cubicBezTo>
                  <a:cubicBezTo>
                    <a:pt x="8162" y="3125"/>
                    <a:pt x="7803" y="3275"/>
                    <a:pt x="7489" y="3146"/>
                  </a:cubicBezTo>
                  <a:close/>
                </a:path>
              </a:pathLst>
            </a:custGeom>
            <a:grpFill/>
            <a:ln cap="flat">
              <a:noFill/>
              <a:prstDash val="solid"/>
            </a:ln>
          </p:spPr>
          <p:txBody>
            <a:bodyPr vert="horz" wrap="none" lIns="90000" tIns="45000" rIns="90000" bIns="4500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Liberation Sans" pitchFamily="18"/>
                <a:ea typeface="Arial Unicode MS" pitchFamily="2"/>
                <a:cs typeface="Arial Unicode MS" pitchFamily="2"/>
              </a:endParaRPr>
            </a:p>
          </p:txBody>
        </p:sp>
        <p:sp>
          <p:nvSpPr>
            <p:cNvPr id="80" name="Freeform: Shape 32"/>
            <p:cNvSpPr/>
            <p:nvPr/>
          </p:nvSpPr>
          <p:spPr>
            <a:xfrm>
              <a:off x="6734520" y="2577960"/>
              <a:ext cx="1400759" cy="1999080"/>
            </a:xfrm>
            <a:custGeom>
              <a:avLst/>
              <a:gdLst/>
              <a:ahLst/>
              <a:cxnLst>
                <a:cxn ang="3cd4">
                  <a:pos x="hc" y="t"/>
                </a:cxn>
                <a:cxn ang="cd2">
                  <a:pos x="l" y="vc"/>
                </a:cxn>
                <a:cxn ang="cd4">
                  <a:pos x="hc" y="b"/>
                </a:cxn>
                <a:cxn ang="0">
                  <a:pos x="r" y="vc"/>
                </a:cxn>
              </a:cxnLst>
              <a:rect l="l" t="t" r="r" b="b"/>
              <a:pathLst>
                <a:path w="3892" h="5554">
                  <a:moveTo>
                    <a:pt x="437" y="4954"/>
                  </a:moveTo>
                  <a:lnTo>
                    <a:pt x="1684" y="5511"/>
                  </a:lnTo>
                  <a:cubicBezTo>
                    <a:pt x="2032" y="5641"/>
                    <a:pt x="2420" y="5464"/>
                    <a:pt x="2550" y="5114"/>
                  </a:cubicBezTo>
                  <a:lnTo>
                    <a:pt x="3818" y="1711"/>
                  </a:lnTo>
                  <a:cubicBezTo>
                    <a:pt x="4042" y="1110"/>
                    <a:pt x="3739" y="441"/>
                    <a:pt x="3140" y="216"/>
                  </a:cubicBezTo>
                  <a:lnTo>
                    <a:pt x="2765" y="75"/>
                  </a:lnTo>
                  <a:cubicBezTo>
                    <a:pt x="2162" y="-152"/>
                    <a:pt x="1489" y="156"/>
                    <a:pt x="1263" y="762"/>
                  </a:cubicBezTo>
                  <a:lnTo>
                    <a:pt x="43" y="4084"/>
                  </a:lnTo>
                  <a:cubicBezTo>
                    <a:pt x="-88" y="4434"/>
                    <a:pt x="89" y="4823"/>
                    <a:pt x="437" y="4954"/>
                  </a:cubicBezTo>
                  <a:close/>
                </a:path>
              </a:pathLst>
            </a:custGeom>
            <a:grpFill/>
            <a:ln cap="flat">
              <a:noFill/>
              <a:prstDash val="solid"/>
            </a:ln>
          </p:spPr>
          <p:txBody>
            <a:bodyPr vert="horz" wrap="none" lIns="90000" tIns="45000" rIns="90000" bIns="4500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Liberation Sans" pitchFamily="18"/>
                <a:ea typeface="Arial Unicode MS" pitchFamily="2"/>
                <a:cs typeface="Arial Unicode MS" pitchFamily="2"/>
              </a:endParaRPr>
            </a:p>
          </p:txBody>
        </p:sp>
        <p:sp>
          <p:nvSpPr>
            <p:cNvPr id="81" name="Freeform: Shape 33"/>
            <p:cNvSpPr/>
            <p:nvPr/>
          </p:nvSpPr>
          <p:spPr>
            <a:xfrm>
              <a:off x="5187960" y="2913120"/>
              <a:ext cx="2134440" cy="1339920"/>
            </a:xfrm>
            <a:custGeom>
              <a:avLst/>
              <a:gdLst/>
              <a:ahLst/>
              <a:cxnLst>
                <a:cxn ang="3cd4">
                  <a:pos x="hc" y="t"/>
                </a:cxn>
                <a:cxn ang="cd2">
                  <a:pos x="l" y="vc"/>
                </a:cxn>
                <a:cxn ang="cd4">
                  <a:pos x="hc" y="b"/>
                </a:cxn>
                <a:cxn ang="0">
                  <a:pos x="r" y="vc"/>
                </a:cxn>
              </a:cxnLst>
              <a:rect l="l" t="t" r="r" b="b"/>
              <a:pathLst>
                <a:path w="5930" h="3723">
                  <a:moveTo>
                    <a:pt x="2545" y="1522"/>
                  </a:moveTo>
                  <a:lnTo>
                    <a:pt x="1100" y="3363"/>
                  </a:lnTo>
                  <a:cubicBezTo>
                    <a:pt x="892" y="3631"/>
                    <a:pt x="507" y="3681"/>
                    <a:pt x="238" y="3473"/>
                  </a:cubicBezTo>
                  <a:cubicBezTo>
                    <a:pt x="-30" y="3266"/>
                    <a:pt x="-79" y="2880"/>
                    <a:pt x="128" y="2611"/>
                  </a:cubicBezTo>
                  <a:lnTo>
                    <a:pt x="1962" y="239"/>
                  </a:lnTo>
                  <a:cubicBezTo>
                    <a:pt x="2178" y="-41"/>
                    <a:pt x="2584" y="-81"/>
                    <a:pt x="2851" y="151"/>
                  </a:cubicBezTo>
                  <a:lnTo>
                    <a:pt x="5719" y="2645"/>
                  </a:lnTo>
                  <a:cubicBezTo>
                    <a:pt x="5974" y="2868"/>
                    <a:pt x="6002" y="3256"/>
                    <a:pt x="5779" y="3512"/>
                  </a:cubicBezTo>
                  <a:cubicBezTo>
                    <a:pt x="5556" y="3768"/>
                    <a:pt x="5169" y="3795"/>
                    <a:pt x="4913" y="3572"/>
                  </a:cubicBezTo>
                  <a:close/>
                </a:path>
              </a:pathLst>
            </a:custGeom>
            <a:grpFill/>
            <a:ln cap="flat">
              <a:noFill/>
              <a:prstDash val="solid"/>
            </a:ln>
          </p:spPr>
          <p:txBody>
            <a:bodyPr vert="horz" wrap="none" lIns="90000" tIns="45000" rIns="90000" bIns="4500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Liberation Sans" pitchFamily="18"/>
                <a:ea typeface="Arial Unicode MS" pitchFamily="2"/>
                <a:cs typeface="Arial Unicode MS" pitchFamily="2"/>
              </a:endParaRPr>
            </a:p>
          </p:txBody>
        </p:sp>
        <p:sp>
          <p:nvSpPr>
            <p:cNvPr id="82" name="Freeform: Shape 34"/>
            <p:cNvSpPr/>
            <p:nvPr/>
          </p:nvSpPr>
          <p:spPr>
            <a:xfrm>
              <a:off x="7414200" y="1621800"/>
              <a:ext cx="903959" cy="907560"/>
            </a:xfrm>
            <a:custGeom>
              <a:avLst/>
              <a:gdLst/>
              <a:ahLst/>
              <a:cxnLst>
                <a:cxn ang="3cd4">
                  <a:pos x="hc" y="t"/>
                </a:cxn>
                <a:cxn ang="cd2">
                  <a:pos x="l" y="vc"/>
                </a:cxn>
                <a:cxn ang="cd4">
                  <a:pos x="hc" y="b"/>
                </a:cxn>
                <a:cxn ang="0">
                  <a:pos x="r" y="vc"/>
                </a:cxn>
              </a:cxnLst>
              <a:rect l="l" t="t" r="r" b="b"/>
              <a:pathLst>
                <a:path w="2512" h="2522">
                  <a:moveTo>
                    <a:pt x="251" y="1196"/>
                  </a:moveTo>
                  <a:cubicBezTo>
                    <a:pt x="326" y="1248"/>
                    <a:pt x="428" y="1228"/>
                    <a:pt x="479" y="1153"/>
                  </a:cubicBezTo>
                  <a:cubicBezTo>
                    <a:pt x="531" y="1078"/>
                    <a:pt x="511" y="975"/>
                    <a:pt x="437" y="924"/>
                  </a:cubicBezTo>
                  <a:cubicBezTo>
                    <a:pt x="362" y="873"/>
                    <a:pt x="260" y="892"/>
                    <a:pt x="208" y="967"/>
                  </a:cubicBezTo>
                  <a:cubicBezTo>
                    <a:pt x="157" y="1042"/>
                    <a:pt x="176" y="1145"/>
                    <a:pt x="251" y="1196"/>
                  </a:cubicBezTo>
                  <a:close/>
                  <a:moveTo>
                    <a:pt x="655" y="1923"/>
                  </a:moveTo>
                  <a:cubicBezTo>
                    <a:pt x="880" y="1967"/>
                    <a:pt x="1090" y="1858"/>
                    <a:pt x="1126" y="1679"/>
                  </a:cubicBezTo>
                  <a:lnTo>
                    <a:pt x="311" y="1517"/>
                  </a:lnTo>
                  <a:cubicBezTo>
                    <a:pt x="276" y="1697"/>
                    <a:pt x="430" y="1878"/>
                    <a:pt x="655" y="1923"/>
                  </a:cubicBezTo>
                  <a:close/>
                  <a:moveTo>
                    <a:pt x="1294" y="1315"/>
                  </a:moveTo>
                  <a:cubicBezTo>
                    <a:pt x="1345" y="1240"/>
                    <a:pt x="1326" y="1137"/>
                    <a:pt x="1251" y="1086"/>
                  </a:cubicBezTo>
                  <a:cubicBezTo>
                    <a:pt x="1176" y="1034"/>
                    <a:pt x="1074" y="1053"/>
                    <a:pt x="1023" y="1128"/>
                  </a:cubicBezTo>
                  <a:cubicBezTo>
                    <a:pt x="972" y="1204"/>
                    <a:pt x="991" y="1306"/>
                    <a:pt x="1066" y="1358"/>
                  </a:cubicBezTo>
                  <a:cubicBezTo>
                    <a:pt x="1140" y="1409"/>
                    <a:pt x="1243" y="1390"/>
                    <a:pt x="1294" y="1315"/>
                  </a:cubicBezTo>
                  <a:close/>
                  <a:moveTo>
                    <a:pt x="24" y="1015"/>
                  </a:moveTo>
                  <a:cubicBezTo>
                    <a:pt x="159" y="332"/>
                    <a:pt x="820" y="-111"/>
                    <a:pt x="1501" y="24"/>
                  </a:cubicBezTo>
                  <a:cubicBezTo>
                    <a:pt x="2181" y="159"/>
                    <a:pt x="2623" y="823"/>
                    <a:pt x="2488" y="1506"/>
                  </a:cubicBezTo>
                  <a:cubicBezTo>
                    <a:pt x="2354" y="2189"/>
                    <a:pt x="1693" y="2633"/>
                    <a:pt x="1012" y="2497"/>
                  </a:cubicBezTo>
                  <a:cubicBezTo>
                    <a:pt x="332" y="2362"/>
                    <a:pt x="-111" y="1698"/>
                    <a:pt x="24" y="1015"/>
                  </a:cubicBezTo>
                  <a:close/>
                </a:path>
              </a:pathLst>
            </a:custGeom>
            <a:grpFill/>
            <a:ln cap="flat">
              <a:noFill/>
              <a:prstDash val="solid"/>
            </a:ln>
          </p:spPr>
          <p:txBody>
            <a:bodyPr vert="horz" wrap="none" lIns="90000" tIns="45000" rIns="90000" bIns="4500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Liberation Sans" pitchFamily="18"/>
                <a:ea typeface="Arial Unicode MS" pitchFamily="2"/>
                <a:cs typeface="Arial Unicode MS" pitchFamily="2"/>
              </a:endParaRPr>
            </a:p>
          </p:txBody>
        </p:sp>
        <p:sp>
          <p:nvSpPr>
            <p:cNvPr id="83" name="Freeform: Shape 35"/>
            <p:cNvSpPr/>
            <p:nvPr/>
          </p:nvSpPr>
          <p:spPr>
            <a:xfrm>
              <a:off x="6811199" y="4826880"/>
              <a:ext cx="640800" cy="176040"/>
            </a:xfrm>
            <a:custGeom>
              <a:avLst/>
              <a:gdLst/>
              <a:ahLst/>
              <a:cxnLst>
                <a:cxn ang="3cd4">
                  <a:pos x="hc" y="t"/>
                </a:cxn>
                <a:cxn ang="cd2">
                  <a:pos x="l" y="vc"/>
                </a:cxn>
                <a:cxn ang="cd4">
                  <a:pos x="hc" y="b"/>
                </a:cxn>
                <a:cxn ang="0">
                  <a:pos x="r" y="vc"/>
                </a:cxn>
              </a:cxnLst>
              <a:rect l="l" t="t" r="r" b="b"/>
              <a:pathLst>
                <a:path w="1781" h="490">
                  <a:moveTo>
                    <a:pt x="5" y="23"/>
                  </a:moveTo>
                  <a:lnTo>
                    <a:pt x="0" y="446"/>
                  </a:lnTo>
                  <a:cubicBezTo>
                    <a:pt x="0" y="459"/>
                    <a:pt x="10" y="469"/>
                    <a:pt x="23" y="470"/>
                  </a:cubicBezTo>
                  <a:lnTo>
                    <a:pt x="1752" y="490"/>
                  </a:lnTo>
                  <a:cubicBezTo>
                    <a:pt x="1765" y="490"/>
                    <a:pt x="1775" y="480"/>
                    <a:pt x="1776" y="467"/>
                  </a:cubicBezTo>
                  <a:lnTo>
                    <a:pt x="1781" y="44"/>
                  </a:lnTo>
                  <a:cubicBezTo>
                    <a:pt x="1781" y="31"/>
                    <a:pt x="1771" y="21"/>
                    <a:pt x="1758" y="21"/>
                  </a:cubicBezTo>
                  <a:lnTo>
                    <a:pt x="28" y="0"/>
                  </a:lnTo>
                  <a:cubicBezTo>
                    <a:pt x="16" y="0"/>
                    <a:pt x="5" y="10"/>
                    <a:pt x="5" y="23"/>
                  </a:cubicBezTo>
                  <a:close/>
                </a:path>
              </a:pathLst>
            </a:custGeom>
            <a:grpFill/>
            <a:ln cap="flat">
              <a:noFill/>
              <a:prstDash val="solid"/>
            </a:ln>
          </p:spPr>
          <p:txBody>
            <a:bodyPr vert="horz" wrap="none" lIns="90000" tIns="45000" rIns="90000" bIns="4500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Liberation Sans" pitchFamily="18"/>
                <a:ea typeface="Arial Unicode MS" pitchFamily="2"/>
                <a:cs typeface="Arial Unicode MS" pitchFamily="2"/>
              </a:endParaRPr>
            </a:p>
          </p:txBody>
        </p:sp>
        <p:sp>
          <p:nvSpPr>
            <p:cNvPr id="84" name="Freeform: Shape 36"/>
            <p:cNvSpPr/>
            <p:nvPr/>
          </p:nvSpPr>
          <p:spPr>
            <a:xfrm>
              <a:off x="7951679" y="2685240"/>
              <a:ext cx="740879" cy="1414800"/>
            </a:xfrm>
            <a:custGeom>
              <a:avLst/>
              <a:gdLst/>
              <a:ahLst/>
              <a:cxnLst>
                <a:cxn ang="3cd4">
                  <a:pos x="hc" y="t"/>
                </a:cxn>
                <a:cxn ang="cd2">
                  <a:pos x="l" y="vc"/>
                </a:cxn>
                <a:cxn ang="cd4">
                  <a:pos x="hc" y="b"/>
                </a:cxn>
                <a:cxn ang="0">
                  <a:pos x="r" y="vc"/>
                </a:cxn>
              </a:cxnLst>
              <a:rect l="l" t="t" r="r" b="b"/>
              <a:pathLst>
                <a:path w="2059" h="3931">
                  <a:moveTo>
                    <a:pt x="239" y="3838"/>
                  </a:moveTo>
                  <a:lnTo>
                    <a:pt x="434" y="3909"/>
                  </a:lnTo>
                  <a:cubicBezTo>
                    <a:pt x="623" y="3978"/>
                    <a:pt x="832" y="3881"/>
                    <a:pt x="900" y="3691"/>
                  </a:cubicBezTo>
                  <a:lnTo>
                    <a:pt x="2037" y="561"/>
                  </a:lnTo>
                  <a:cubicBezTo>
                    <a:pt x="2106" y="372"/>
                    <a:pt x="2009" y="163"/>
                    <a:pt x="1820" y="94"/>
                  </a:cubicBezTo>
                  <a:lnTo>
                    <a:pt x="1625" y="22"/>
                  </a:lnTo>
                  <a:cubicBezTo>
                    <a:pt x="1436" y="-47"/>
                    <a:pt x="1228" y="51"/>
                    <a:pt x="1159" y="240"/>
                  </a:cubicBezTo>
                  <a:lnTo>
                    <a:pt x="22" y="3370"/>
                  </a:lnTo>
                  <a:cubicBezTo>
                    <a:pt x="-47" y="3559"/>
                    <a:pt x="50" y="3769"/>
                    <a:pt x="239" y="3838"/>
                  </a:cubicBezTo>
                  <a:close/>
                </a:path>
              </a:pathLst>
            </a:custGeom>
            <a:grpFill/>
            <a:ln cap="flat">
              <a:noFill/>
              <a:prstDash val="solid"/>
            </a:ln>
          </p:spPr>
          <p:txBody>
            <a:bodyPr vert="horz" wrap="none" lIns="90000" tIns="45000" rIns="90000" bIns="4500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Liberation Sans" pitchFamily="18"/>
                <a:ea typeface="Arial Unicode MS" pitchFamily="2"/>
                <a:cs typeface="Arial Unicode MS" pitchFamily="2"/>
              </a:endParaRPr>
            </a:p>
          </p:txBody>
        </p:sp>
        <p:sp>
          <p:nvSpPr>
            <p:cNvPr id="85" name="Freeform: Shape 37"/>
            <p:cNvSpPr/>
            <p:nvPr/>
          </p:nvSpPr>
          <p:spPr>
            <a:xfrm>
              <a:off x="6182280" y="4541400"/>
              <a:ext cx="2015280" cy="357840"/>
            </a:xfrm>
            <a:custGeom>
              <a:avLst/>
              <a:gdLst/>
              <a:ahLst/>
              <a:cxnLst>
                <a:cxn ang="3cd4">
                  <a:pos x="hc" y="t"/>
                </a:cxn>
                <a:cxn ang="cd2">
                  <a:pos x="l" y="vc"/>
                </a:cxn>
                <a:cxn ang="cd4">
                  <a:pos x="hc" y="b"/>
                </a:cxn>
                <a:cxn ang="0">
                  <a:pos x="r" y="vc"/>
                </a:cxn>
              </a:cxnLst>
              <a:rect l="l" t="t" r="r" b="b"/>
              <a:pathLst>
                <a:path w="5599" h="995">
                  <a:moveTo>
                    <a:pt x="2" y="360"/>
                  </a:moveTo>
                  <a:lnTo>
                    <a:pt x="0" y="569"/>
                  </a:lnTo>
                  <a:cubicBezTo>
                    <a:pt x="-2" y="770"/>
                    <a:pt x="158" y="936"/>
                    <a:pt x="359" y="938"/>
                  </a:cubicBezTo>
                  <a:lnTo>
                    <a:pt x="5229" y="995"/>
                  </a:lnTo>
                  <a:cubicBezTo>
                    <a:pt x="5430" y="998"/>
                    <a:pt x="5594" y="836"/>
                    <a:pt x="5597" y="635"/>
                  </a:cubicBezTo>
                  <a:lnTo>
                    <a:pt x="5599" y="426"/>
                  </a:lnTo>
                  <a:cubicBezTo>
                    <a:pt x="5601" y="225"/>
                    <a:pt x="5441" y="59"/>
                    <a:pt x="5240" y="57"/>
                  </a:cubicBezTo>
                  <a:lnTo>
                    <a:pt x="370" y="0"/>
                  </a:lnTo>
                  <a:cubicBezTo>
                    <a:pt x="169" y="-3"/>
                    <a:pt x="5" y="159"/>
                    <a:pt x="2" y="360"/>
                  </a:cubicBezTo>
                  <a:close/>
                </a:path>
              </a:pathLst>
            </a:custGeom>
            <a:grpFill/>
            <a:ln cap="flat">
              <a:noFill/>
              <a:prstDash val="solid"/>
            </a:ln>
          </p:spPr>
          <p:txBody>
            <a:bodyPr vert="horz" wrap="none" lIns="90000" tIns="45000" rIns="90000" bIns="4500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Liberation Sans" pitchFamily="18"/>
                <a:ea typeface="Arial Unicode MS" pitchFamily="2"/>
                <a:cs typeface="Arial Unicode MS" pitchFamily="2"/>
              </a:endParaRPr>
            </a:p>
          </p:txBody>
        </p:sp>
        <p:sp>
          <p:nvSpPr>
            <p:cNvPr id="86" name="Freeform: Shape 38"/>
            <p:cNvSpPr/>
            <p:nvPr/>
          </p:nvSpPr>
          <p:spPr>
            <a:xfrm>
              <a:off x="7928280" y="3177000"/>
              <a:ext cx="694439" cy="1719720"/>
            </a:xfrm>
            <a:custGeom>
              <a:avLst/>
              <a:gdLst/>
              <a:ahLst/>
              <a:cxnLst>
                <a:cxn ang="3cd4">
                  <a:pos x="hc" y="t"/>
                </a:cxn>
                <a:cxn ang="cd2">
                  <a:pos x="l" y="vc"/>
                </a:cxn>
                <a:cxn ang="cd4">
                  <a:pos x="hc" y="b"/>
                </a:cxn>
                <a:cxn ang="0">
                  <a:pos x="r" y="vc"/>
                </a:cxn>
              </a:cxnLst>
              <a:rect l="l" t="t" r="r" b="b"/>
              <a:pathLst>
                <a:path w="1930" h="4778">
                  <a:moveTo>
                    <a:pt x="93" y="4757"/>
                  </a:moveTo>
                  <a:lnTo>
                    <a:pt x="127" y="4769"/>
                  </a:lnTo>
                  <a:cubicBezTo>
                    <a:pt x="200" y="4796"/>
                    <a:pt x="281" y="4758"/>
                    <a:pt x="308" y="4685"/>
                  </a:cubicBezTo>
                  <a:lnTo>
                    <a:pt x="1922" y="202"/>
                  </a:lnTo>
                  <a:cubicBezTo>
                    <a:pt x="1948" y="129"/>
                    <a:pt x="1911" y="48"/>
                    <a:pt x="1837" y="21"/>
                  </a:cubicBezTo>
                  <a:lnTo>
                    <a:pt x="1803" y="8"/>
                  </a:lnTo>
                  <a:cubicBezTo>
                    <a:pt x="1730" y="-18"/>
                    <a:pt x="1649" y="19"/>
                    <a:pt x="1622" y="93"/>
                  </a:cubicBezTo>
                  <a:lnTo>
                    <a:pt x="9" y="4575"/>
                  </a:lnTo>
                  <a:cubicBezTo>
                    <a:pt x="-18" y="4649"/>
                    <a:pt x="20" y="4730"/>
                    <a:pt x="93" y="4757"/>
                  </a:cubicBezTo>
                  <a:close/>
                </a:path>
              </a:pathLst>
            </a:custGeom>
            <a:grpFill/>
            <a:ln cap="flat">
              <a:noFill/>
              <a:prstDash val="solid"/>
            </a:ln>
          </p:spPr>
          <p:txBody>
            <a:bodyPr vert="horz" wrap="none" lIns="90000" tIns="45000" rIns="90000" bIns="4500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Liberation Sans" pitchFamily="18"/>
                <a:ea typeface="Arial Unicode MS" pitchFamily="2"/>
                <a:cs typeface="Arial Unicode MS" pitchFamily="2"/>
              </a:endParaRPr>
            </a:p>
          </p:txBody>
        </p:sp>
        <p:sp>
          <p:nvSpPr>
            <p:cNvPr id="87" name="Freeform: Shape 39"/>
            <p:cNvSpPr/>
            <p:nvPr/>
          </p:nvSpPr>
          <p:spPr>
            <a:xfrm>
              <a:off x="6185880" y="4807440"/>
              <a:ext cx="1797120" cy="89280"/>
            </a:xfrm>
            <a:custGeom>
              <a:avLst/>
              <a:gdLst/>
              <a:ahLst/>
              <a:cxnLst>
                <a:cxn ang="3cd4">
                  <a:pos x="hc" y="t"/>
                </a:cxn>
                <a:cxn ang="cd2">
                  <a:pos x="l" y="vc"/>
                </a:cxn>
                <a:cxn ang="cd4">
                  <a:pos x="hc" y="b"/>
                </a:cxn>
                <a:cxn ang="0">
                  <a:pos x="r" y="vc"/>
                </a:cxn>
              </a:cxnLst>
              <a:rect l="l" t="t" r="r" b="b"/>
              <a:pathLst>
                <a:path w="4993" h="249">
                  <a:moveTo>
                    <a:pt x="4923" y="0"/>
                  </a:moveTo>
                  <a:cubicBezTo>
                    <a:pt x="4843" y="150"/>
                    <a:pt x="5110" y="251"/>
                    <a:pt x="4930" y="249"/>
                  </a:cubicBezTo>
                  <a:lnTo>
                    <a:pt x="377" y="200"/>
                  </a:lnTo>
                  <a:cubicBezTo>
                    <a:pt x="221" y="198"/>
                    <a:pt x="84" y="119"/>
                    <a:pt x="0" y="0"/>
                  </a:cubicBezTo>
                  <a:close/>
                </a:path>
              </a:pathLst>
            </a:custGeom>
            <a:grpFill/>
            <a:ln cap="flat">
              <a:noFill/>
              <a:prstDash val="solid"/>
            </a:ln>
          </p:spPr>
          <p:txBody>
            <a:bodyPr vert="horz" wrap="none" lIns="90000" tIns="45000" rIns="90000" bIns="4500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Liberation Sans" pitchFamily="18"/>
                <a:ea typeface="Arial Unicode MS" pitchFamily="2"/>
                <a:cs typeface="Arial Unicode MS" pitchFamily="2"/>
              </a:endParaRPr>
            </a:p>
          </p:txBody>
        </p:sp>
        <p:sp>
          <p:nvSpPr>
            <p:cNvPr id="88" name="Freeform: Shape 40"/>
            <p:cNvSpPr/>
            <p:nvPr/>
          </p:nvSpPr>
          <p:spPr>
            <a:xfrm>
              <a:off x="6160320" y="5002920"/>
              <a:ext cx="1944000" cy="897119"/>
            </a:xfrm>
            <a:custGeom>
              <a:avLst/>
              <a:gdLst/>
              <a:ahLst/>
              <a:cxnLst>
                <a:cxn ang="3cd4">
                  <a:pos x="hc" y="t"/>
                </a:cxn>
                <a:cxn ang="cd2">
                  <a:pos x="l" y="vc"/>
                </a:cxn>
                <a:cxn ang="cd4">
                  <a:pos x="hc" y="b"/>
                </a:cxn>
                <a:cxn ang="0">
                  <a:pos x="r" y="vc"/>
                </a:cxn>
              </a:cxnLst>
              <a:rect l="l" t="t" r="r" b="b"/>
              <a:pathLst>
                <a:path w="5401" h="2493">
                  <a:moveTo>
                    <a:pt x="2479" y="1641"/>
                  </a:moveTo>
                  <a:lnTo>
                    <a:pt x="2479" y="0"/>
                  </a:lnTo>
                  <a:lnTo>
                    <a:pt x="2922" y="0"/>
                  </a:lnTo>
                  <a:lnTo>
                    <a:pt x="2922" y="1641"/>
                  </a:lnTo>
                  <a:lnTo>
                    <a:pt x="5401" y="2048"/>
                  </a:lnTo>
                  <a:lnTo>
                    <a:pt x="5401" y="2493"/>
                  </a:lnTo>
                  <a:lnTo>
                    <a:pt x="2701" y="2048"/>
                  </a:lnTo>
                  <a:lnTo>
                    <a:pt x="0" y="2493"/>
                  </a:lnTo>
                  <a:lnTo>
                    <a:pt x="0" y="2048"/>
                  </a:lnTo>
                  <a:close/>
                </a:path>
              </a:pathLst>
            </a:custGeom>
            <a:grpFill/>
            <a:ln cap="flat">
              <a:noFill/>
              <a:prstDash val="solid"/>
            </a:ln>
          </p:spPr>
          <p:txBody>
            <a:bodyPr vert="horz" wrap="none" lIns="90000" tIns="45000" rIns="90000" bIns="4500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Liberation Sans" pitchFamily="18"/>
                <a:ea typeface="Arial Unicode MS" pitchFamily="2"/>
                <a:cs typeface="Arial Unicode MS" pitchFamily="2"/>
              </a:endParaRPr>
            </a:p>
          </p:txBody>
        </p:sp>
        <p:sp>
          <p:nvSpPr>
            <p:cNvPr id="89" name="Freeform: Shape 41"/>
            <p:cNvSpPr/>
            <p:nvPr/>
          </p:nvSpPr>
          <p:spPr>
            <a:xfrm>
              <a:off x="6158520" y="5900400"/>
              <a:ext cx="308160" cy="308880"/>
            </a:xfrm>
            <a:custGeom>
              <a:avLst/>
              <a:gdLst/>
              <a:ahLst/>
              <a:cxnLst>
                <a:cxn ang="3cd4">
                  <a:pos x="hc" y="t"/>
                </a:cxn>
                <a:cxn ang="cd2">
                  <a:pos x="l" y="vc"/>
                </a:cxn>
                <a:cxn ang="cd4">
                  <a:pos x="hc" y="b"/>
                </a:cxn>
                <a:cxn ang="0">
                  <a:pos x="r" y="vc"/>
                </a:cxn>
              </a:cxnLst>
              <a:rect l="l" t="t" r="r" b="b"/>
              <a:pathLst>
                <a:path w="857" h="859">
                  <a:moveTo>
                    <a:pt x="0" y="429"/>
                  </a:moveTo>
                  <a:cubicBezTo>
                    <a:pt x="0" y="667"/>
                    <a:pt x="192" y="859"/>
                    <a:pt x="429" y="859"/>
                  </a:cubicBezTo>
                  <a:cubicBezTo>
                    <a:pt x="665" y="859"/>
                    <a:pt x="857" y="667"/>
                    <a:pt x="857" y="429"/>
                  </a:cubicBezTo>
                  <a:cubicBezTo>
                    <a:pt x="857" y="192"/>
                    <a:pt x="665" y="0"/>
                    <a:pt x="429" y="0"/>
                  </a:cubicBezTo>
                  <a:cubicBezTo>
                    <a:pt x="192" y="0"/>
                    <a:pt x="0" y="192"/>
                    <a:pt x="0" y="429"/>
                  </a:cubicBezTo>
                  <a:close/>
                </a:path>
              </a:pathLst>
            </a:custGeom>
            <a:grpFill/>
            <a:ln cap="flat">
              <a:noFill/>
              <a:prstDash val="solid"/>
            </a:ln>
          </p:spPr>
          <p:txBody>
            <a:bodyPr vert="horz" wrap="none" lIns="90000" tIns="45000" rIns="90000" bIns="4500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Liberation Sans" pitchFamily="18"/>
                <a:ea typeface="Arial Unicode MS" pitchFamily="2"/>
                <a:cs typeface="Arial Unicode MS" pitchFamily="2"/>
              </a:endParaRPr>
            </a:p>
          </p:txBody>
        </p:sp>
        <p:sp>
          <p:nvSpPr>
            <p:cNvPr id="90" name="Freeform: Shape 42"/>
            <p:cNvSpPr/>
            <p:nvPr/>
          </p:nvSpPr>
          <p:spPr>
            <a:xfrm>
              <a:off x="7767360" y="5900400"/>
              <a:ext cx="307800" cy="308880"/>
            </a:xfrm>
            <a:custGeom>
              <a:avLst/>
              <a:gdLst/>
              <a:ahLst/>
              <a:cxnLst>
                <a:cxn ang="3cd4">
                  <a:pos x="hc" y="t"/>
                </a:cxn>
                <a:cxn ang="cd2">
                  <a:pos x="l" y="vc"/>
                </a:cxn>
                <a:cxn ang="cd4">
                  <a:pos x="hc" y="b"/>
                </a:cxn>
                <a:cxn ang="0">
                  <a:pos x="r" y="vc"/>
                </a:cxn>
              </a:cxnLst>
              <a:rect l="l" t="t" r="r" b="b"/>
              <a:pathLst>
                <a:path w="856" h="859">
                  <a:moveTo>
                    <a:pt x="0" y="429"/>
                  </a:moveTo>
                  <a:cubicBezTo>
                    <a:pt x="0" y="667"/>
                    <a:pt x="192" y="859"/>
                    <a:pt x="428" y="859"/>
                  </a:cubicBezTo>
                  <a:cubicBezTo>
                    <a:pt x="665" y="859"/>
                    <a:pt x="856" y="667"/>
                    <a:pt x="856" y="429"/>
                  </a:cubicBezTo>
                  <a:cubicBezTo>
                    <a:pt x="856" y="192"/>
                    <a:pt x="665" y="0"/>
                    <a:pt x="428" y="0"/>
                  </a:cubicBezTo>
                  <a:cubicBezTo>
                    <a:pt x="192" y="0"/>
                    <a:pt x="0" y="192"/>
                    <a:pt x="0" y="429"/>
                  </a:cubicBezTo>
                  <a:close/>
                </a:path>
              </a:pathLst>
            </a:custGeom>
            <a:grpFill/>
            <a:ln cap="flat">
              <a:noFill/>
              <a:prstDash val="solid"/>
            </a:ln>
          </p:spPr>
          <p:txBody>
            <a:bodyPr vert="horz" wrap="none" lIns="90000" tIns="45000" rIns="90000" bIns="4500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Liberation Sans" pitchFamily="18"/>
                <a:ea typeface="Arial Unicode MS" pitchFamily="2"/>
                <a:cs typeface="Arial Unicode MS" pitchFamily="2"/>
              </a:endParaRPr>
            </a:p>
          </p:txBody>
        </p:sp>
        <p:sp>
          <p:nvSpPr>
            <p:cNvPr id="91" name="Freeform: Shape 43"/>
            <p:cNvSpPr/>
            <p:nvPr/>
          </p:nvSpPr>
          <p:spPr>
            <a:xfrm>
              <a:off x="8070840" y="2271240"/>
              <a:ext cx="521280" cy="516960"/>
            </a:xfrm>
            <a:custGeom>
              <a:avLst/>
              <a:gdLst/>
              <a:ahLst/>
              <a:cxnLst>
                <a:cxn ang="3cd4">
                  <a:pos x="hc" y="t"/>
                </a:cxn>
                <a:cxn ang="cd2">
                  <a:pos x="l" y="vc"/>
                </a:cxn>
                <a:cxn ang="cd4">
                  <a:pos x="hc" y="b"/>
                </a:cxn>
                <a:cxn ang="0">
                  <a:pos x="r" y="vc"/>
                </a:cxn>
              </a:cxnLst>
              <a:rect l="l" t="t" r="r" b="b"/>
              <a:pathLst>
                <a:path w="1449" h="1437">
                  <a:moveTo>
                    <a:pt x="164" y="1253"/>
                  </a:moveTo>
                  <a:cubicBezTo>
                    <a:pt x="398" y="1501"/>
                    <a:pt x="747" y="1489"/>
                    <a:pt x="973" y="1275"/>
                  </a:cubicBezTo>
                  <a:cubicBezTo>
                    <a:pt x="1090" y="1163"/>
                    <a:pt x="1265" y="996"/>
                    <a:pt x="1265" y="996"/>
                  </a:cubicBezTo>
                  <a:cubicBezTo>
                    <a:pt x="1494" y="778"/>
                    <a:pt x="1520" y="433"/>
                    <a:pt x="1286" y="185"/>
                  </a:cubicBezTo>
                  <a:cubicBezTo>
                    <a:pt x="1051" y="-64"/>
                    <a:pt x="703" y="-52"/>
                    <a:pt x="477" y="163"/>
                  </a:cubicBezTo>
                  <a:cubicBezTo>
                    <a:pt x="360" y="274"/>
                    <a:pt x="185" y="441"/>
                    <a:pt x="185" y="441"/>
                  </a:cubicBezTo>
                  <a:cubicBezTo>
                    <a:pt x="-44" y="659"/>
                    <a:pt x="-71" y="1005"/>
                    <a:pt x="164" y="1253"/>
                  </a:cubicBezTo>
                  <a:close/>
                </a:path>
              </a:pathLst>
            </a:custGeom>
            <a:grpFill/>
            <a:ln cap="flat">
              <a:noFill/>
              <a:prstDash val="solid"/>
            </a:ln>
          </p:spPr>
          <p:txBody>
            <a:bodyPr vert="horz" wrap="none" lIns="90000" tIns="45000" rIns="90000" bIns="4500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Liberation Sans" pitchFamily="18"/>
                <a:ea typeface="Arial Unicode MS" pitchFamily="2"/>
                <a:cs typeface="Arial Unicode MS" pitchFamily="2"/>
              </a:endParaRPr>
            </a:p>
          </p:txBody>
        </p:sp>
        <p:sp>
          <p:nvSpPr>
            <p:cNvPr id="92" name="Freeform: Shape 44"/>
            <p:cNvSpPr/>
            <p:nvPr/>
          </p:nvSpPr>
          <p:spPr>
            <a:xfrm>
              <a:off x="7861680" y="1928519"/>
              <a:ext cx="547920" cy="471960"/>
            </a:xfrm>
            <a:custGeom>
              <a:avLst/>
              <a:gdLst/>
              <a:ahLst/>
              <a:cxnLst>
                <a:cxn ang="3cd4">
                  <a:pos x="hc" y="t"/>
                </a:cxn>
                <a:cxn ang="cd2">
                  <a:pos x="l" y="vc"/>
                </a:cxn>
                <a:cxn ang="cd4">
                  <a:pos x="hc" y="b"/>
                </a:cxn>
                <a:cxn ang="0">
                  <a:pos x="r" y="vc"/>
                </a:cxn>
              </a:cxnLst>
              <a:rect l="l" t="t" r="r" b="b"/>
              <a:pathLst>
                <a:path w="1523" h="1312">
                  <a:moveTo>
                    <a:pt x="50" y="959"/>
                  </a:moveTo>
                  <a:cubicBezTo>
                    <a:pt x="183" y="1273"/>
                    <a:pt x="514" y="1385"/>
                    <a:pt x="800" y="1264"/>
                  </a:cubicBezTo>
                  <a:cubicBezTo>
                    <a:pt x="947" y="1200"/>
                    <a:pt x="1170" y="1106"/>
                    <a:pt x="1170" y="1106"/>
                  </a:cubicBezTo>
                  <a:cubicBezTo>
                    <a:pt x="1460" y="982"/>
                    <a:pt x="1606" y="668"/>
                    <a:pt x="1473" y="353"/>
                  </a:cubicBezTo>
                  <a:cubicBezTo>
                    <a:pt x="1340" y="38"/>
                    <a:pt x="1009" y="-74"/>
                    <a:pt x="724" y="48"/>
                  </a:cubicBezTo>
                  <a:cubicBezTo>
                    <a:pt x="576" y="111"/>
                    <a:pt x="354" y="206"/>
                    <a:pt x="354" y="206"/>
                  </a:cubicBezTo>
                  <a:cubicBezTo>
                    <a:pt x="63" y="329"/>
                    <a:pt x="-83" y="644"/>
                    <a:pt x="50" y="959"/>
                  </a:cubicBezTo>
                  <a:close/>
                </a:path>
              </a:pathLst>
            </a:custGeom>
            <a:grpFill/>
            <a:ln cap="flat">
              <a:noFill/>
              <a:prstDash val="solid"/>
            </a:ln>
          </p:spPr>
          <p:txBody>
            <a:bodyPr vert="horz" wrap="none" lIns="90000" tIns="45000" rIns="90000" bIns="4500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Liberation Sans" pitchFamily="18"/>
                <a:ea typeface="Arial Unicode MS" pitchFamily="2"/>
                <a:cs typeface="Arial Unicode MS" pitchFamily="2"/>
              </a:endParaRPr>
            </a:p>
          </p:txBody>
        </p:sp>
      </p:grpSp>
      <p:sp>
        <p:nvSpPr>
          <p:cNvPr id="3" name="Rectangle 2"/>
          <p:cNvSpPr/>
          <p:nvPr/>
        </p:nvSpPr>
        <p:spPr>
          <a:xfrm>
            <a:off x="390066" y="5145845"/>
            <a:ext cx="5576185" cy="1323439"/>
          </a:xfrm>
          <a:prstGeom prst="rect">
            <a:avLst/>
          </a:prstGeom>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srgbClr val="FFFFFF"/>
                </a:solidFill>
                <a:effectLst/>
                <a:uLnTx/>
                <a:uFillTx/>
                <a:latin typeface="Calibri Light" charset="0"/>
                <a:ea typeface="Calibri Light" charset="0"/>
                <a:cs typeface="Calibri Light" charset="0"/>
              </a:rPr>
              <a:t>Be proud of your feature!</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srgbClr val="FFFFFF"/>
                </a:solidFill>
                <a:effectLst/>
                <a:uLnTx/>
                <a:uFillTx/>
                <a:latin typeface="Calibri Light" charset="0"/>
                <a:ea typeface="+mn-ea"/>
                <a:cs typeface="Calibri Light" charset="0"/>
              </a:rPr>
              <a:t>DevOps </a:t>
            </a:r>
            <a:r>
              <a:rPr kumimoji="0" lang="en-US" sz="4000" b="0" i="0" u="none" strike="noStrike" kern="0" cap="none" spc="0" normalizeH="0" baseline="0" noProof="0" dirty="0">
                <a:ln>
                  <a:noFill/>
                </a:ln>
                <a:solidFill>
                  <a:srgbClr val="FFFFFF"/>
                </a:solidFill>
                <a:effectLst/>
                <a:uLnTx/>
                <a:uFillTx/>
                <a:latin typeface="Calibri Light" charset="0"/>
                <a:ea typeface="+mn-ea"/>
                <a:cs typeface="Calibri Light" charset="0"/>
                <a:sym typeface="Wingdings" panose="05000000000000000000" pitchFamily="2" charset="2"/>
              </a:rPr>
              <a:t> (</a:t>
            </a:r>
            <a:r>
              <a:rPr kumimoji="0" lang="en-US" sz="4000" b="1" i="0" u="none" strike="noStrike" kern="0" cap="none" spc="0" normalizeH="0" baseline="0" noProof="0" dirty="0">
                <a:ln>
                  <a:noFill/>
                </a:ln>
                <a:solidFill>
                  <a:srgbClr val="FFFFFF"/>
                </a:solidFill>
                <a:effectLst/>
                <a:uLnTx/>
                <a:uFillTx/>
                <a:latin typeface="Calibri Light" charset="0"/>
                <a:ea typeface="+mn-ea"/>
                <a:cs typeface="Calibri Light" charset="0"/>
              </a:rPr>
              <a:t>No)Ops</a:t>
            </a:r>
            <a:endParaRPr kumimoji="0" lang="de-AT" sz="1800" b="1" i="0" u="none" strike="noStrike" kern="0" cap="none" spc="0" normalizeH="0" baseline="0" noProof="0" dirty="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197565944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008CDB"/>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4154" y="1475168"/>
            <a:ext cx="10339032" cy="864001"/>
          </a:xfrm>
          <a:prstGeom prst="rect">
            <a:avLst/>
          </a:prstGeom>
        </p:spPr>
        <p:txBody>
          <a:bodyPr/>
          <a:lstStyle/>
          <a:p>
            <a:pPr fontAlgn="ctr">
              <a:lnSpc>
                <a:spcPct val="100000"/>
              </a:lnSpc>
            </a:pPr>
            <a:r>
              <a:rPr lang="en-US" sz="5400" dirty="0"/>
              <a:t>DevOps: Cultural and tooling tips</a:t>
            </a:r>
            <a:br>
              <a:rPr lang="en-US" sz="800" dirty="0"/>
            </a:br>
            <a:r>
              <a:rPr lang="en-US" sz="5400" dirty="0"/>
              <a:t>from around the world</a:t>
            </a:r>
          </a:p>
        </p:txBody>
      </p:sp>
      <p:grpSp>
        <p:nvGrpSpPr>
          <p:cNvPr id="8" name="Group 7"/>
          <p:cNvGrpSpPr/>
          <p:nvPr/>
        </p:nvGrpSpPr>
        <p:grpSpPr>
          <a:xfrm>
            <a:off x="-11463" y="3778549"/>
            <a:ext cx="12192000" cy="2823836"/>
            <a:chOff x="-11463" y="3778549"/>
            <a:chExt cx="12192000" cy="2823836"/>
          </a:xfrm>
        </p:grpSpPr>
        <p:pic>
          <p:nvPicPr>
            <p:cNvPr id="3" name="Picture 2"/>
            <p:cNvPicPr>
              <a:picLocks noChangeAspect="1"/>
            </p:cNvPicPr>
            <p:nvPr/>
          </p:nvPicPr>
          <p:blipFill>
            <a:blip r:embed="rId2"/>
            <a:stretch>
              <a:fillRect/>
            </a:stretch>
          </p:blipFill>
          <p:spPr>
            <a:xfrm>
              <a:off x="8450710" y="3778549"/>
              <a:ext cx="2944964" cy="1962082"/>
            </a:xfrm>
            <a:prstGeom prst="rect">
              <a:avLst/>
            </a:prstGeom>
          </p:spPr>
        </p:pic>
        <p:pic>
          <p:nvPicPr>
            <p:cNvPr id="14" name="Picture 13"/>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1463" y="5067837"/>
              <a:ext cx="12192000" cy="1534548"/>
            </a:xfrm>
            <a:prstGeom prst="rect">
              <a:avLst/>
            </a:prstGeom>
          </p:spPr>
        </p:pic>
        <p:pic>
          <p:nvPicPr>
            <p:cNvPr id="4" name="Picture 3"/>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8054316" y="4242764"/>
              <a:ext cx="2144333" cy="1886756"/>
            </a:xfrm>
            <a:prstGeom prst="rect">
              <a:avLst/>
            </a:prstGeom>
          </p:spPr>
        </p:pic>
        <p:pic>
          <p:nvPicPr>
            <p:cNvPr id="5" name="Picture 4"/>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6334987" y="4572996"/>
              <a:ext cx="1719329" cy="1847522"/>
            </a:xfrm>
            <a:prstGeom prst="rect">
              <a:avLst/>
            </a:prstGeom>
          </p:spPr>
        </p:pic>
        <p:pic>
          <p:nvPicPr>
            <p:cNvPr id="6" name="Picture 5"/>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10109919" y="4882201"/>
              <a:ext cx="1888898" cy="1635618"/>
            </a:xfrm>
            <a:prstGeom prst="rect">
              <a:avLst/>
            </a:prstGeom>
          </p:spPr>
        </p:pic>
        <p:pic>
          <p:nvPicPr>
            <p:cNvPr id="7" name="Picture 6"/>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7279477" y="5026354"/>
              <a:ext cx="1499879" cy="1539350"/>
            </a:xfrm>
            <a:prstGeom prst="rect">
              <a:avLst/>
            </a:prstGeom>
          </p:spPr>
        </p:pic>
      </p:grpSp>
      <p:sp>
        <p:nvSpPr>
          <p:cNvPr id="9" name="Text Placeholder 8"/>
          <p:cNvSpPr>
            <a:spLocks noGrp="1"/>
          </p:cNvSpPr>
          <p:nvPr>
            <p:ph type="body" sz="quarter" idx="13"/>
          </p:nvPr>
        </p:nvSpPr>
        <p:spPr>
          <a:xfrm>
            <a:off x="546709" y="3731590"/>
            <a:ext cx="11260767" cy="852262"/>
          </a:xfrm>
        </p:spPr>
        <p:txBody>
          <a:bodyPr/>
          <a:lstStyle/>
          <a:p>
            <a:r>
              <a:rPr lang="en-US" sz="2400" dirty="0"/>
              <a:t>Andreas Grabner, DevOps Activist, Dynatrace</a:t>
            </a:r>
            <a:br>
              <a:rPr lang="en-US" sz="2400" dirty="0"/>
            </a:br>
            <a:r>
              <a:rPr lang="en-US" sz="2400" dirty="0"/>
              <a:t>@</a:t>
            </a:r>
            <a:r>
              <a:rPr lang="en-US" sz="2400" dirty="0" err="1"/>
              <a:t>grabnerandi</a:t>
            </a:r>
            <a:endParaRPr lang="en-US" sz="2400" dirty="0"/>
          </a:p>
          <a:p>
            <a:endParaRPr lang="en-US" dirty="0"/>
          </a:p>
        </p:txBody>
      </p:sp>
      <p:pic>
        <p:nvPicPr>
          <p:cNvPr id="1026" name="Picture 2" descr="Pure Performance"/>
          <p:cNvPicPr>
            <a:picLocks noChangeAspect="1" noChangeArrowheads="1"/>
          </p:cNvPicPr>
          <p:nvPr/>
        </p:nvPicPr>
        <p:blipFill rotWithShape="1">
          <a:blip r:embed="rId8" cstate="hqprint">
            <a:extLst>
              <a:ext uri="{28A0092B-C50C-407E-A947-70E740481C1C}">
                <a14:useLocalDpi xmlns:a14="http://schemas.microsoft.com/office/drawing/2010/main"/>
              </a:ext>
            </a:extLst>
          </a:blip>
          <a:srcRect l="7677" r="7465"/>
          <a:stretch/>
        </p:blipFill>
        <p:spPr bwMode="auto">
          <a:xfrm>
            <a:off x="536818" y="5181291"/>
            <a:ext cx="3692338" cy="63093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639161" y="4703562"/>
            <a:ext cx="4840148" cy="819315"/>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alibri Light" charset="0"/>
                <a:ea typeface="Calibri Light" charset="0"/>
                <a:cs typeface="Calibri Light" charset="0"/>
              </a:rPr>
              <a:t>Join our Podcast Series bit.ly/</a:t>
            </a:r>
            <a:r>
              <a:rPr kumimoji="0" lang="en-US" sz="2400" b="0" i="0" u="none" strike="noStrike" kern="1200" cap="none" spc="0" normalizeH="0" baseline="0" noProof="0" dirty="0" err="1">
                <a:ln>
                  <a:noFill/>
                </a:ln>
                <a:solidFill>
                  <a:srgbClr val="FFFFFF"/>
                </a:solidFill>
                <a:effectLst/>
                <a:uLnTx/>
                <a:uFillTx/>
                <a:latin typeface="Calibri Light" charset="0"/>
                <a:ea typeface="Calibri Light" charset="0"/>
                <a:cs typeface="Calibri Light" charset="0"/>
              </a:rPr>
              <a:t>pureperf</a:t>
            </a:r>
            <a:endParaRPr kumimoji="0" lang="en-US" sz="2400" b="0" i="0" u="none" strike="noStrike" kern="1200" cap="none" spc="0" normalizeH="0" baseline="0" noProof="0" dirty="0">
              <a:ln>
                <a:noFill/>
              </a:ln>
              <a:solidFill>
                <a:srgbClr val="FFFFFF"/>
              </a:solidFill>
              <a:effectLst/>
              <a:uLnTx/>
              <a:uFillTx/>
              <a:latin typeface="Calibri Light" charset="0"/>
              <a:ea typeface="Calibri Light" charset="0"/>
              <a:cs typeface="Calibri Light" charset="0"/>
            </a:endParaRPr>
          </a:p>
        </p:txBody>
      </p:sp>
    </p:spTree>
    <p:extLst>
      <p:ext uri="{BB962C8B-B14F-4D97-AF65-F5344CB8AC3E}">
        <p14:creationId xmlns:p14="http://schemas.microsoft.com/office/powerpoint/2010/main" val="16221093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6EB0BC"/>
        </a:solidFill>
        <a:effectLst/>
      </p:bgPr>
    </p:bg>
    <p:spTree>
      <p:nvGrpSpPr>
        <p:cNvPr id="1" name=""/>
        <p:cNvGrpSpPr/>
        <p:nvPr/>
      </p:nvGrpSpPr>
      <p:grpSpPr>
        <a:xfrm>
          <a:off x="0" y="0"/>
          <a:ext cx="0" cy="0"/>
          <a:chOff x="0" y="0"/>
          <a:chExt cx="0" cy="0"/>
        </a:xfrm>
      </p:grpSpPr>
      <p:pic>
        <p:nvPicPr>
          <p:cNvPr id="6146" name="Picture 2" descr="Image result for employee onboardi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52500" y="0"/>
            <a:ext cx="10287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Image result for facebook logo"/>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5725" y="133350"/>
            <a:ext cx="1971675" cy="19716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Image result for goranka bjedov"/>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a:stretch/>
        </p:blipFill>
        <p:spPr bwMode="auto">
          <a:xfrm>
            <a:off x="10261211" y="133350"/>
            <a:ext cx="1845064" cy="19716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719244" y="2599362"/>
            <a:ext cx="914400" cy="914400"/>
          </a:xfrm>
          <a:prstGeom prst="rect">
            <a:avLst/>
          </a:prstGeom>
          <a:noFill/>
        </p:spPr>
        <p:txBody>
          <a:bodyPr wrap="none" lIns="0" tIns="0" rIns="0" bIns="0" rtlCol="0">
            <a:normAutofit/>
          </a:bodyPr>
          <a:lstStyle/>
          <a:p>
            <a:r>
              <a:rPr lang="en-US" sz="4400" dirty="0">
                <a:latin typeface="Calibri Light" charset="0"/>
                <a:ea typeface="Calibri Light" charset="0"/>
                <a:cs typeface="Calibri Light" charset="0"/>
              </a:rPr>
              <a:t>6-8 Week Boot Camp</a:t>
            </a:r>
          </a:p>
        </p:txBody>
      </p:sp>
    </p:spTree>
    <p:extLst>
      <p:ext uri="{BB962C8B-B14F-4D97-AF65-F5344CB8AC3E}">
        <p14:creationId xmlns:p14="http://schemas.microsoft.com/office/powerpoint/2010/main" val="5274843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6EB0BC"/>
        </a:solidFill>
        <a:effectLst/>
      </p:bgPr>
    </p:bg>
    <p:spTree>
      <p:nvGrpSpPr>
        <p:cNvPr id="1" name=""/>
        <p:cNvGrpSpPr/>
        <p:nvPr/>
      </p:nvGrpSpPr>
      <p:grpSpPr>
        <a:xfrm>
          <a:off x="0" y="0"/>
          <a:ext cx="0" cy="0"/>
          <a:chOff x="0" y="0"/>
          <a:chExt cx="0" cy="0"/>
        </a:xfrm>
      </p:grpSpPr>
      <p:pic>
        <p:nvPicPr>
          <p:cNvPr id="6148" name="Picture 4" descr="Image result for facebook logo"/>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5725" y="133350"/>
            <a:ext cx="1971675" cy="197167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808141" y="2204601"/>
            <a:ext cx="2753139" cy="692426"/>
          </a:xfrm>
          <a:prstGeom prst="rect">
            <a:avLst/>
          </a:prstGeom>
          <a:noFill/>
        </p:spPr>
        <p:txBody>
          <a:bodyPr wrap="none" lIns="0" tIns="0" rIns="0" bIns="0" rtlCol="0">
            <a:noAutofit/>
          </a:bodyPr>
          <a:lstStyle/>
          <a:p>
            <a:pPr algn="ctr"/>
            <a:r>
              <a:rPr lang="en-US" sz="8000" dirty="0">
                <a:latin typeface="Calibri Light" charset="0"/>
                <a:ea typeface="Calibri Light" charset="0"/>
                <a:cs typeface="Calibri Light" charset="0"/>
              </a:rPr>
              <a:t>Release 1</a:t>
            </a:r>
            <a:r>
              <a:rPr lang="en-US" sz="8000" baseline="30000" dirty="0">
                <a:latin typeface="Calibri Light" charset="0"/>
                <a:ea typeface="Calibri Light" charset="0"/>
                <a:cs typeface="Calibri Light" charset="0"/>
              </a:rPr>
              <a:t>st</a:t>
            </a:r>
            <a:r>
              <a:rPr lang="en-US" sz="8000" dirty="0">
                <a:latin typeface="Calibri Light" charset="0"/>
                <a:ea typeface="Calibri Light" charset="0"/>
                <a:cs typeface="Calibri Light" charset="0"/>
              </a:rPr>
              <a:t>, Optimize 2</a:t>
            </a:r>
            <a:r>
              <a:rPr lang="en-US" sz="8000" baseline="30000" dirty="0">
                <a:latin typeface="Calibri Light" charset="0"/>
                <a:ea typeface="Calibri Light" charset="0"/>
                <a:cs typeface="Calibri Light" charset="0"/>
              </a:rPr>
              <a:t>nd</a:t>
            </a:r>
            <a:r>
              <a:rPr lang="en-US" sz="8000" dirty="0">
                <a:latin typeface="Calibri Light" charset="0"/>
                <a:ea typeface="Calibri Light" charset="0"/>
                <a:cs typeface="Calibri Light" charset="0"/>
              </a:rPr>
              <a:t> </a:t>
            </a:r>
            <a:endParaRPr lang="en-US" sz="4000" dirty="0">
              <a:latin typeface="Calibri Light" charset="0"/>
              <a:ea typeface="Calibri Light" charset="0"/>
              <a:cs typeface="Calibri Light" charset="0"/>
            </a:endParaRPr>
          </a:p>
        </p:txBody>
      </p:sp>
      <p:sp>
        <p:nvSpPr>
          <p:cNvPr id="8" name="TextBox 7"/>
          <p:cNvSpPr txBox="1"/>
          <p:nvPr/>
        </p:nvSpPr>
        <p:spPr>
          <a:xfrm>
            <a:off x="3257550" y="3675246"/>
            <a:ext cx="5800725" cy="1331256"/>
          </a:xfrm>
          <a:prstGeom prst="rect">
            <a:avLst/>
          </a:prstGeom>
          <a:noFill/>
        </p:spPr>
        <p:txBody>
          <a:bodyPr wrap="none" lIns="0" tIns="0" rIns="0" bIns="0" rtlCol="0">
            <a:normAutofit/>
          </a:bodyPr>
          <a:lstStyle/>
          <a:p>
            <a:pPr algn="ctr"/>
            <a:r>
              <a:rPr lang="en-US" sz="8000" dirty="0">
                <a:latin typeface="Calibri Light" charset="0"/>
                <a:ea typeface="Calibri Light" charset="0"/>
                <a:cs typeface="Calibri Light" charset="0"/>
              </a:rPr>
              <a:t>Success Criteria</a:t>
            </a:r>
          </a:p>
        </p:txBody>
      </p:sp>
      <p:sp>
        <p:nvSpPr>
          <p:cNvPr id="9" name="TextBox 8"/>
          <p:cNvSpPr txBox="1"/>
          <p:nvPr/>
        </p:nvSpPr>
        <p:spPr>
          <a:xfrm>
            <a:off x="4808142" y="5216638"/>
            <a:ext cx="2753139" cy="692426"/>
          </a:xfrm>
          <a:prstGeom prst="rect">
            <a:avLst/>
          </a:prstGeom>
          <a:noFill/>
        </p:spPr>
        <p:txBody>
          <a:bodyPr wrap="none" lIns="0" tIns="0" rIns="0" bIns="0" rtlCol="0">
            <a:noAutofit/>
          </a:bodyPr>
          <a:lstStyle/>
          <a:p>
            <a:pPr algn="ctr"/>
            <a:r>
              <a:rPr lang="en-US" sz="8000" dirty="0">
                <a:latin typeface="Calibri Light" charset="0"/>
                <a:ea typeface="Calibri Light" charset="0"/>
                <a:cs typeface="Calibri Light" charset="0"/>
              </a:rPr>
              <a:t>Fix-It Ticket</a:t>
            </a:r>
            <a:endParaRPr lang="en-US" sz="4000" dirty="0">
              <a:latin typeface="Calibri Light" charset="0"/>
              <a:ea typeface="Calibri Light" charset="0"/>
              <a:cs typeface="Calibri Light" charset="0"/>
            </a:endParaRPr>
          </a:p>
        </p:txBody>
      </p:sp>
      <p:pic>
        <p:nvPicPr>
          <p:cNvPr id="10" name="Picture 6" descr="Image result for goranka bjedov"/>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10261211" y="133350"/>
            <a:ext cx="1845064" cy="197167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409950" y="155394"/>
            <a:ext cx="5800725" cy="1331256"/>
          </a:xfrm>
          <a:prstGeom prst="rect">
            <a:avLst/>
          </a:prstGeom>
          <a:noFill/>
        </p:spPr>
        <p:txBody>
          <a:bodyPr wrap="none" lIns="0" tIns="0" rIns="0" bIns="0" rtlCol="0">
            <a:noAutofit/>
          </a:bodyPr>
          <a:lstStyle/>
          <a:p>
            <a:pPr algn="ctr"/>
            <a:r>
              <a:rPr lang="en-US" sz="9600" b="1" dirty="0">
                <a:latin typeface="Calibri Light" charset="0"/>
                <a:ea typeface="Calibri Light" charset="0"/>
                <a:cs typeface="Calibri Light" charset="0"/>
              </a:rPr>
              <a:t>Features</a:t>
            </a:r>
          </a:p>
        </p:txBody>
      </p:sp>
    </p:spTree>
    <p:extLst>
      <p:ext uri="{BB962C8B-B14F-4D97-AF65-F5344CB8AC3E}">
        <p14:creationId xmlns:p14="http://schemas.microsoft.com/office/powerpoint/2010/main" val="33595994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6EB0BC"/>
        </a:solidFill>
        <a:effectLst/>
      </p:bgPr>
    </p:bg>
    <p:spTree>
      <p:nvGrpSpPr>
        <p:cNvPr id="1" name=""/>
        <p:cNvGrpSpPr/>
        <p:nvPr/>
      </p:nvGrpSpPr>
      <p:grpSpPr>
        <a:xfrm>
          <a:off x="0" y="0"/>
          <a:ext cx="0" cy="0"/>
          <a:chOff x="0" y="0"/>
          <a:chExt cx="0" cy="0"/>
        </a:xfrm>
      </p:grpSpPr>
      <p:pic>
        <p:nvPicPr>
          <p:cNvPr id="6148" name="Picture 4" descr="Image result for facebook logo"/>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5725" y="133350"/>
            <a:ext cx="1971675" cy="197167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Image result for goranka bjedov"/>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10261211" y="133350"/>
            <a:ext cx="1845064" cy="197167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Bildergebnis für new zealand hobbiton"/>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870195" y="2265734"/>
            <a:ext cx="7236080" cy="407313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Bildergebnis für canary coal mine"/>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17149" y="2619908"/>
            <a:ext cx="4472010" cy="333910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258943" y="67158"/>
            <a:ext cx="5800725" cy="1331256"/>
          </a:xfrm>
          <a:prstGeom prst="rect">
            <a:avLst/>
          </a:prstGeom>
          <a:noFill/>
        </p:spPr>
        <p:txBody>
          <a:bodyPr wrap="none" lIns="0" tIns="0" rIns="0" bIns="0" rtlCol="0">
            <a:noAutofit/>
          </a:bodyPr>
          <a:lstStyle/>
          <a:p>
            <a:pPr algn="ctr"/>
            <a:r>
              <a:rPr lang="en-US" sz="9600" b="1" dirty="0">
                <a:latin typeface="Calibri Light" charset="0"/>
                <a:ea typeface="Calibri Light" charset="0"/>
                <a:cs typeface="Calibri Light" charset="0"/>
              </a:rPr>
              <a:t>Canary Releases</a:t>
            </a:r>
          </a:p>
        </p:txBody>
      </p:sp>
    </p:spTree>
    <p:extLst>
      <p:ext uri="{BB962C8B-B14F-4D97-AF65-F5344CB8AC3E}">
        <p14:creationId xmlns:p14="http://schemas.microsoft.com/office/powerpoint/2010/main" val="1665791097"/>
      </p:ext>
    </p:extLst>
  </p:cSld>
  <p:clrMapOvr>
    <a:masterClrMapping/>
  </p:clrMapOvr>
</p:sld>
</file>

<file path=ppt/theme/theme1.xml><?xml version="1.0" encoding="utf-8"?>
<a:theme xmlns:a="http://schemas.openxmlformats.org/drawingml/2006/main" name="master_master">
  <a:themeElements>
    <a:clrScheme name="dynatrace_colors_0816">
      <a:dk1>
        <a:srgbClr val="454646"/>
      </a:dk1>
      <a:lt1>
        <a:srgbClr val="FFFFFF"/>
      </a:lt1>
      <a:dk2>
        <a:srgbClr val="898989"/>
      </a:dk2>
      <a:lt2>
        <a:srgbClr val="FFFFFF"/>
      </a:lt2>
      <a:accent1>
        <a:srgbClr val="00A6FB"/>
      </a:accent1>
      <a:accent2>
        <a:srgbClr val="00B9CC"/>
      </a:accent2>
      <a:accent3>
        <a:srgbClr val="7DC540"/>
      </a:accent3>
      <a:accent4>
        <a:srgbClr val="9355B7"/>
      </a:accent4>
      <a:accent5>
        <a:srgbClr val="DC172A"/>
      </a:accent5>
      <a:accent6>
        <a:srgbClr val="EF651F"/>
      </a:accent6>
      <a:hlink>
        <a:srgbClr val="00A1B2"/>
      </a:hlink>
      <a:folHlink>
        <a:srgbClr val="005559"/>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rmAutofit/>
      </a:bodyPr>
      <a:lstStyle>
        <a:defPPr>
          <a:defRPr smtClean="0">
            <a:latin typeface="Calibri Light" charset="0"/>
            <a:ea typeface="Calibri Light" charset="0"/>
            <a:cs typeface="Calibri Light" charset="0"/>
          </a:defRPr>
        </a:defPPr>
      </a:lstStyle>
    </a:txDef>
  </a:objectDefaults>
  <a:extraClrSchemeLst/>
  <a:extLst>
    <a:ext uri="{05A4C25C-085E-4340-85A3-A5531E510DB2}">
      <thm15:themeFamily xmlns:thm15="http://schemas.microsoft.com/office/thememl/2012/main" name="dynatrace_template_01_2017_BETA.potx [Read-Only]" id="{51A9CA3C-2DC6-469F-847F-C7C7F8E7BB41}" vid="{B4AB9275-B9A8-4527-B93C-BEBCC605D8BA}"/>
    </a:ext>
  </a:extLst>
</a:theme>
</file>

<file path=ppt/theme/theme2.xml><?xml version="1.0" encoding="utf-8"?>
<a:theme xmlns:a="http://schemas.openxmlformats.org/drawingml/2006/main" name="2_master_master">
  <a:themeElements>
    <a:clrScheme name="dynatrace_colors_0816">
      <a:dk1>
        <a:srgbClr val="454646"/>
      </a:dk1>
      <a:lt1>
        <a:srgbClr val="FFFFFF"/>
      </a:lt1>
      <a:dk2>
        <a:srgbClr val="898989"/>
      </a:dk2>
      <a:lt2>
        <a:srgbClr val="FFFFFF"/>
      </a:lt2>
      <a:accent1>
        <a:srgbClr val="00A6FB"/>
      </a:accent1>
      <a:accent2>
        <a:srgbClr val="00B9CC"/>
      </a:accent2>
      <a:accent3>
        <a:srgbClr val="7DC540"/>
      </a:accent3>
      <a:accent4>
        <a:srgbClr val="9355B7"/>
      </a:accent4>
      <a:accent5>
        <a:srgbClr val="DC172A"/>
      </a:accent5>
      <a:accent6>
        <a:srgbClr val="EF651F"/>
      </a:accent6>
      <a:hlink>
        <a:srgbClr val="00A1B2"/>
      </a:hlink>
      <a:folHlink>
        <a:srgbClr val="005559"/>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rmAutofit/>
      </a:bodyPr>
      <a:lstStyle>
        <a:defPPr>
          <a:defRPr smtClean="0">
            <a:latin typeface="Calibri Light" charset="0"/>
            <a:ea typeface="Calibri Light" charset="0"/>
            <a:cs typeface="Calibri Light" charset="0"/>
          </a:defRPr>
        </a:defPPr>
      </a:lstStyle>
    </a:txDef>
  </a:objectDefaults>
  <a:extraClrSchemeLst/>
  <a:extLst>
    <a:ext uri="{05A4C25C-085E-4340-85A3-A5531E510DB2}">
      <thm15:themeFamily xmlns:thm15="http://schemas.microsoft.com/office/thememl/2012/main" name="dynatrace_template_01_2017_BETA.potx [Read-Only]" id="{51A9CA3C-2DC6-469F-847F-C7C7F8E7BB41}" vid="{B4AB9275-B9A8-4527-B93C-BEBCC605D8BA}"/>
    </a:ext>
  </a:extLst>
</a:theme>
</file>

<file path=ppt/theme/theme3.xml><?xml version="1.0" encoding="utf-8"?>
<a:theme xmlns:a="http://schemas.openxmlformats.org/drawingml/2006/main" name="1_master_master">
  <a:themeElements>
    <a:clrScheme name="dynatrace_colors_0816">
      <a:dk1>
        <a:srgbClr val="454646"/>
      </a:dk1>
      <a:lt1>
        <a:srgbClr val="FFFFFF"/>
      </a:lt1>
      <a:dk2>
        <a:srgbClr val="898989"/>
      </a:dk2>
      <a:lt2>
        <a:srgbClr val="FFFFFF"/>
      </a:lt2>
      <a:accent1>
        <a:srgbClr val="00A6FB"/>
      </a:accent1>
      <a:accent2>
        <a:srgbClr val="00B9CC"/>
      </a:accent2>
      <a:accent3>
        <a:srgbClr val="7DC540"/>
      </a:accent3>
      <a:accent4>
        <a:srgbClr val="9355B7"/>
      </a:accent4>
      <a:accent5>
        <a:srgbClr val="DC172A"/>
      </a:accent5>
      <a:accent6>
        <a:srgbClr val="EF651F"/>
      </a:accent6>
      <a:hlink>
        <a:srgbClr val="00A1B2"/>
      </a:hlink>
      <a:folHlink>
        <a:srgbClr val="005559"/>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rmAutofit/>
      </a:bodyPr>
      <a:lstStyle>
        <a:defPPr>
          <a:defRPr smtClean="0">
            <a:latin typeface="Calibri Light" charset="0"/>
            <a:ea typeface="Calibri Light" charset="0"/>
            <a:cs typeface="Calibri Light" charset="0"/>
          </a:defRPr>
        </a:defPPr>
      </a:lstStyle>
    </a:txDef>
  </a:objectDefaults>
  <a:extraClrSchemeLst/>
  <a:extLst>
    <a:ext uri="{05A4C25C-085E-4340-85A3-A5531E510DB2}">
      <thm15:themeFamily xmlns:thm15="http://schemas.microsoft.com/office/thememl/2012/main" name="dynatrace_template_01_2017_BETA.potx [Read-Only]" id="{51A9CA3C-2DC6-469F-847F-C7C7F8E7BB41}" vid="{B4AB9275-B9A8-4527-B93C-BEBCC605D8BA}"/>
    </a:ext>
  </a:extLst>
</a:theme>
</file>

<file path=ppt/theme/theme4.xml><?xml version="1.0" encoding="utf-8"?>
<a:theme xmlns:a="http://schemas.openxmlformats.org/drawingml/2006/main" name="7_master_master">
  <a:themeElements>
    <a:clrScheme name="Custom 2">
      <a:dk1>
        <a:srgbClr val="454646"/>
      </a:dk1>
      <a:lt1>
        <a:srgbClr val="FFFFFF"/>
      </a:lt1>
      <a:dk2>
        <a:srgbClr val="898989"/>
      </a:dk2>
      <a:lt2>
        <a:srgbClr val="FFFFFF"/>
      </a:lt2>
      <a:accent1>
        <a:srgbClr val="00A6FB"/>
      </a:accent1>
      <a:accent2>
        <a:srgbClr val="00B9CC"/>
      </a:accent2>
      <a:accent3>
        <a:srgbClr val="7DC540"/>
      </a:accent3>
      <a:accent4>
        <a:srgbClr val="9355B7"/>
      </a:accent4>
      <a:accent5>
        <a:srgbClr val="DC172A"/>
      </a:accent5>
      <a:accent6>
        <a:srgbClr val="EF651F"/>
      </a:accent6>
      <a:hlink>
        <a:srgbClr val="FFFFFF"/>
      </a:hlink>
      <a:folHlink>
        <a:srgbClr val="005559"/>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smtClean="0">
            <a:latin typeface="Calibri Light" charset="0"/>
            <a:ea typeface="Calibri Light" charset="0"/>
            <a:cs typeface="Calibri Light"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rmAutofit/>
      </a:bodyPr>
      <a:lstStyle>
        <a:defPPr>
          <a:lnSpc>
            <a:spcPct val="120000"/>
          </a:lnSpc>
          <a:defRPr smtClean="0">
            <a:latin typeface="Calibri Light" charset="0"/>
            <a:ea typeface="Calibri Light" charset="0"/>
            <a:cs typeface="Calibri Light" charset="0"/>
          </a:defRPr>
        </a:defPPr>
      </a:lstStyle>
    </a:txDef>
  </a:objectDefaults>
  <a:extraClrSchemeLst/>
  <a:extLst>
    <a:ext uri="{05A4C25C-085E-4340-85A3-A5531E510DB2}">
      <thm15:themeFamily xmlns:thm15="http://schemas.microsoft.com/office/thememl/2012/main" name="Infuriatingly Fun Performance Puzzlers 2017" id="{01840879-2DA0-294A-8048-1E878D7AAE44}" vid="{8DE726ED-7F10-6A40-9CA0-247317E993D9}"/>
    </a:ext>
  </a:extLst>
</a:theme>
</file>

<file path=ppt/theme/theme5.xml><?xml version="1.0" encoding="utf-8"?>
<a:theme xmlns:a="http://schemas.openxmlformats.org/drawingml/2006/main" name="4_master_master">
  <a:themeElements>
    <a:clrScheme name="dynatrace_colors_0816">
      <a:dk1>
        <a:srgbClr val="454646"/>
      </a:dk1>
      <a:lt1>
        <a:srgbClr val="FFFFFF"/>
      </a:lt1>
      <a:dk2>
        <a:srgbClr val="898989"/>
      </a:dk2>
      <a:lt2>
        <a:srgbClr val="FFFFFF"/>
      </a:lt2>
      <a:accent1>
        <a:srgbClr val="00A6FB"/>
      </a:accent1>
      <a:accent2>
        <a:srgbClr val="00B9CC"/>
      </a:accent2>
      <a:accent3>
        <a:srgbClr val="7DC540"/>
      </a:accent3>
      <a:accent4>
        <a:srgbClr val="9355B7"/>
      </a:accent4>
      <a:accent5>
        <a:srgbClr val="DC172A"/>
      </a:accent5>
      <a:accent6>
        <a:srgbClr val="EF651F"/>
      </a:accent6>
      <a:hlink>
        <a:srgbClr val="00A1B2"/>
      </a:hlink>
      <a:folHlink>
        <a:srgbClr val="005559"/>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rmAutofit/>
      </a:bodyPr>
      <a:lstStyle>
        <a:defPPr>
          <a:defRPr smtClean="0">
            <a:latin typeface="Calibri Light" charset="0"/>
            <a:ea typeface="Calibri Light" charset="0"/>
            <a:cs typeface="Calibri Light" charset="0"/>
          </a:defRPr>
        </a:defPPr>
      </a:lstStyle>
    </a:txDef>
  </a:objectDefaults>
  <a:extraClrSchemeLst/>
  <a:extLst>
    <a:ext uri="{05A4C25C-085E-4340-85A3-A5531E510DB2}">
      <thm15:themeFamily xmlns:thm15="http://schemas.microsoft.com/office/thememl/2012/main" name="dynatrace_template_01_2017_BETA.potx [Read-Only]" id="{51A9CA3C-2DC6-469F-847F-C7C7F8E7BB41}" vid="{B4AB9275-B9A8-4527-B93C-BEBCC605D8BA}"/>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master_master">
  <a:themeElements>
    <a:clrScheme name="dynatrace_colors_0816">
      <a:dk1>
        <a:srgbClr val="454646"/>
      </a:dk1>
      <a:lt1>
        <a:srgbClr val="FFFFFF"/>
      </a:lt1>
      <a:dk2>
        <a:srgbClr val="898989"/>
      </a:dk2>
      <a:lt2>
        <a:srgbClr val="FFFFFF"/>
      </a:lt2>
      <a:accent1>
        <a:srgbClr val="00A6FB"/>
      </a:accent1>
      <a:accent2>
        <a:srgbClr val="00B9CC"/>
      </a:accent2>
      <a:accent3>
        <a:srgbClr val="7DC540"/>
      </a:accent3>
      <a:accent4>
        <a:srgbClr val="9355B7"/>
      </a:accent4>
      <a:accent5>
        <a:srgbClr val="DC172A"/>
      </a:accent5>
      <a:accent6>
        <a:srgbClr val="EF651F"/>
      </a:accent6>
      <a:hlink>
        <a:srgbClr val="00A1B2"/>
      </a:hlink>
      <a:folHlink>
        <a:srgbClr val="005559"/>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rmAutofit/>
      </a:bodyPr>
      <a:lstStyle>
        <a:defPPr>
          <a:defRPr smtClean="0">
            <a:latin typeface="Calibri Light" charset="0"/>
            <a:ea typeface="Calibri Light" charset="0"/>
            <a:cs typeface="Calibri Light" charset="0"/>
          </a:defRPr>
        </a:defPPr>
      </a:lstStyle>
    </a:txDef>
  </a:objectDefaults>
  <a:extraClrSchemeLst/>
  <a:extLst>
    <a:ext uri="{05A4C25C-085E-4340-85A3-A5531E510DB2}">
      <thm15:themeFamily xmlns:thm15="http://schemas.microsoft.com/office/thememl/2012/main" name="dynatrace_template_01_2017_BETA.potx [Read-Only]" id="{51A9CA3C-2DC6-469F-847F-C7C7F8E7BB41}" vid="{B4AB9275-B9A8-4527-B93C-BEBCC605D8B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Perform-Rolling-Slidespotx</Template>
  <TotalTime>33883</TotalTime>
  <Words>3219</Words>
  <Application>Microsoft Office PowerPoint</Application>
  <PresentationFormat>Widescreen</PresentationFormat>
  <Paragraphs>497</Paragraphs>
  <Slides>65</Slides>
  <Notes>53</Notes>
  <HiddenSlides>0</HiddenSlides>
  <MMClips>0</MMClips>
  <ScaleCrop>false</ScaleCrop>
  <HeadingPairs>
    <vt:vector size="6" baseType="variant">
      <vt:variant>
        <vt:lpstr>Fonts Used</vt:lpstr>
      </vt:variant>
      <vt:variant>
        <vt:i4>16</vt:i4>
      </vt:variant>
      <vt:variant>
        <vt:lpstr>Theme</vt:lpstr>
      </vt:variant>
      <vt:variant>
        <vt:i4>7</vt:i4>
      </vt:variant>
      <vt:variant>
        <vt:lpstr>Slide Titles</vt:lpstr>
      </vt:variant>
      <vt:variant>
        <vt:i4>65</vt:i4>
      </vt:variant>
    </vt:vector>
  </HeadingPairs>
  <TitlesOfParts>
    <vt:vector size="88" baseType="lpstr">
      <vt:lpstr>Arial Unicode MS</vt:lpstr>
      <vt:lpstr>MS PGothic</vt:lpstr>
      <vt:lpstr>Arial</vt:lpstr>
      <vt:lpstr>Bernina Sans Condensed Sbold</vt:lpstr>
      <vt:lpstr>Calibri</vt:lpstr>
      <vt:lpstr>Calibri Light</vt:lpstr>
      <vt:lpstr>Courier New</vt:lpstr>
      <vt:lpstr>Interstate-Regular</vt:lpstr>
      <vt:lpstr>Liberation Sans</vt:lpstr>
      <vt:lpstr>Liberation Serif</vt:lpstr>
      <vt:lpstr>Lucida Sans Unicode</vt:lpstr>
      <vt:lpstr>Open Sans</vt:lpstr>
      <vt:lpstr>Tahoma</vt:lpstr>
      <vt:lpstr>Times New Roman</vt:lpstr>
      <vt:lpstr>Verdana</vt:lpstr>
      <vt:lpstr>Wingdings</vt:lpstr>
      <vt:lpstr>master_master</vt:lpstr>
      <vt:lpstr>2_master_master</vt:lpstr>
      <vt:lpstr>1_master_master</vt:lpstr>
      <vt:lpstr>7_master_master</vt:lpstr>
      <vt:lpstr>4_master_master</vt:lpstr>
      <vt:lpstr>1_Office Theme</vt:lpstr>
      <vt:lpstr>3_master_master</vt:lpstr>
      <vt:lpstr>DevOps in the Real World with a focus on Shift-Left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Shift-Left at</vt:lpstr>
      <vt:lpstr>PowerPoint Presentation</vt:lpstr>
      <vt:lpstr>PowerPoint Presentation</vt:lpstr>
      <vt:lpstr>Shift-Left at</vt:lpstr>
      <vt:lpstr>PowerPoint Presentation</vt:lpstr>
      <vt:lpstr>PowerPoint Presentation</vt:lpstr>
      <vt:lpstr>Continuous Performance as Self-Service</vt:lpstr>
      <vt:lpstr>PowerPoint Presentation</vt:lpstr>
      <vt:lpstr>The “Bad App” List</vt:lpstr>
      <vt:lpstr>“The List”</vt:lpstr>
      <vt:lpstr>“The List”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Path to NoOps: With a little guidance from AI</vt:lpstr>
      <vt:lpstr>Path to NoOps: With a little guidance from AI</vt:lpstr>
      <vt:lpstr>Shift-Left: Break Pipeline Earlier</vt:lpstr>
      <vt:lpstr>Shift-Left: Performance as Self-Service</vt:lpstr>
      <vt:lpstr>Actionable Feedback Loops: Business</vt:lpstr>
      <vt:lpstr>PowerPoint Presentation</vt:lpstr>
      <vt:lpstr>DevOps: Cultural and tooling tips from around the world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Monitoring redefined</dc:title>
  <dc:creator>Bateman, Ryan</dc:creator>
  <cp:lastModifiedBy>Grabner, Andreas</cp:lastModifiedBy>
  <cp:revision>313</cp:revision>
  <cp:lastPrinted>2016-08-25T08:30:24Z</cp:lastPrinted>
  <dcterms:created xsi:type="dcterms:W3CDTF">2017-01-26T14:42:13Z</dcterms:created>
  <dcterms:modified xsi:type="dcterms:W3CDTF">2017-12-20T05:45:15Z</dcterms:modified>
</cp:coreProperties>
</file>