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3660" r:id="rId6"/>
  </p:sldMasterIdLst>
  <p:notesMasterIdLst>
    <p:notesMasterId r:id="rId108"/>
  </p:notesMasterIdLst>
  <p:sldIdLst>
    <p:sldId id="259" r:id="rId7"/>
    <p:sldId id="260" r:id="rId8"/>
    <p:sldId id="401" r:id="rId9"/>
    <p:sldId id="428" r:id="rId10"/>
    <p:sldId id="415" r:id="rId11"/>
    <p:sldId id="416" r:id="rId12"/>
    <p:sldId id="418" r:id="rId13"/>
    <p:sldId id="419" r:id="rId14"/>
    <p:sldId id="420" r:id="rId15"/>
    <p:sldId id="421" r:id="rId16"/>
    <p:sldId id="422" r:id="rId17"/>
    <p:sldId id="429" r:id="rId18"/>
    <p:sldId id="423" r:id="rId19"/>
    <p:sldId id="424" r:id="rId20"/>
    <p:sldId id="425" r:id="rId21"/>
    <p:sldId id="375" r:id="rId22"/>
    <p:sldId id="329" r:id="rId23"/>
    <p:sldId id="358" r:id="rId24"/>
    <p:sldId id="360" r:id="rId25"/>
    <p:sldId id="426" r:id="rId26"/>
    <p:sldId id="376" r:id="rId27"/>
    <p:sldId id="378" r:id="rId28"/>
    <p:sldId id="331" r:id="rId29"/>
    <p:sldId id="332" r:id="rId30"/>
    <p:sldId id="333" r:id="rId31"/>
    <p:sldId id="380" r:id="rId32"/>
    <p:sldId id="381" r:id="rId33"/>
    <p:sldId id="344" r:id="rId34"/>
    <p:sldId id="346" r:id="rId35"/>
    <p:sldId id="345" r:id="rId36"/>
    <p:sldId id="348" r:id="rId37"/>
    <p:sldId id="349" r:id="rId38"/>
    <p:sldId id="350" r:id="rId39"/>
    <p:sldId id="351" r:id="rId40"/>
    <p:sldId id="352" r:id="rId41"/>
    <p:sldId id="354" r:id="rId42"/>
    <p:sldId id="355" r:id="rId43"/>
    <p:sldId id="356" r:id="rId44"/>
    <p:sldId id="357" r:id="rId45"/>
    <p:sldId id="359" r:id="rId46"/>
    <p:sldId id="362" r:id="rId47"/>
    <p:sldId id="361" r:id="rId48"/>
    <p:sldId id="363" r:id="rId49"/>
    <p:sldId id="364" r:id="rId50"/>
    <p:sldId id="365" r:id="rId51"/>
    <p:sldId id="366" r:id="rId52"/>
    <p:sldId id="367" r:id="rId53"/>
    <p:sldId id="368" r:id="rId54"/>
    <p:sldId id="370" r:id="rId55"/>
    <p:sldId id="371" r:id="rId56"/>
    <p:sldId id="372" r:id="rId57"/>
    <p:sldId id="373" r:id="rId58"/>
    <p:sldId id="383" r:id="rId59"/>
    <p:sldId id="334" r:id="rId60"/>
    <p:sldId id="386" r:id="rId61"/>
    <p:sldId id="384" r:id="rId62"/>
    <p:sldId id="388" r:id="rId63"/>
    <p:sldId id="389" r:id="rId64"/>
    <p:sldId id="369" r:id="rId65"/>
    <p:sldId id="396" r:id="rId66"/>
    <p:sldId id="387" r:id="rId67"/>
    <p:sldId id="392" r:id="rId68"/>
    <p:sldId id="395" r:id="rId69"/>
    <p:sldId id="385" r:id="rId70"/>
    <p:sldId id="411" r:id="rId71"/>
    <p:sldId id="391" r:id="rId72"/>
    <p:sldId id="393" r:id="rId73"/>
    <p:sldId id="394" r:id="rId74"/>
    <p:sldId id="412" r:id="rId75"/>
    <p:sldId id="390" r:id="rId76"/>
    <p:sldId id="413" r:id="rId77"/>
    <p:sldId id="397" r:id="rId78"/>
    <p:sldId id="398" r:id="rId79"/>
    <p:sldId id="402" r:id="rId80"/>
    <p:sldId id="403" r:id="rId81"/>
    <p:sldId id="430" r:id="rId82"/>
    <p:sldId id="432" r:id="rId83"/>
    <p:sldId id="431" r:id="rId84"/>
    <p:sldId id="414" r:id="rId85"/>
    <p:sldId id="404" r:id="rId86"/>
    <p:sldId id="410" r:id="rId87"/>
    <p:sldId id="405" r:id="rId88"/>
    <p:sldId id="406" r:id="rId89"/>
    <p:sldId id="407" r:id="rId90"/>
    <p:sldId id="408" r:id="rId91"/>
    <p:sldId id="409" r:id="rId92"/>
    <p:sldId id="427" r:id="rId93"/>
    <p:sldId id="399" r:id="rId94"/>
    <p:sldId id="374" r:id="rId95"/>
    <p:sldId id="335" r:id="rId96"/>
    <p:sldId id="336" r:id="rId97"/>
    <p:sldId id="337" r:id="rId98"/>
    <p:sldId id="338" r:id="rId99"/>
    <p:sldId id="339" r:id="rId100"/>
    <p:sldId id="340" r:id="rId101"/>
    <p:sldId id="341" r:id="rId102"/>
    <p:sldId id="342" r:id="rId103"/>
    <p:sldId id="343" r:id="rId104"/>
    <p:sldId id="280" r:id="rId105"/>
    <p:sldId id="325" r:id="rId106"/>
    <p:sldId id="271" r:id="rId10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8B444F44-909E-4C11-B12B-F3281896B5C7}">
          <p14:sldIdLst>
            <p14:sldId id="259"/>
            <p14:sldId id="260"/>
            <p14:sldId id="401"/>
            <p14:sldId id="428"/>
            <p14:sldId id="415"/>
            <p14:sldId id="416"/>
          </p14:sldIdLst>
        </p14:section>
        <p14:section name="Untitled Section" id="{F859BE9A-2AD2-43F3-BB6B-955F14BAB58D}">
          <p14:sldIdLst>
            <p14:sldId id="418"/>
            <p14:sldId id="419"/>
            <p14:sldId id="420"/>
            <p14:sldId id="421"/>
            <p14:sldId id="422"/>
            <p14:sldId id="429"/>
            <p14:sldId id="423"/>
            <p14:sldId id="424"/>
            <p14:sldId id="425"/>
            <p14:sldId id="375"/>
            <p14:sldId id="329"/>
            <p14:sldId id="358"/>
            <p14:sldId id="360"/>
            <p14:sldId id="426"/>
            <p14:sldId id="376"/>
            <p14:sldId id="378"/>
            <p14:sldId id="331"/>
            <p14:sldId id="332"/>
            <p14:sldId id="333"/>
            <p14:sldId id="380"/>
            <p14:sldId id="381"/>
            <p14:sldId id="344"/>
            <p14:sldId id="346"/>
            <p14:sldId id="345"/>
            <p14:sldId id="348"/>
            <p14:sldId id="349"/>
            <p14:sldId id="350"/>
            <p14:sldId id="351"/>
            <p14:sldId id="352"/>
            <p14:sldId id="354"/>
            <p14:sldId id="355"/>
            <p14:sldId id="356"/>
            <p14:sldId id="357"/>
            <p14:sldId id="359"/>
            <p14:sldId id="362"/>
            <p14:sldId id="361"/>
            <p14:sldId id="363"/>
            <p14:sldId id="364"/>
            <p14:sldId id="365"/>
            <p14:sldId id="366"/>
            <p14:sldId id="367"/>
            <p14:sldId id="368"/>
            <p14:sldId id="370"/>
            <p14:sldId id="371"/>
            <p14:sldId id="372"/>
            <p14:sldId id="373"/>
            <p14:sldId id="383"/>
            <p14:sldId id="334"/>
            <p14:sldId id="386"/>
            <p14:sldId id="384"/>
            <p14:sldId id="388"/>
            <p14:sldId id="389"/>
            <p14:sldId id="369"/>
            <p14:sldId id="396"/>
            <p14:sldId id="387"/>
            <p14:sldId id="392"/>
            <p14:sldId id="395"/>
            <p14:sldId id="385"/>
            <p14:sldId id="411"/>
            <p14:sldId id="391"/>
            <p14:sldId id="393"/>
            <p14:sldId id="394"/>
            <p14:sldId id="412"/>
            <p14:sldId id="390"/>
            <p14:sldId id="413"/>
            <p14:sldId id="397"/>
            <p14:sldId id="398"/>
            <p14:sldId id="402"/>
            <p14:sldId id="403"/>
            <p14:sldId id="430"/>
            <p14:sldId id="432"/>
            <p14:sldId id="431"/>
            <p14:sldId id="414"/>
            <p14:sldId id="404"/>
            <p14:sldId id="410"/>
            <p14:sldId id="405"/>
            <p14:sldId id="406"/>
            <p14:sldId id="407"/>
            <p14:sldId id="408"/>
            <p14:sldId id="409"/>
            <p14:sldId id="427"/>
            <p14:sldId id="399"/>
            <p14:sldId id="374"/>
            <p14:sldId id="335"/>
            <p14:sldId id="336"/>
            <p14:sldId id="337"/>
            <p14:sldId id="338"/>
            <p14:sldId id="339"/>
            <p14:sldId id="340"/>
            <p14:sldId id="341"/>
            <p14:sldId id="342"/>
            <p14:sldId id="343"/>
            <p14:sldId id="280"/>
            <p14:sldId id="325"/>
            <p14:sldId id="271"/>
          </p14:sldIdLst>
        </p14:section>
      </p14:sectionLst>
    </p:ext>
    <p:ext uri="{EFAFB233-063F-42B5-8137-9DF3F51BA10A}">
      <p15:sldGuideLst xmlns:p15="http://schemas.microsoft.com/office/powerpoint/2012/main">
        <p15:guide id="1" orient="horz" pos="336">
          <p15:clr>
            <a:srgbClr val="A4A3A4"/>
          </p15:clr>
        </p15:guide>
        <p15:guide id="2" orient="horz" pos="2304">
          <p15:clr>
            <a:srgbClr val="A4A3A4"/>
          </p15:clr>
        </p15:guide>
        <p15:guide id="3" orient="horz" pos="2880">
          <p15:clr>
            <a:srgbClr val="A4A3A4"/>
          </p15:clr>
        </p15:guide>
        <p15:guide id="4" orient="horz" pos="1728">
          <p15:clr>
            <a:srgbClr val="A4A3A4"/>
          </p15:clr>
        </p15:guide>
        <p15:guide id="5" pos="5616">
          <p15:clr>
            <a:srgbClr val="A4A3A4"/>
          </p15:clr>
        </p15:guide>
        <p15:guide id="6" pos="182">
          <p15:clr>
            <a:srgbClr val="A4A3A4"/>
          </p15:clr>
        </p15:guide>
        <p15:guide id="7" pos="5544">
          <p15:clr>
            <a:srgbClr val="A4A3A4"/>
          </p15:clr>
        </p15:guide>
        <p15:guide id="8" pos="452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9797"/>
    <a:srgbClr val="65BBAD"/>
    <a:srgbClr val="235149"/>
    <a:srgbClr val="306E64"/>
    <a:srgbClr val="459D8E"/>
    <a:srgbClr val="5F5F5F"/>
    <a:srgbClr val="4D4D4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7172" autoAdjust="0"/>
  </p:normalViewPr>
  <p:slideViewPr>
    <p:cSldViewPr>
      <p:cViewPr varScale="1">
        <p:scale>
          <a:sx n="68" d="100"/>
          <a:sy n="68" d="100"/>
        </p:scale>
        <p:origin x="756" y="72"/>
      </p:cViewPr>
      <p:guideLst>
        <p:guide orient="horz" pos="336"/>
        <p:guide orient="horz" pos="2304"/>
        <p:guide orient="horz" pos="2880"/>
        <p:guide orient="horz" pos="1728"/>
        <p:guide pos="5616"/>
        <p:guide pos="182"/>
        <p:guide pos="5544"/>
        <p:guide pos="4523"/>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slide" Target="slides/slide62.xml"/><Relationship Id="rId84" Type="http://schemas.openxmlformats.org/officeDocument/2006/relationships/slide" Target="slides/slide78.xml"/><Relationship Id="rId89" Type="http://schemas.openxmlformats.org/officeDocument/2006/relationships/slide" Target="slides/slide83.xml"/><Relationship Id="rId112"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07" Type="http://schemas.openxmlformats.org/officeDocument/2006/relationships/slide" Target="slides/slide10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slide" Target="slides/slide68.xml"/><Relationship Id="rId79" Type="http://schemas.openxmlformats.org/officeDocument/2006/relationships/slide" Target="slides/slide73.xml"/><Relationship Id="rId87" Type="http://schemas.openxmlformats.org/officeDocument/2006/relationships/slide" Target="slides/slide81.xml"/><Relationship Id="rId102" Type="http://schemas.openxmlformats.org/officeDocument/2006/relationships/slide" Target="slides/slide96.xml"/><Relationship Id="rId110" Type="http://schemas.openxmlformats.org/officeDocument/2006/relationships/viewProps" Target="viewProps.xml"/><Relationship Id="rId5" Type="http://schemas.openxmlformats.org/officeDocument/2006/relationships/slideMaster" Target="slideMasters/slideMaster1.xml"/><Relationship Id="rId61" Type="http://schemas.openxmlformats.org/officeDocument/2006/relationships/slide" Target="slides/slide55.xml"/><Relationship Id="rId82" Type="http://schemas.openxmlformats.org/officeDocument/2006/relationships/slide" Target="slides/slide76.xml"/><Relationship Id="rId90" Type="http://schemas.openxmlformats.org/officeDocument/2006/relationships/slide" Target="slides/slide84.xml"/><Relationship Id="rId95" Type="http://schemas.openxmlformats.org/officeDocument/2006/relationships/slide" Target="slides/slide89.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slide" Target="slides/slide71.xml"/><Relationship Id="rId100" Type="http://schemas.openxmlformats.org/officeDocument/2006/relationships/slide" Target="slides/slide94.xml"/><Relationship Id="rId105" Type="http://schemas.openxmlformats.org/officeDocument/2006/relationships/slide" Target="slides/slide99.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slide" Target="slides/slide74.xml"/><Relationship Id="rId85" Type="http://schemas.openxmlformats.org/officeDocument/2006/relationships/slide" Target="slides/slide79.xml"/><Relationship Id="rId93" Type="http://schemas.openxmlformats.org/officeDocument/2006/relationships/slide" Target="slides/slide87.xml"/><Relationship Id="rId98" Type="http://schemas.openxmlformats.org/officeDocument/2006/relationships/slide" Target="slides/slide9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103" Type="http://schemas.openxmlformats.org/officeDocument/2006/relationships/slide" Target="slides/slide97.xml"/><Relationship Id="rId108" Type="http://schemas.openxmlformats.org/officeDocument/2006/relationships/notesMaster" Target="notesMasters/notesMaster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slide" Target="slides/slide77.xml"/><Relationship Id="rId88" Type="http://schemas.openxmlformats.org/officeDocument/2006/relationships/slide" Target="slides/slide82.xml"/><Relationship Id="rId91" Type="http://schemas.openxmlformats.org/officeDocument/2006/relationships/slide" Target="slides/slide85.xml"/><Relationship Id="rId96" Type="http://schemas.openxmlformats.org/officeDocument/2006/relationships/slide" Target="slides/slide90.xml"/><Relationship Id="rId11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6" Type="http://schemas.openxmlformats.org/officeDocument/2006/relationships/slide" Target="slides/slide100.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slide" Target="slides/slide80.xml"/><Relationship Id="rId94" Type="http://schemas.openxmlformats.org/officeDocument/2006/relationships/slide" Target="slides/slide88.xml"/><Relationship Id="rId99" Type="http://schemas.openxmlformats.org/officeDocument/2006/relationships/slide" Target="slides/slide93.xml"/><Relationship Id="rId101" Type="http://schemas.openxmlformats.org/officeDocument/2006/relationships/slide" Target="slides/slide95.xml"/><Relationship Id="rId4" Type="http://schemas.openxmlformats.org/officeDocument/2006/relationships/customXml" Target="../customXml/item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109" Type="http://schemas.openxmlformats.org/officeDocument/2006/relationships/presProps" Target="presProps.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6" Type="http://schemas.openxmlformats.org/officeDocument/2006/relationships/slide" Target="slides/slide70.xml"/><Relationship Id="rId97" Type="http://schemas.openxmlformats.org/officeDocument/2006/relationships/slide" Target="slides/slide91.xml"/><Relationship Id="rId104" Type="http://schemas.openxmlformats.org/officeDocument/2006/relationships/slide" Target="slides/slide98.xml"/><Relationship Id="rId7" Type="http://schemas.openxmlformats.org/officeDocument/2006/relationships/slide" Target="slides/slide1.xml"/><Relationship Id="rId71" Type="http://schemas.openxmlformats.org/officeDocument/2006/relationships/slide" Target="slides/slide65.xml"/><Relationship Id="rId92" Type="http://schemas.openxmlformats.org/officeDocument/2006/relationships/slide" Target="slides/slide8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372" cy="464820"/>
          </a:xfrm>
          <a:prstGeom prst="rect">
            <a:avLst/>
          </a:prstGeom>
          <a:noFill/>
          <a:ln w="9525">
            <a:noFill/>
            <a:miter lim="800000"/>
            <a:headEnd/>
            <a:tailEnd/>
          </a:ln>
          <a:effectLst/>
        </p:spPr>
        <p:txBody>
          <a:bodyPr vert="horz" wrap="square" lIns="93173" tIns="46586" rIns="93173" bIns="46586" numCol="1" anchor="t" anchorCtr="0" compatLnSpc="1">
            <a:prstTxWarp prst="textNoShape">
              <a:avLst/>
            </a:prstTxWarp>
          </a:bodyPr>
          <a:lstStyle>
            <a:lvl1pPr defTabSz="931567">
              <a:defRPr sz="1200"/>
            </a:lvl1pPr>
          </a:lstStyle>
          <a:p>
            <a:endParaRPr lang="en-US"/>
          </a:p>
        </p:txBody>
      </p:sp>
      <p:sp>
        <p:nvSpPr>
          <p:cNvPr id="6147" name="Rectangle 3"/>
          <p:cNvSpPr>
            <a:spLocks noGrp="1" noChangeArrowheads="1"/>
          </p:cNvSpPr>
          <p:nvPr>
            <p:ph type="dt" idx="1"/>
          </p:nvPr>
        </p:nvSpPr>
        <p:spPr bwMode="auto">
          <a:xfrm>
            <a:off x="3970436" y="0"/>
            <a:ext cx="3038372" cy="464820"/>
          </a:xfrm>
          <a:prstGeom prst="rect">
            <a:avLst/>
          </a:prstGeom>
          <a:noFill/>
          <a:ln w="9525">
            <a:noFill/>
            <a:miter lim="800000"/>
            <a:headEnd/>
            <a:tailEnd/>
          </a:ln>
          <a:effectLst/>
        </p:spPr>
        <p:txBody>
          <a:bodyPr vert="horz" wrap="square" lIns="93173" tIns="46586" rIns="93173" bIns="46586" numCol="1" anchor="t" anchorCtr="0" compatLnSpc="1">
            <a:prstTxWarp prst="textNoShape">
              <a:avLst/>
            </a:prstTxWarp>
          </a:bodyPr>
          <a:lstStyle>
            <a:lvl1pPr algn="r" defTabSz="931567">
              <a:defRPr sz="1200"/>
            </a:lvl1pPr>
          </a:lstStyle>
          <a:p>
            <a:endParaRPr lang="en-US"/>
          </a:p>
        </p:txBody>
      </p:sp>
      <p:sp>
        <p:nvSpPr>
          <p:cNvPr id="61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3" tIns="46586" rIns="93173" bIns="4658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829989"/>
            <a:ext cx="3038372" cy="464820"/>
          </a:xfrm>
          <a:prstGeom prst="rect">
            <a:avLst/>
          </a:prstGeom>
          <a:noFill/>
          <a:ln w="9525">
            <a:noFill/>
            <a:miter lim="800000"/>
            <a:headEnd/>
            <a:tailEnd/>
          </a:ln>
          <a:effectLst/>
        </p:spPr>
        <p:txBody>
          <a:bodyPr vert="horz" wrap="square" lIns="93173" tIns="46586" rIns="93173" bIns="46586" numCol="1" anchor="b" anchorCtr="0" compatLnSpc="1">
            <a:prstTxWarp prst="textNoShape">
              <a:avLst/>
            </a:prstTxWarp>
          </a:bodyPr>
          <a:lstStyle>
            <a:lvl1pPr defTabSz="931567">
              <a:defRPr sz="1200"/>
            </a:lvl1pPr>
          </a:lstStyle>
          <a:p>
            <a:endParaRPr lang="en-US"/>
          </a:p>
        </p:txBody>
      </p:sp>
      <p:sp>
        <p:nvSpPr>
          <p:cNvPr id="6151" name="Rectangle 7"/>
          <p:cNvSpPr>
            <a:spLocks noGrp="1" noChangeArrowheads="1"/>
          </p:cNvSpPr>
          <p:nvPr>
            <p:ph type="sldNum" sz="quarter" idx="5"/>
          </p:nvPr>
        </p:nvSpPr>
        <p:spPr bwMode="auto">
          <a:xfrm>
            <a:off x="3970436" y="8829989"/>
            <a:ext cx="3038372" cy="464820"/>
          </a:xfrm>
          <a:prstGeom prst="rect">
            <a:avLst/>
          </a:prstGeom>
          <a:noFill/>
          <a:ln w="9525">
            <a:noFill/>
            <a:miter lim="800000"/>
            <a:headEnd/>
            <a:tailEnd/>
          </a:ln>
          <a:effectLst/>
        </p:spPr>
        <p:txBody>
          <a:bodyPr vert="horz" wrap="square" lIns="93173" tIns="46586" rIns="93173" bIns="46586" numCol="1" anchor="b" anchorCtr="0" compatLnSpc="1">
            <a:prstTxWarp prst="textNoShape">
              <a:avLst/>
            </a:prstTxWarp>
          </a:bodyPr>
          <a:lstStyle>
            <a:lvl1pPr algn="r" defTabSz="931567">
              <a:defRPr sz="1200"/>
            </a:lvl1pPr>
          </a:lstStyle>
          <a:p>
            <a:fld id="{4A89BA09-6454-4439-986B-C56CEEE242C5}" type="slidenum">
              <a:rPr lang="en-US"/>
              <a:pPr/>
              <a:t>‹#›</a:t>
            </a:fld>
            <a:endParaRPr lang="en-US"/>
          </a:p>
        </p:txBody>
      </p:sp>
    </p:spTree>
    <p:extLst>
      <p:ext uri="{BB962C8B-B14F-4D97-AF65-F5344CB8AC3E}">
        <p14:creationId xmlns:p14="http://schemas.microsoft.com/office/powerpoint/2010/main" val="9442193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89BA09-6454-4439-986B-C56CEEE242C5}" type="slidenum">
              <a:rPr lang="en-US" smtClean="0"/>
              <a:pPr/>
              <a:t>1</a:t>
            </a:fld>
            <a:endParaRPr lang="en-US" dirty="0"/>
          </a:p>
        </p:txBody>
      </p:sp>
    </p:spTree>
    <p:extLst>
      <p:ext uri="{BB962C8B-B14F-4D97-AF65-F5344CB8AC3E}">
        <p14:creationId xmlns:p14="http://schemas.microsoft.com/office/powerpoint/2010/main" val="3872977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89BA09-6454-4439-986B-C56CEEE242C5}" type="slidenum">
              <a:rPr lang="en-US" smtClean="0"/>
              <a:pPr/>
              <a:t>2</a:t>
            </a:fld>
            <a:endParaRPr lang="en-US" dirty="0"/>
          </a:p>
        </p:txBody>
      </p:sp>
    </p:spTree>
    <p:extLst>
      <p:ext uri="{BB962C8B-B14F-4D97-AF65-F5344CB8AC3E}">
        <p14:creationId xmlns:p14="http://schemas.microsoft.com/office/powerpoint/2010/main" val="192340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89BA09-6454-4439-986B-C56CEEE242C5}" type="slidenum">
              <a:rPr lang="en-US" smtClean="0"/>
              <a:pPr/>
              <a:t>99</a:t>
            </a:fld>
            <a:endParaRPr lang="en-US"/>
          </a:p>
        </p:txBody>
      </p:sp>
    </p:spTree>
    <p:extLst>
      <p:ext uri="{BB962C8B-B14F-4D97-AF65-F5344CB8AC3E}">
        <p14:creationId xmlns:p14="http://schemas.microsoft.com/office/powerpoint/2010/main" val="192340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89BA09-6454-4439-986B-C56CEEE242C5}" type="slidenum">
              <a:rPr lang="en-US" smtClean="0"/>
              <a:pPr/>
              <a:t>101</a:t>
            </a:fld>
            <a:endParaRPr lang="en-US"/>
          </a:p>
        </p:txBody>
      </p:sp>
    </p:spTree>
    <p:extLst>
      <p:ext uri="{BB962C8B-B14F-4D97-AF65-F5344CB8AC3E}">
        <p14:creationId xmlns:p14="http://schemas.microsoft.com/office/powerpoint/2010/main" val="23731972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176" name="Rectangle 8"/>
          <p:cNvSpPr>
            <a:spLocks noGrp="1" noChangeArrowheads="1"/>
          </p:cNvSpPr>
          <p:nvPr>
            <p:ph type="ctrTitle"/>
          </p:nvPr>
        </p:nvSpPr>
        <p:spPr>
          <a:xfrm>
            <a:off x="869950" y="3200400"/>
            <a:ext cx="7361238" cy="866775"/>
          </a:xfrm>
        </p:spPr>
        <p:txBody>
          <a:bodyPr/>
          <a:lstStyle>
            <a:lvl1pPr>
              <a:defRPr sz="3200">
                <a:solidFill>
                  <a:schemeClr val="tx1"/>
                </a:solidFill>
              </a:defRPr>
            </a:lvl1pPr>
          </a:lstStyle>
          <a:p>
            <a:r>
              <a:rPr lang="en-US"/>
              <a:t>Click to edit Master title style</a:t>
            </a:r>
            <a:endParaRPr lang="en-US" dirty="0"/>
          </a:p>
        </p:txBody>
      </p:sp>
      <p:sp>
        <p:nvSpPr>
          <p:cNvPr id="7177" name="Rectangle 9"/>
          <p:cNvSpPr>
            <a:spLocks noGrp="1" noChangeArrowheads="1"/>
          </p:cNvSpPr>
          <p:nvPr>
            <p:ph type="subTitle" idx="1"/>
          </p:nvPr>
        </p:nvSpPr>
        <p:spPr>
          <a:xfrm>
            <a:off x="869950" y="4114800"/>
            <a:ext cx="6384925" cy="868680"/>
          </a:xfrm>
        </p:spPr>
        <p:txBody>
          <a:bodyPr/>
          <a:lstStyle>
            <a:lvl1pPr marL="0" indent="0">
              <a:buFontTx/>
              <a:buNone/>
              <a:defRPr sz="2000">
                <a:solidFill>
                  <a:schemeClr val="tx1"/>
                </a:solidFill>
              </a:defRPr>
            </a:lvl1pPr>
          </a:lstStyle>
          <a:p>
            <a:r>
              <a:rPr lang="en-US"/>
              <a:t>Click to edit Master subtitle style</a:t>
            </a:r>
            <a:endParaRPr lang="en-US" dirty="0"/>
          </a:p>
        </p:txBody>
      </p:sp>
      <p:sp>
        <p:nvSpPr>
          <p:cNvPr id="8" name="Text Box 16"/>
          <p:cNvSpPr txBox="1">
            <a:spLocks noChangeArrowheads="1"/>
          </p:cNvSpPr>
          <p:nvPr userDrawn="1"/>
        </p:nvSpPr>
        <p:spPr bwMode="auto">
          <a:xfrm>
            <a:off x="5045075" y="6509975"/>
            <a:ext cx="3841750" cy="292412"/>
          </a:xfrm>
          <a:prstGeom prst="rect">
            <a:avLst/>
          </a:prstGeom>
          <a:noFill/>
          <a:ln w="9525">
            <a:noFill/>
            <a:miter lim="800000"/>
            <a:headEnd/>
            <a:tailEnd/>
          </a:ln>
          <a:effectLst/>
        </p:spPr>
        <p:txBody>
          <a:bodyPr wrap="square" lIns="86384" tIns="43192" rIns="86384" bIns="43192">
            <a:spAutoFit/>
          </a:bodyPr>
          <a:lstStyle/>
          <a:p>
            <a:pPr algn="r" defTabSz="865188" eaLnBrk="0" hangingPunct="0">
              <a:lnSpc>
                <a:spcPts val="800"/>
              </a:lnSpc>
              <a:spcBef>
                <a:spcPts val="0"/>
              </a:spcBef>
            </a:pPr>
            <a:r>
              <a:rPr lang="en-US" sz="600" b="1" dirty="0">
                <a:solidFill>
                  <a:schemeClr val="bg1"/>
                </a:solidFill>
              </a:rPr>
              <a:t>FOR INTERNAL USE ONLY AT</a:t>
            </a:r>
            <a:r>
              <a:rPr lang="en-US" sz="600" b="1" baseline="0" dirty="0">
                <a:solidFill>
                  <a:schemeClr val="bg1"/>
                </a:solidFill>
              </a:rPr>
              <a:t> MITCHELL</a:t>
            </a:r>
            <a:r>
              <a:rPr lang="en-US" sz="600" b="1" dirty="0">
                <a:solidFill>
                  <a:schemeClr val="bg1"/>
                </a:solidFill>
              </a:rPr>
              <a:t>. NOT INTENDED</a:t>
            </a:r>
            <a:r>
              <a:rPr lang="en-US" sz="600" b="1" baseline="0" dirty="0">
                <a:solidFill>
                  <a:schemeClr val="bg1"/>
                </a:solidFill>
              </a:rPr>
              <a:t> FOR EXTERNAL DISTRIBUTION.</a:t>
            </a:r>
          </a:p>
          <a:p>
            <a:pPr algn="r" defTabSz="865188" eaLnBrk="0" hangingPunct="0">
              <a:lnSpc>
                <a:spcPts val="800"/>
              </a:lnSpc>
              <a:spcBef>
                <a:spcPts val="0"/>
              </a:spcBef>
            </a:pPr>
            <a:r>
              <a:rPr lang="en-US" sz="600" dirty="0">
                <a:solidFill>
                  <a:schemeClr val="bg1"/>
                </a:solidFill>
              </a:rPr>
              <a:t>Confidential and Proprietary. ©2011 Mitchell International, Inc.</a:t>
            </a:r>
          </a:p>
        </p:txBody>
      </p:sp>
      <p:pic>
        <p:nvPicPr>
          <p:cNvPr id="7" name="Picture 6" descr="mitchell_logo_4color.jpg"/>
          <p:cNvPicPr>
            <a:picLocks noChangeAspect="1"/>
          </p:cNvPicPr>
          <p:nvPr userDrawn="1"/>
        </p:nvPicPr>
        <p:blipFill>
          <a:blip r:embed="rId3" cstate="print"/>
          <a:stretch>
            <a:fillRect/>
          </a:stretch>
        </p:blipFill>
        <p:spPr>
          <a:xfrm>
            <a:off x="7155324" y="5429277"/>
            <a:ext cx="1125537" cy="99312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9950" y="1295400"/>
            <a:ext cx="7361238" cy="612775"/>
          </a:xfrm>
        </p:spPr>
        <p:txBody>
          <a:bodyPr/>
          <a:lstStyle/>
          <a:p>
            <a:r>
              <a:rPr lang="en-US"/>
              <a:t>Click to edit Master title style</a:t>
            </a:r>
            <a:endParaRPr lang="en-US" dirty="0"/>
          </a:p>
        </p:txBody>
      </p:sp>
      <p:sp>
        <p:nvSpPr>
          <p:cNvPr id="3" name="Content Placeholder 2"/>
          <p:cNvSpPr>
            <a:spLocks noGrp="1"/>
          </p:cNvSpPr>
          <p:nvPr>
            <p:ph idx="1"/>
          </p:nvPr>
        </p:nvSpPr>
        <p:spPr>
          <a:xfrm>
            <a:off x="869950" y="2057400"/>
            <a:ext cx="7337425" cy="4070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325DBA7C-207B-4BBE-8905-729FC4DEAF3D}" type="datetime1">
              <a:rPr lang="en-US"/>
              <a:pPr/>
              <a:t>5/18/2018</a:t>
            </a:fld>
            <a:r>
              <a:rPr lang="en-US"/>
              <a:t>  |  Page </a:t>
            </a:r>
            <a:fld id="{D69B0E54-7BC7-44CD-A761-038181F3E53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69950" y="1298448"/>
            <a:ext cx="7361238" cy="612775"/>
          </a:xfrm>
        </p:spPr>
        <p:txBody>
          <a:bodyPr/>
          <a:lstStyle/>
          <a:p>
            <a:r>
              <a:rPr lang="en-US"/>
              <a:t>Click to edit Master title style</a:t>
            </a:r>
          </a:p>
        </p:txBody>
      </p:sp>
      <p:sp>
        <p:nvSpPr>
          <p:cNvPr id="3" name="Content Placeholder 2"/>
          <p:cNvSpPr>
            <a:spLocks noGrp="1"/>
          </p:cNvSpPr>
          <p:nvPr>
            <p:ph sz="half" idx="1"/>
          </p:nvPr>
        </p:nvSpPr>
        <p:spPr>
          <a:xfrm>
            <a:off x="869950" y="2057400"/>
            <a:ext cx="3592513" cy="4281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14863" y="2057400"/>
            <a:ext cx="3592512" cy="4281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49DC8072-9616-4CDA-ACA4-3E24715D1B4C}" type="datetime1">
              <a:rPr lang="en-US"/>
              <a:pPr/>
              <a:t>5/18/2018</a:t>
            </a:fld>
            <a:r>
              <a:rPr lang="en-US"/>
              <a:t>  |  Page </a:t>
            </a:r>
            <a:fld id="{BF4A4C22-4AD5-4AC2-9D3B-2E8BDD506BF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69950" y="1298448"/>
            <a:ext cx="7361238" cy="612775"/>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lvl1pPr>
              <a:defRPr/>
            </a:lvl1pPr>
          </a:lstStyle>
          <a:p>
            <a:fld id="{A2449E58-B9DF-4F9A-AF8E-623F50DD67D4}" type="datetime1">
              <a:rPr lang="en-US"/>
              <a:pPr/>
              <a:t>5/18/2018</a:t>
            </a:fld>
            <a:r>
              <a:rPr lang="en-US"/>
              <a:t>  |  Page </a:t>
            </a:r>
            <a:fld id="{C1CBFA0D-7AC8-4FD9-A22A-999FBD3B675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38D5AF41-2D54-4311-85BE-1036DD645C78}" type="datetime1">
              <a:rPr lang="en-US"/>
              <a:pPr/>
              <a:t>5/18/2018</a:t>
            </a:fld>
            <a:r>
              <a:rPr lang="en-US"/>
              <a:t>  |  Page </a:t>
            </a:r>
            <a:fld id="{5059EABB-E3C3-4A84-87B3-9691E1356A7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B0173AB-3CF7-48D8-98F4-C7D59E123691}" type="datetimeFigureOut">
              <a:rPr lang="en-US" smtClean="0"/>
              <a:pPr/>
              <a:t>5/18/2018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C2D4587-EA08-4A23-AB66-1B43A7891A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2.xml"/><Relationship Id="rId1" Type="http://schemas.openxmlformats.org/officeDocument/2006/relationships/slideLayout" Target="../slideLayouts/slideLayout6.xml"/><Relationship Id="rId4"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Grp="1" noChangeArrowheads="1"/>
          </p:cNvSpPr>
          <p:nvPr>
            <p:ph type="sldNum" sz="quarter" idx="4"/>
          </p:nvPr>
        </p:nvSpPr>
        <p:spPr bwMode="auto">
          <a:xfrm>
            <a:off x="184150" y="6545263"/>
            <a:ext cx="2833687" cy="312737"/>
          </a:xfrm>
          <a:prstGeom prst="rect">
            <a:avLst/>
          </a:prstGeom>
          <a:noFill/>
          <a:ln w="9525">
            <a:noFill/>
            <a:miter lim="800000"/>
            <a:headEnd/>
            <a:tailEnd/>
          </a:ln>
          <a:effectLst/>
        </p:spPr>
        <p:txBody>
          <a:bodyPr vert="horz" wrap="square" lIns="91316" tIns="45658" rIns="91316" bIns="45658" numCol="1" anchor="t" anchorCtr="0" compatLnSpc="1">
            <a:prstTxWarp prst="textNoShape">
              <a:avLst/>
            </a:prstTxWarp>
          </a:bodyPr>
          <a:lstStyle>
            <a:lvl1pPr algn="l" eaLnBrk="0" hangingPunct="0">
              <a:defRPr sz="800" b="1">
                <a:solidFill>
                  <a:schemeClr val="bg2"/>
                </a:solidFill>
              </a:defRPr>
            </a:lvl1pPr>
          </a:lstStyle>
          <a:p>
            <a:fld id="{2AAB738A-F950-491E-9256-F4443C009A2C}" type="datetime1">
              <a:rPr lang="en-US" smtClean="0"/>
              <a:pPr/>
              <a:t>5/18/2018</a:t>
            </a:fld>
            <a:r>
              <a:rPr lang="en-US" dirty="0"/>
              <a:t>  |  Page </a:t>
            </a:r>
            <a:fld id="{A033BA92-E5A4-4143-8768-F789A87AFD02}" type="slidenum">
              <a:rPr lang="en-US" smtClean="0"/>
              <a:pPr/>
              <a:t>‹#›</a:t>
            </a:fld>
            <a:endParaRPr lang="en-US" dirty="0"/>
          </a:p>
        </p:txBody>
      </p:sp>
      <p:sp>
        <p:nvSpPr>
          <p:cNvPr id="1034" name="Rectangle 10"/>
          <p:cNvSpPr>
            <a:spLocks noGrp="1" noChangeArrowheads="1"/>
          </p:cNvSpPr>
          <p:nvPr>
            <p:ph type="title"/>
          </p:nvPr>
        </p:nvSpPr>
        <p:spPr bwMode="auto">
          <a:xfrm>
            <a:off x="869950" y="1069975"/>
            <a:ext cx="7361238" cy="612775"/>
          </a:xfrm>
          <a:prstGeom prst="rect">
            <a:avLst/>
          </a:prstGeom>
          <a:noFill/>
          <a:ln w="9525">
            <a:noFill/>
            <a:miter lim="800000"/>
            <a:headEnd/>
            <a:tailEnd/>
          </a:ln>
          <a:effectLst/>
        </p:spPr>
        <p:txBody>
          <a:bodyPr vert="horz" wrap="square" lIns="86384" tIns="43192" rIns="86384" bIns="43192" numCol="1" anchor="t" anchorCtr="0" compatLnSpc="1">
            <a:prstTxWarp prst="textNoShape">
              <a:avLst/>
            </a:prstTxWarp>
          </a:bodyPr>
          <a:lstStyle/>
          <a:p>
            <a:pPr lvl="0"/>
            <a:r>
              <a:rPr lang="en-US" dirty="0"/>
              <a:t>Click to add title</a:t>
            </a:r>
          </a:p>
        </p:txBody>
      </p:sp>
      <p:sp>
        <p:nvSpPr>
          <p:cNvPr id="1035" name="Rectangle 11"/>
          <p:cNvSpPr>
            <a:spLocks noGrp="1" noChangeArrowheads="1"/>
          </p:cNvSpPr>
          <p:nvPr>
            <p:ph type="body" idx="1"/>
          </p:nvPr>
        </p:nvSpPr>
        <p:spPr bwMode="auto">
          <a:xfrm>
            <a:off x="869950" y="1873250"/>
            <a:ext cx="7337425" cy="4281488"/>
          </a:xfrm>
          <a:prstGeom prst="rect">
            <a:avLst/>
          </a:prstGeom>
          <a:noFill/>
          <a:ln w="9525">
            <a:noFill/>
            <a:miter lim="800000"/>
            <a:headEnd/>
            <a:tailEnd/>
          </a:ln>
          <a:effectLst/>
        </p:spPr>
        <p:txBody>
          <a:bodyPr vert="horz" wrap="square" lIns="86384" tIns="43192" rIns="86384" bIns="4319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Box 16"/>
          <p:cNvSpPr txBox="1">
            <a:spLocks noChangeArrowheads="1"/>
          </p:cNvSpPr>
          <p:nvPr/>
        </p:nvSpPr>
        <p:spPr bwMode="auto">
          <a:xfrm>
            <a:off x="0" y="6509975"/>
            <a:ext cx="9144000" cy="292412"/>
          </a:xfrm>
          <a:prstGeom prst="rect">
            <a:avLst/>
          </a:prstGeom>
          <a:noFill/>
          <a:ln w="9525">
            <a:noFill/>
            <a:miter lim="800000"/>
            <a:headEnd/>
            <a:tailEnd/>
          </a:ln>
          <a:effectLst/>
        </p:spPr>
        <p:txBody>
          <a:bodyPr wrap="square" lIns="86384" tIns="43192" rIns="86384" bIns="43192">
            <a:spAutoFit/>
          </a:bodyPr>
          <a:lstStyle/>
          <a:p>
            <a:pPr algn="ctr" defTabSz="865188" eaLnBrk="0" hangingPunct="0">
              <a:lnSpc>
                <a:spcPts val="800"/>
              </a:lnSpc>
              <a:spcBef>
                <a:spcPts val="0"/>
              </a:spcBef>
            </a:pPr>
            <a:endParaRPr lang="en-US" sz="600" b="1" baseline="0" dirty="0">
              <a:solidFill>
                <a:schemeClr val="tx1"/>
              </a:solidFill>
            </a:endParaRPr>
          </a:p>
          <a:p>
            <a:pPr algn="ctr" defTabSz="865188" eaLnBrk="0" hangingPunct="0">
              <a:lnSpc>
                <a:spcPts val="800"/>
              </a:lnSpc>
              <a:spcBef>
                <a:spcPts val="0"/>
              </a:spcBef>
            </a:pPr>
            <a:r>
              <a:rPr lang="en-US" sz="600" dirty="0">
                <a:solidFill>
                  <a:srgbClr val="4D4D4D"/>
                </a:solidFill>
              </a:rPr>
              <a:t>Confidential and Proprietary. ©2018 Mitchell International, Inc.</a:t>
            </a:r>
          </a:p>
        </p:txBody>
      </p:sp>
      <p:pic>
        <p:nvPicPr>
          <p:cNvPr id="2" name="Pictur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20000" y="6440786"/>
            <a:ext cx="1317782" cy="307568"/>
          </a:xfrm>
          <a:prstGeom prst="rect">
            <a:avLst/>
          </a:prstGeom>
        </p:spPr>
      </p:pic>
      <p:pic>
        <p:nvPicPr>
          <p:cNvPr id="8" name="Picture 7"/>
          <p:cNvPicPr>
            <a:picLocks noChangeAspect="1"/>
          </p:cNvPicPr>
          <p:nvPr/>
        </p:nvPicPr>
        <p:blipFill rotWithShape="1">
          <a:blip r:embed="rId8" cstate="print">
            <a:extLst>
              <a:ext uri="{28A0092B-C50C-407E-A947-70E740481C1C}">
                <a14:useLocalDpi xmlns:a14="http://schemas.microsoft.com/office/drawing/2010/main" val="0"/>
              </a:ext>
            </a:extLst>
          </a:blip>
          <a:srcRect b="92222"/>
          <a:stretch/>
        </p:blipFill>
        <p:spPr>
          <a:xfrm>
            <a:off x="0" y="0"/>
            <a:ext cx="9144000" cy="5334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2600" b="1">
          <a:solidFill>
            <a:schemeClr val="tx2"/>
          </a:solidFill>
          <a:latin typeface="Arial" charset="0"/>
        </a:defRPr>
      </a:lvl2pPr>
      <a:lvl3pPr algn="l" rtl="0" eaLnBrk="1" fontAlgn="base" hangingPunct="1">
        <a:spcBef>
          <a:spcPct val="0"/>
        </a:spcBef>
        <a:spcAft>
          <a:spcPct val="0"/>
        </a:spcAft>
        <a:defRPr sz="2600" b="1">
          <a:solidFill>
            <a:schemeClr val="tx2"/>
          </a:solidFill>
          <a:latin typeface="Arial" charset="0"/>
        </a:defRPr>
      </a:lvl3pPr>
      <a:lvl4pPr algn="l" rtl="0" eaLnBrk="1" fontAlgn="base" hangingPunct="1">
        <a:spcBef>
          <a:spcPct val="0"/>
        </a:spcBef>
        <a:spcAft>
          <a:spcPct val="0"/>
        </a:spcAft>
        <a:defRPr sz="2600" b="1">
          <a:solidFill>
            <a:schemeClr val="tx2"/>
          </a:solidFill>
          <a:latin typeface="Arial" charset="0"/>
        </a:defRPr>
      </a:lvl4pPr>
      <a:lvl5pPr algn="l" rtl="0" eaLnBrk="1" fontAlgn="base" hangingPunct="1">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back1-gradient.jpg"/>
          <p:cNvPicPr>
            <a:picLocks noChangeAspect="1"/>
          </p:cNvPicPr>
          <p:nvPr/>
        </p:nvPicPr>
        <p:blipFill>
          <a:blip r:embed="rId3" cstate="print"/>
          <a:stretch>
            <a:fillRect/>
          </a:stretch>
        </p:blipFill>
        <p:spPr>
          <a:xfrm>
            <a:off x="0" y="4095750"/>
            <a:ext cx="9144000" cy="2762250"/>
          </a:xfrm>
          <a:prstGeom prst="rect">
            <a:avLst/>
          </a:prstGeom>
        </p:spPr>
      </p:pic>
      <p:pic>
        <p:nvPicPr>
          <p:cNvPr id="5" name="Picture 4" descr="mitchell_logo_4color.jpg"/>
          <p:cNvPicPr>
            <a:picLocks noChangeAspect="1"/>
          </p:cNvPicPr>
          <p:nvPr/>
        </p:nvPicPr>
        <p:blipFill>
          <a:blip r:embed="rId4" cstate="print"/>
          <a:stretch>
            <a:fillRect/>
          </a:stretch>
        </p:blipFill>
        <p:spPr>
          <a:xfrm>
            <a:off x="7151366" y="533400"/>
            <a:ext cx="1554484" cy="1371600"/>
          </a:xfrm>
          <a:prstGeom prst="rect">
            <a:avLst/>
          </a:prstGeom>
        </p:spPr>
      </p:pic>
    </p:spTree>
  </p:cSld>
  <p:clrMap bg1="lt1" tx1="dk1" bg2="lt2" tx2="dk2" accent1="accent1" accent2="accent2" accent3="accent3" accent4="accent4" accent5="accent5" accent6="accent6" hlink="hlink" folHlink="folHlink"/>
  <p:sldLayoutIdLst>
    <p:sldLayoutId id="214748366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jcp.org/en/introduction/faq#jsr" TargetMode="External"/><Relationship Id="rId2" Type="http://schemas.openxmlformats.org/officeDocument/2006/relationships/hyperlink" Target="http://openjdk.java.net/jeps/1"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docs.oracle.com/javase/8/docs/api/java/util/stream/package-summary.html#Orderin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docs.oracle.com/javase/9/tools/jdeprscan.htm"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download.java.net/java/jdk9/docs/api/java/lang/Thread.html#onSpinWait--"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download.java.net/java/jdk9/docs/api/java/lang/StackWalker.html"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download.java.net/java/jdk9/docs/api/java/awt/image/BaseMultiResolutionImage.html" TargetMode="External"/><Relationship Id="rId2" Type="http://schemas.openxmlformats.org/officeDocument/2006/relationships/hyperlink" Target="http://download.java.net/java/jdk9/docs/api/java/awt/image/MultiResolutionImage.html"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docs.oracle.com/javase/9/tools/jcmd.htm#JSWOR-GUID-59153599-875E-447D-8D98-0078A5778F05" TargetMode="External"/><Relationship Id="rId2" Type="http://schemas.openxmlformats.org/officeDocument/2006/relationships/hyperlink" Target="http://docs.oracle.com/javase/8/docs/technotes/guides/jvmti/index.html" TargetMode="External"/><Relationship Id="rId1" Type="http://schemas.openxmlformats.org/officeDocument/2006/relationships/slideLayout" Target="../slideLayouts/slideLayout2.xml"/><Relationship Id="rId5" Type="http://schemas.openxmlformats.org/officeDocument/2006/relationships/hyperlink" Target="http://www.oracle.com/pls/topic/lookup?ctx=javase9&amp;id=JSWOR-GUID-F89EC4EC-ACFE-4A74-A555-CB029F764D1D" TargetMode="External"/><Relationship Id="rId4" Type="http://schemas.openxmlformats.org/officeDocument/2006/relationships/hyperlink" Target="http://docs.oracle.com/javase/9/tools/jmap.htm#JSWOR-GUID-D2340719-82BA-4077-B0F3-2803269B7F41"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4" name="Rectangle 46"/>
          <p:cNvSpPr>
            <a:spLocks noGrp="1" noChangeArrowheads="1"/>
          </p:cNvSpPr>
          <p:nvPr>
            <p:ph type="ctrTitle"/>
          </p:nvPr>
        </p:nvSpPr>
        <p:spPr/>
        <p:txBody>
          <a:bodyPr/>
          <a:lstStyle/>
          <a:p>
            <a:r>
              <a:rPr lang="en-US" b="0" dirty="0"/>
              <a:t>Java 9– changes to JDK/JRE.</a:t>
            </a:r>
            <a:endParaRPr lang="en-US" dirty="0"/>
          </a:p>
        </p:txBody>
      </p:sp>
      <p:sp>
        <p:nvSpPr>
          <p:cNvPr id="2095" name="Rectangle 47"/>
          <p:cNvSpPr>
            <a:spLocks noGrp="1" noChangeArrowheads="1"/>
          </p:cNvSpPr>
          <p:nvPr>
            <p:ph type="subTitle" idx="1"/>
          </p:nvPr>
        </p:nvSpPr>
        <p:spPr/>
        <p:txBody>
          <a:bodyPr/>
          <a:lstStyle/>
          <a:p>
            <a:r>
              <a:rPr lang="en-US" dirty="0"/>
              <a:t>Jose Marcano, Sr. Software Engineer, May 15, 2018</a:t>
            </a:r>
          </a:p>
        </p:txBody>
      </p:sp>
    </p:spTree>
    <p:extLst>
      <p:ext uri="{BB962C8B-B14F-4D97-AF65-F5344CB8AC3E}">
        <p14:creationId xmlns:p14="http://schemas.microsoft.com/office/powerpoint/2010/main" val="1668054397"/>
      </p:ext>
    </p:extLst>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435850" cy="612775"/>
          </a:xfrm>
        </p:spPr>
        <p:txBody>
          <a:bodyPr/>
          <a:lstStyle/>
          <a:p>
            <a:pPr algn="ctr"/>
            <a:r>
              <a:rPr lang="en-US" dirty="0"/>
              <a:t>What’s New for the JVM in JDK 9</a:t>
            </a:r>
          </a:p>
        </p:txBody>
      </p:sp>
      <p:sp>
        <p:nvSpPr>
          <p:cNvPr id="3" name="Content Placeholder 2"/>
          <p:cNvSpPr>
            <a:spLocks noGrp="1"/>
          </p:cNvSpPr>
          <p:nvPr>
            <p:ph idx="1"/>
          </p:nvPr>
        </p:nvSpPr>
        <p:spPr>
          <a:xfrm>
            <a:off x="869950" y="1219200"/>
            <a:ext cx="7337425" cy="5181599"/>
          </a:xfrm>
        </p:spPr>
        <p:txBody>
          <a:bodyPr/>
          <a:lstStyle/>
          <a:p>
            <a:pPr marL="0" indent="0">
              <a:buNone/>
            </a:pPr>
            <a:endParaRPr lang="en-US" dirty="0"/>
          </a:p>
          <a:p>
            <a:r>
              <a:rPr lang="en-US" dirty="0"/>
              <a:t>JEP 165: Compiler Control</a:t>
            </a:r>
          </a:p>
          <a:p>
            <a:endParaRPr lang="en-US" dirty="0"/>
          </a:p>
          <a:p>
            <a:r>
              <a:rPr lang="en-US" dirty="0"/>
              <a:t>JEP 197: Segmented Code Cache	</a:t>
            </a:r>
          </a:p>
          <a:p>
            <a:endParaRPr lang="en-US" dirty="0"/>
          </a:p>
          <a:p>
            <a:r>
              <a:rPr lang="en-US" dirty="0"/>
              <a:t>JEP 276: Dynamic Linking of Language-Defined Object Models</a:t>
            </a:r>
          </a:p>
          <a:p>
            <a:pPr marL="0" indent="0">
              <a:buNone/>
            </a:pPr>
            <a:r>
              <a:rPr lang="en-US" dirty="0"/>
              <a:t>.</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10</a:t>
            </a:fld>
            <a:endParaRPr lang="en-US"/>
          </a:p>
        </p:txBody>
      </p:sp>
    </p:spTree>
    <p:extLst>
      <p:ext uri="{BB962C8B-B14F-4D97-AF65-F5344CB8AC3E}">
        <p14:creationId xmlns:p14="http://schemas.microsoft.com/office/powerpoint/2010/main" val="391191385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361238" cy="612775"/>
          </a:xfrm>
        </p:spPr>
        <p:txBody>
          <a:bodyPr/>
          <a:lstStyle/>
          <a:p>
            <a:r>
              <a:rPr lang="en-US" dirty="0"/>
              <a:t>Information</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100</a:t>
            </a:fld>
            <a:endParaRPr lang="en-US"/>
          </a:p>
        </p:txBody>
      </p:sp>
      <p:sp>
        <p:nvSpPr>
          <p:cNvPr id="3" name="Content Placeholder 2"/>
          <p:cNvSpPr>
            <a:spLocks noGrp="1"/>
          </p:cNvSpPr>
          <p:nvPr>
            <p:ph idx="1"/>
          </p:nvPr>
        </p:nvSpPr>
        <p:spPr>
          <a:xfrm>
            <a:off x="838200" y="1676400"/>
            <a:ext cx="7337425" cy="4070350"/>
          </a:xfrm>
        </p:spPr>
        <p:txBody>
          <a:bodyPr/>
          <a:lstStyle/>
          <a:p>
            <a:r>
              <a:rPr lang="en-US" dirty="0"/>
              <a:t>For more information visit:</a:t>
            </a:r>
          </a:p>
          <a:p>
            <a:pPr marL="800100" lvl="1" indent="-342900">
              <a:buFont typeface="+mj-lt"/>
              <a:buAutoNum type="arabicPeriod"/>
            </a:pPr>
            <a:r>
              <a:rPr lang="en-US" dirty="0"/>
              <a:t>http://openjdk.java.net/projects/jdk9/</a:t>
            </a:r>
          </a:p>
        </p:txBody>
      </p:sp>
    </p:spTree>
    <p:extLst>
      <p:ext uri="{BB962C8B-B14F-4D97-AF65-F5344CB8AC3E}">
        <p14:creationId xmlns:p14="http://schemas.microsoft.com/office/powerpoint/2010/main" val="206978889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127000">
              <a:schemeClr val="tx1"/>
            </a:glow>
            <a:softEdge rad="12700"/>
          </a:effectLst>
        </p:spPr>
        <p:txBody>
          <a:bodyPr/>
          <a:lstStyle/>
          <a:p>
            <a:pPr algn="ctr"/>
            <a:r>
              <a:rPr lang="en-US" dirty="0"/>
              <a:t>Questions?</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101</a:t>
            </a:fld>
            <a:endParaRPr lang="en-US"/>
          </a:p>
        </p:txBody>
      </p:sp>
    </p:spTree>
    <p:extLst>
      <p:ext uri="{BB962C8B-B14F-4D97-AF65-F5344CB8AC3E}">
        <p14:creationId xmlns:p14="http://schemas.microsoft.com/office/powerpoint/2010/main" val="821762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435850" cy="612775"/>
          </a:xfrm>
        </p:spPr>
        <p:txBody>
          <a:bodyPr/>
          <a:lstStyle/>
          <a:p>
            <a:pPr algn="ctr"/>
            <a:r>
              <a:rPr lang="en-US" dirty="0"/>
              <a:t>What’s New for JVM Tuning in JDK 9</a:t>
            </a:r>
          </a:p>
        </p:txBody>
      </p:sp>
      <p:sp>
        <p:nvSpPr>
          <p:cNvPr id="3" name="Content Placeholder 2"/>
          <p:cNvSpPr>
            <a:spLocks noGrp="1"/>
          </p:cNvSpPr>
          <p:nvPr>
            <p:ph idx="1"/>
          </p:nvPr>
        </p:nvSpPr>
        <p:spPr>
          <a:xfrm>
            <a:off x="869950" y="1219200"/>
            <a:ext cx="7337425" cy="5181599"/>
          </a:xfrm>
        </p:spPr>
        <p:txBody>
          <a:bodyPr/>
          <a:lstStyle/>
          <a:p>
            <a:endParaRPr lang="en-US" dirty="0"/>
          </a:p>
          <a:p>
            <a:r>
              <a:rPr lang="en-US" dirty="0"/>
              <a:t>JEP 158: Unified JVM Logging</a:t>
            </a:r>
          </a:p>
          <a:p>
            <a:endParaRPr lang="en-US" dirty="0"/>
          </a:p>
          <a:p>
            <a:r>
              <a:rPr lang="en-US" dirty="0"/>
              <a:t>JEP 214: Remove GC Combinations Deprecated in JDK 8</a:t>
            </a:r>
          </a:p>
          <a:p>
            <a:endParaRPr lang="en-US" dirty="0"/>
          </a:p>
          <a:p>
            <a:r>
              <a:rPr lang="en-US" dirty="0"/>
              <a:t>JEP 248: Make G1 the Default Garbage Collector</a:t>
            </a:r>
          </a:p>
          <a:p>
            <a:endParaRPr lang="en-US" dirty="0"/>
          </a:p>
          <a:p>
            <a:r>
              <a:rPr lang="en-US" dirty="0"/>
              <a:t>JEP 271: Unified GC Logging</a:t>
            </a:r>
          </a:p>
          <a:p>
            <a:endParaRPr lang="en-US" dirty="0"/>
          </a:p>
          <a:p>
            <a:r>
              <a:rPr lang="en-US" dirty="0"/>
              <a:t>JEP 291: Deprecate the Concurrent Mark Sweep (CMS) Garbage Collector	</a:t>
            </a:r>
          </a:p>
          <a:p>
            <a:pPr marL="0" indent="0">
              <a:buNone/>
            </a:pPr>
            <a:r>
              <a:rPr lang="en-US" dirty="0"/>
              <a:t>	</a:t>
            </a:r>
          </a:p>
          <a:p>
            <a:pPr marL="0" indent="0">
              <a:buNone/>
            </a:pPr>
            <a:r>
              <a:rPr lang="en-US" dirty="0"/>
              <a:t>.</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11</a:t>
            </a:fld>
            <a:endParaRPr lang="en-US"/>
          </a:p>
        </p:txBody>
      </p:sp>
    </p:spTree>
    <p:extLst>
      <p:ext uri="{BB962C8B-B14F-4D97-AF65-F5344CB8AC3E}">
        <p14:creationId xmlns:p14="http://schemas.microsoft.com/office/powerpoint/2010/main" val="3990189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435850" cy="612775"/>
          </a:xfrm>
        </p:spPr>
        <p:txBody>
          <a:bodyPr/>
          <a:lstStyle/>
          <a:p>
            <a:pPr algn="ctr"/>
            <a:r>
              <a:rPr lang="en-US" dirty="0"/>
              <a:t>What’s New for Core Libraries in JDK 9</a:t>
            </a:r>
          </a:p>
        </p:txBody>
      </p:sp>
      <p:sp>
        <p:nvSpPr>
          <p:cNvPr id="3" name="Content Placeholder 2"/>
          <p:cNvSpPr>
            <a:spLocks noGrp="1"/>
          </p:cNvSpPr>
          <p:nvPr>
            <p:ph idx="1"/>
          </p:nvPr>
        </p:nvSpPr>
        <p:spPr>
          <a:xfrm>
            <a:off x="869950" y="1219200"/>
            <a:ext cx="7337425" cy="5181599"/>
          </a:xfrm>
        </p:spPr>
        <p:txBody>
          <a:bodyPr/>
          <a:lstStyle/>
          <a:p>
            <a:r>
              <a:rPr lang="en-US" dirty="0"/>
              <a:t>JEP 102: Process API Updates</a:t>
            </a:r>
          </a:p>
          <a:p>
            <a:r>
              <a:rPr lang="en-US" dirty="0"/>
              <a:t>JEP 193: Variable Handles</a:t>
            </a:r>
          </a:p>
          <a:p>
            <a:r>
              <a:rPr lang="en-US" dirty="0"/>
              <a:t>JEP 254: Compact Strings</a:t>
            </a:r>
          </a:p>
          <a:p>
            <a:r>
              <a:rPr lang="en-US" dirty="0"/>
              <a:t>JEP 255: Merge Selected Xerces 2.11.0 Updates into JAXP	</a:t>
            </a:r>
          </a:p>
          <a:p>
            <a:r>
              <a:rPr lang="en-US" dirty="0"/>
              <a:t>JEP 259: Stack-Walking API	</a:t>
            </a:r>
          </a:p>
          <a:p>
            <a:r>
              <a:rPr lang="en-US" dirty="0"/>
              <a:t>JEP 264: Platform Logging API and Service</a:t>
            </a:r>
          </a:p>
          <a:p>
            <a:r>
              <a:rPr lang="en-US" dirty="0"/>
              <a:t>JEP 266: More Concurrency Updates</a:t>
            </a:r>
          </a:p>
          <a:p>
            <a:r>
              <a:rPr lang="en-US" dirty="0"/>
              <a:t>JEP 268: XML Catalogs</a:t>
            </a:r>
          </a:p>
          <a:p>
            <a:r>
              <a:rPr lang="en-US" dirty="0"/>
              <a:t>JEP 269: Convenience Factory Methods for Collections</a:t>
            </a:r>
          </a:p>
          <a:p>
            <a:r>
              <a:rPr lang="en-US" dirty="0"/>
              <a:t>JEP 274: Enhanced Method Handles</a:t>
            </a:r>
          </a:p>
          <a:p>
            <a:r>
              <a:rPr lang="en-US" dirty="0"/>
              <a:t>JEP 277: Enhanced Deprecation</a:t>
            </a:r>
          </a:p>
          <a:p>
            <a:r>
              <a:rPr lang="en-US" dirty="0"/>
              <a:t>JEP 285: Spin-Wait Hints</a:t>
            </a:r>
          </a:p>
          <a:p>
            <a:r>
              <a:rPr lang="en-US" dirty="0"/>
              <a:t>JEP 290: Filter Incoming Serialization Data	</a:t>
            </a:r>
          </a:p>
          <a:p>
            <a:pPr marL="0" indent="0">
              <a:buNone/>
            </a:pPr>
            <a:r>
              <a:rPr lang="en-US" dirty="0"/>
              <a:t>	</a:t>
            </a:r>
          </a:p>
          <a:p>
            <a:pPr marL="0" indent="0">
              <a:buNone/>
            </a:pPr>
            <a:r>
              <a:rPr lang="en-US" dirty="0"/>
              <a:t>.</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12</a:t>
            </a:fld>
            <a:endParaRPr lang="en-US"/>
          </a:p>
        </p:txBody>
      </p:sp>
    </p:spTree>
    <p:extLst>
      <p:ext uri="{BB962C8B-B14F-4D97-AF65-F5344CB8AC3E}">
        <p14:creationId xmlns:p14="http://schemas.microsoft.com/office/powerpoint/2010/main" val="4083974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435850" cy="612775"/>
          </a:xfrm>
        </p:spPr>
        <p:txBody>
          <a:bodyPr/>
          <a:lstStyle/>
          <a:p>
            <a:pPr algn="ctr"/>
            <a:r>
              <a:rPr lang="en-US" dirty="0"/>
              <a:t>What's New for </a:t>
            </a:r>
            <a:r>
              <a:rPr lang="en-US" dirty="0" err="1"/>
              <a:t>Nashorn</a:t>
            </a:r>
            <a:r>
              <a:rPr lang="en-US" dirty="0"/>
              <a:t> in JDK 9</a:t>
            </a:r>
          </a:p>
        </p:txBody>
      </p:sp>
      <p:sp>
        <p:nvSpPr>
          <p:cNvPr id="3" name="Content Placeholder 2"/>
          <p:cNvSpPr>
            <a:spLocks noGrp="1"/>
          </p:cNvSpPr>
          <p:nvPr>
            <p:ph idx="1"/>
          </p:nvPr>
        </p:nvSpPr>
        <p:spPr>
          <a:xfrm>
            <a:off x="869950" y="1219200"/>
            <a:ext cx="7337425" cy="5181599"/>
          </a:xfrm>
        </p:spPr>
        <p:txBody>
          <a:bodyPr/>
          <a:lstStyle/>
          <a:p>
            <a:endParaRPr lang="en-US" dirty="0"/>
          </a:p>
          <a:p>
            <a:r>
              <a:rPr lang="en-US" dirty="0"/>
              <a:t>JEP 236: Parser API for </a:t>
            </a:r>
            <a:r>
              <a:rPr lang="en-US" dirty="0" err="1"/>
              <a:t>Nashorn</a:t>
            </a:r>
            <a:endParaRPr lang="en-US" dirty="0"/>
          </a:p>
          <a:p>
            <a:endParaRPr lang="en-US" dirty="0"/>
          </a:p>
          <a:p>
            <a:r>
              <a:rPr lang="en-US" dirty="0"/>
              <a:t>JEP 292: Implement Selected ECMAScript 6 Features in </a:t>
            </a:r>
            <a:r>
              <a:rPr lang="en-US" dirty="0" err="1"/>
              <a:t>Nashorn</a:t>
            </a:r>
            <a:r>
              <a:rPr lang="en-US" dirty="0"/>
              <a:t>	</a:t>
            </a:r>
          </a:p>
          <a:p>
            <a:pPr marL="0" indent="0">
              <a:buNone/>
            </a:pPr>
            <a:r>
              <a:rPr lang="en-US" dirty="0"/>
              <a:t>	</a:t>
            </a:r>
          </a:p>
          <a:p>
            <a:pPr marL="0" indent="0">
              <a:buNone/>
            </a:pPr>
            <a:r>
              <a:rPr lang="en-US" dirty="0"/>
              <a:t>.</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13</a:t>
            </a:fld>
            <a:endParaRPr lang="en-US"/>
          </a:p>
        </p:txBody>
      </p:sp>
    </p:spTree>
    <p:extLst>
      <p:ext uri="{BB962C8B-B14F-4D97-AF65-F5344CB8AC3E}">
        <p14:creationId xmlns:p14="http://schemas.microsoft.com/office/powerpoint/2010/main" val="3067194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848600" cy="612775"/>
          </a:xfrm>
        </p:spPr>
        <p:txBody>
          <a:bodyPr/>
          <a:lstStyle/>
          <a:p>
            <a:pPr algn="ctr"/>
            <a:r>
              <a:rPr lang="en-US" dirty="0"/>
              <a:t>What’s New for Client Technologies in JDK 9</a:t>
            </a:r>
          </a:p>
        </p:txBody>
      </p:sp>
      <p:sp>
        <p:nvSpPr>
          <p:cNvPr id="3" name="Content Placeholder 2"/>
          <p:cNvSpPr>
            <a:spLocks noGrp="1"/>
          </p:cNvSpPr>
          <p:nvPr>
            <p:ph idx="1"/>
          </p:nvPr>
        </p:nvSpPr>
        <p:spPr>
          <a:xfrm>
            <a:off x="869950" y="1219200"/>
            <a:ext cx="7337425" cy="5181599"/>
          </a:xfrm>
        </p:spPr>
        <p:txBody>
          <a:bodyPr/>
          <a:lstStyle/>
          <a:p>
            <a:endParaRPr lang="en-US" dirty="0"/>
          </a:p>
          <a:p>
            <a:r>
              <a:rPr lang="en-US" dirty="0"/>
              <a:t>JEP 251: Multi-Resolution Images</a:t>
            </a:r>
          </a:p>
          <a:p>
            <a:r>
              <a:rPr lang="en-US" dirty="0"/>
              <a:t>JEP 253: Prepare JavaFX UI Controls and CSS APIs for Modularization	</a:t>
            </a:r>
          </a:p>
          <a:p>
            <a:r>
              <a:rPr lang="en-US" dirty="0"/>
              <a:t>JEP 256: </a:t>
            </a:r>
            <a:r>
              <a:rPr lang="en-US" dirty="0" err="1"/>
              <a:t>BeanInfo</a:t>
            </a:r>
            <a:r>
              <a:rPr lang="en-US" dirty="0"/>
              <a:t> Annotations</a:t>
            </a:r>
          </a:p>
          <a:p>
            <a:r>
              <a:rPr lang="en-US" dirty="0"/>
              <a:t>JEP 262: TIFF Image I/O	</a:t>
            </a:r>
          </a:p>
          <a:p>
            <a:r>
              <a:rPr lang="en-US" dirty="0"/>
              <a:t>JEP 263: </a:t>
            </a:r>
            <a:r>
              <a:rPr lang="en-US" dirty="0" err="1"/>
              <a:t>HiDPI</a:t>
            </a:r>
            <a:r>
              <a:rPr lang="en-US" dirty="0"/>
              <a:t> Graphics on Windows and Linux	</a:t>
            </a:r>
          </a:p>
          <a:p>
            <a:r>
              <a:rPr lang="en-US" dirty="0"/>
              <a:t>JEP 272: Platform-Specific Desktop Features	</a:t>
            </a:r>
          </a:p>
          <a:p>
            <a:r>
              <a:rPr lang="en-US" dirty="0"/>
              <a:t>JEP 283: Enable GTK 3 on Linux		</a:t>
            </a:r>
          </a:p>
          <a:p>
            <a:pPr marL="0" indent="0">
              <a:buNone/>
            </a:pPr>
            <a:r>
              <a:rPr lang="en-US" dirty="0"/>
              <a:t>	</a:t>
            </a:r>
          </a:p>
          <a:p>
            <a:pPr marL="0" indent="0">
              <a:buNone/>
            </a:pPr>
            <a:r>
              <a:rPr lang="en-US" dirty="0"/>
              <a:t>.</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14</a:t>
            </a:fld>
            <a:endParaRPr lang="en-US"/>
          </a:p>
        </p:txBody>
      </p:sp>
    </p:spTree>
    <p:extLst>
      <p:ext uri="{BB962C8B-B14F-4D97-AF65-F5344CB8AC3E}">
        <p14:creationId xmlns:p14="http://schemas.microsoft.com/office/powerpoint/2010/main" val="2504842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848600" cy="612775"/>
          </a:xfrm>
        </p:spPr>
        <p:txBody>
          <a:bodyPr/>
          <a:lstStyle/>
          <a:p>
            <a:r>
              <a:rPr lang="en-US" dirty="0"/>
              <a:t>What’s New for Internationalization in JDK 9</a:t>
            </a:r>
          </a:p>
        </p:txBody>
      </p:sp>
      <p:sp>
        <p:nvSpPr>
          <p:cNvPr id="3" name="Content Placeholder 2"/>
          <p:cNvSpPr>
            <a:spLocks noGrp="1"/>
          </p:cNvSpPr>
          <p:nvPr>
            <p:ph idx="1"/>
          </p:nvPr>
        </p:nvSpPr>
        <p:spPr>
          <a:xfrm>
            <a:off x="869950" y="1219200"/>
            <a:ext cx="7337425" cy="5181599"/>
          </a:xfrm>
        </p:spPr>
        <p:txBody>
          <a:bodyPr/>
          <a:lstStyle/>
          <a:p>
            <a:endParaRPr lang="en-US" dirty="0"/>
          </a:p>
          <a:p>
            <a:r>
              <a:rPr lang="en-US" dirty="0"/>
              <a:t>JEP 226: UTF-8 Properties Files	</a:t>
            </a:r>
          </a:p>
          <a:p>
            <a:endParaRPr lang="en-US" dirty="0"/>
          </a:p>
          <a:p>
            <a:r>
              <a:rPr lang="en-US" dirty="0"/>
              <a:t>JEP 252: CLDR Locale Data Enabled by Default	</a:t>
            </a:r>
          </a:p>
          <a:p>
            <a:endParaRPr lang="en-US" dirty="0"/>
          </a:p>
          <a:p>
            <a:r>
              <a:rPr lang="en-US" dirty="0"/>
              <a:t>JEP 267: Unicode 8.0	</a:t>
            </a:r>
          </a:p>
          <a:p>
            <a:endParaRPr lang="en-US" dirty="0"/>
          </a:p>
          <a:p>
            <a:pPr marL="0" indent="0">
              <a:buNone/>
            </a:pPr>
            <a:r>
              <a:rPr lang="en-US" dirty="0"/>
              <a:t>	</a:t>
            </a:r>
          </a:p>
          <a:p>
            <a:pPr marL="0" indent="0">
              <a:buNone/>
            </a:pPr>
            <a:r>
              <a:rPr lang="en-US" dirty="0"/>
              <a:t>.</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15</a:t>
            </a:fld>
            <a:endParaRPr lang="en-US"/>
          </a:p>
        </p:txBody>
      </p:sp>
    </p:spTree>
    <p:extLst>
      <p:ext uri="{BB962C8B-B14F-4D97-AF65-F5344CB8AC3E}">
        <p14:creationId xmlns:p14="http://schemas.microsoft.com/office/powerpoint/2010/main" val="758519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a:t>Java 9 REPL (</a:t>
            </a:r>
            <a:r>
              <a:rPr lang="en-US" dirty="0" err="1"/>
              <a:t>JShell</a:t>
            </a:r>
            <a:r>
              <a:rPr lang="en-US" dirty="0"/>
              <a:t>)</a:t>
            </a:r>
          </a:p>
        </p:txBody>
      </p:sp>
      <p:sp>
        <p:nvSpPr>
          <p:cNvPr id="3" name="Content Placeholder 2"/>
          <p:cNvSpPr>
            <a:spLocks noGrp="1"/>
          </p:cNvSpPr>
          <p:nvPr>
            <p:ph idx="1"/>
          </p:nvPr>
        </p:nvSpPr>
        <p:spPr/>
        <p:txBody>
          <a:bodyPr/>
          <a:lstStyle/>
          <a:p>
            <a:r>
              <a:rPr lang="en-US" dirty="0"/>
              <a:t>Oracle Corp has introduced a new tool called “</a:t>
            </a:r>
            <a:r>
              <a:rPr lang="en-US" dirty="0" err="1"/>
              <a:t>jshell</a:t>
            </a:r>
            <a:r>
              <a:rPr lang="en-US" dirty="0"/>
              <a:t>”. </a:t>
            </a:r>
          </a:p>
          <a:p>
            <a:endParaRPr lang="en-US" dirty="0"/>
          </a:p>
          <a:p>
            <a:r>
              <a:rPr lang="en-US" dirty="0"/>
              <a:t>It stands for Java Shell and also known as REPL (Read Evaluate Print Loop). </a:t>
            </a:r>
          </a:p>
          <a:p>
            <a:endParaRPr lang="en-US" dirty="0"/>
          </a:p>
          <a:p>
            <a:r>
              <a:rPr lang="en-US" dirty="0"/>
              <a:t>It is used to execute and test any Java Constructs like class, interface, </a:t>
            </a:r>
            <a:r>
              <a:rPr lang="en-US" dirty="0" err="1"/>
              <a:t>enum</a:t>
            </a:r>
            <a:r>
              <a:rPr lang="en-US" dirty="0"/>
              <a:t>, object, statements etc. very easily.</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16</a:t>
            </a:fld>
            <a:endParaRPr lang="en-US"/>
          </a:p>
        </p:txBody>
      </p:sp>
    </p:spTree>
    <p:extLst>
      <p:ext uri="{BB962C8B-B14F-4D97-AF65-F5344CB8AC3E}">
        <p14:creationId xmlns:p14="http://schemas.microsoft.com/office/powerpoint/2010/main" val="3962446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New Version-String Scheme</a:t>
            </a:r>
            <a:br>
              <a:rPr lang="en-US" dirty="0"/>
            </a:br>
            <a:endParaRPr lang="en-US" dirty="0"/>
          </a:p>
        </p:txBody>
      </p:sp>
      <p:sp>
        <p:nvSpPr>
          <p:cNvPr id="3" name="Content Placeholder 2"/>
          <p:cNvSpPr>
            <a:spLocks noGrp="1"/>
          </p:cNvSpPr>
          <p:nvPr>
            <p:ph idx="1"/>
          </p:nvPr>
        </p:nvSpPr>
        <p:spPr/>
        <p:txBody>
          <a:bodyPr/>
          <a:lstStyle/>
          <a:p>
            <a:r>
              <a:rPr lang="en-US" dirty="0"/>
              <a:t>The format of the new version-string is:</a:t>
            </a:r>
          </a:p>
          <a:p>
            <a:pPr lvl="1"/>
            <a:r>
              <a:rPr lang="en-US" dirty="0"/>
              <a:t>$MAJOR.$MINOR.$SECURITY.$PATCH	</a:t>
            </a:r>
          </a:p>
          <a:p>
            <a:endParaRPr lang="en-US" dirty="0"/>
          </a:p>
          <a:p>
            <a:r>
              <a:rPr lang="en-US" dirty="0"/>
              <a:t>For example, under the old scheme, the Java 9u5 release would have the version string 1.9.0_5-b20.</a:t>
            </a:r>
          </a:p>
          <a:p>
            <a:endParaRPr lang="en-US" dirty="0"/>
          </a:p>
          <a:p>
            <a:r>
              <a:rPr lang="en-US" dirty="0"/>
              <a:t>Under the new scheme, the short version of the same release is 9.0.1, and the long version is 9.0.1+20.</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17</a:t>
            </a:fld>
            <a:endParaRPr lang="en-US"/>
          </a:p>
        </p:txBody>
      </p:sp>
    </p:spTree>
    <p:extLst>
      <p:ext uri="{BB962C8B-B14F-4D97-AF65-F5344CB8AC3E}">
        <p14:creationId xmlns:p14="http://schemas.microsoft.com/office/powerpoint/2010/main" val="2684581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137" y="730250"/>
            <a:ext cx="7361238" cy="612775"/>
          </a:xfrm>
        </p:spPr>
        <p:txBody>
          <a:bodyPr/>
          <a:lstStyle/>
          <a:p>
            <a:pPr algn="ctr"/>
            <a:r>
              <a:rPr lang="en-US" dirty="0"/>
              <a:t>New Version-String Scheme</a:t>
            </a:r>
          </a:p>
        </p:txBody>
      </p:sp>
      <p:sp>
        <p:nvSpPr>
          <p:cNvPr id="3" name="Content Placeholder 2"/>
          <p:cNvSpPr>
            <a:spLocks noGrp="1"/>
          </p:cNvSpPr>
          <p:nvPr>
            <p:ph idx="1"/>
          </p:nvPr>
        </p:nvSpPr>
        <p:spPr>
          <a:xfrm>
            <a:off x="869950" y="1524000"/>
            <a:ext cx="7337425" cy="4070350"/>
          </a:xfrm>
        </p:spPr>
        <p:txBody>
          <a:bodyPr/>
          <a:lstStyle/>
          <a:p>
            <a:r>
              <a:rPr lang="en-US" dirty="0"/>
              <a:t>The version string will be the version number with some other information such as early-access release identifier or the build number:</a:t>
            </a:r>
          </a:p>
          <a:p>
            <a:pPr marL="0" indent="0">
              <a:buNone/>
            </a:pPr>
            <a:r>
              <a:rPr lang="en-US" dirty="0"/>
              <a:t> </a:t>
            </a:r>
          </a:p>
          <a:p>
            <a:r>
              <a:rPr lang="en-US" dirty="0"/>
              <a:t>The new versioning scheme is fully documented in the </a:t>
            </a:r>
            <a:r>
              <a:rPr lang="en-US" dirty="0" err="1"/>
              <a:t>Runtime.Version</a:t>
            </a:r>
            <a:r>
              <a:rPr lang="en-US" dirty="0"/>
              <a:t> class and version information can be accessed from it:</a:t>
            </a:r>
          </a:p>
          <a:p>
            <a:pPr marL="0" indent="0">
              <a:buNone/>
            </a:pPr>
            <a:r>
              <a:rPr lang="en-US" dirty="0"/>
              <a:t> </a:t>
            </a:r>
          </a:p>
          <a:p>
            <a:pPr marL="0" indent="0">
              <a:buNone/>
            </a:pPr>
            <a:r>
              <a:rPr lang="en-US" dirty="0" err="1"/>
              <a:t>System.out.println</a:t>
            </a:r>
            <a:r>
              <a:rPr lang="en-US" dirty="0"/>
              <a:t>(</a:t>
            </a:r>
            <a:r>
              <a:rPr lang="en-US" dirty="0" err="1"/>
              <a:t>Runtime.version</a:t>
            </a:r>
            <a:r>
              <a:rPr lang="en-US" dirty="0"/>
              <a:t>().</a:t>
            </a:r>
            <a:r>
              <a:rPr lang="en-US" dirty="0" err="1"/>
              <a:t>toString</a:t>
            </a:r>
            <a:r>
              <a:rPr lang="en-US" dirty="0"/>
              <a:t>());  // 9-ea+167</a:t>
            </a:r>
          </a:p>
          <a:p>
            <a:pPr marL="0" indent="0">
              <a:buNone/>
            </a:pPr>
            <a:r>
              <a:rPr lang="en-US" dirty="0" err="1"/>
              <a:t>System.out.println</a:t>
            </a:r>
            <a:r>
              <a:rPr lang="en-US" dirty="0"/>
              <a:t>(</a:t>
            </a:r>
            <a:r>
              <a:rPr lang="en-US" dirty="0" err="1"/>
              <a:t>Runtime.version</a:t>
            </a:r>
            <a:r>
              <a:rPr lang="en-US" dirty="0"/>
              <a:t>().major());     // 9</a:t>
            </a:r>
          </a:p>
          <a:p>
            <a:pPr marL="0" indent="0">
              <a:buNone/>
            </a:pPr>
            <a:r>
              <a:rPr lang="en-US" dirty="0" err="1"/>
              <a:t>System.out.println</a:t>
            </a:r>
            <a:r>
              <a:rPr lang="en-US" dirty="0"/>
              <a:t>(</a:t>
            </a:r>
            <a:r>
              <a:rPr lang="en-US" dirty="0" err="1"/>
              <a:t>Runtime.version</a:t>
            </a:r>
            <a:r>
              <a:rPr lang="en-US" dirty="0"/>
              <a:t>().minor());     // 0</a:t>
            </a:r>
          </a:p>
          <a:p>
            <a:pPr marL="0" indent="0">
              <a:buNone/>
            </a:pPr>
            <a:r>
              <a:rPr lang="en-US" dirty="0" err="1"/>
              <a:t>System.out.println</a:t>
            </a:r>
            <a:r>
              <a:rPr lang="en-US" dirty="0"/>
              <a:t>(</a:t>
            </a:r>
            <a:r>
              <a:rPr lang="en-US" dirty="0" err="1"/>
              <a:t>Runtime.version</a:t>
            </a:r>
            <a:r>
              <a:rPr lang="en-US" dirty="0"/>
              <a:t>().security());  // 0</a:t>
            </a:r>
          </a:p>
          <a:p>
            <a:pPr marL="0" indent="0">
              <a:buNone/>
            </a:pPr>
            <a:r>
              <a:rPr lang="en-US" dirty="0"/>
              <a:t>.</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18</a:t>
            </a:fld>
            <a:endParaRPr lang="en-US"/>
          </a:p>
        </p:txBody>
      </p:sp>
    </p:spTree>
    <p:extLst>
      <p:ext uri="{BB962C8B-B14F-4D97-AF65-F5344CB8AC3E}">
        <p14:creationId xmlns:p14="http://schemas.microsoft.com/office/powerpoint/2010/main" val="2803099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361238" cy="612775"/>
          </a:xfrm>
        </p:spPr>
        <p:txBody>
          <a:bodyPr/>
          <a:lstStyle/>
          <a:p>
            <a:pPr algn="ctr"/>
            <a:r>
              <a:rPr lang="en-US" dirty="0"/>
              <a:t>Convenience Factory Methods for Collections (JEP 269)</a:t>
            </a:r>
            <a:br>
              <a:rPr lang="en-US" dirty="0"/>
            </a:br>
            <a:br>
              <a:rPr lang="en-US" dirty="0"/>
            </a:br>
            <a:br>
              <a:rPr lang="en-US" dirty="0"/>
            </a:br>
            <a:br>
              <a:rPr lang="en-US" dirty="0"/>
            </a:br>
            <a:br>
              <a:rPr lang="en-US" dirty="0"/>
            </a:br>
            <a:br>
              <a:rPr lang="en-US" dirty="0"/>
            </a:br>
            <a:endParaRPr lang="en-US" dirty="0"/>
          </a:p>
        </p:txBody>
      </p:sp>
      <p:sp>
        <p:nvSpPr>
          <p:cNvPr id="3" name="Content Placeholder 2"/>
          <p:cNvSpPr>
            <a:spLocks noGrp="1"/>
          </p:cNvSpPr>
          <p:nvPr>
            <p:ph idx="1"/>
          </p:nvPr>
        </p:nvSpPr>
        <p:spPr>
          <a:xfrm>
            <a:off x="1143000" y="1295400"/>
            <a:ext cx="6670386" cy="5334000"/>
          </a:xfrm>
        </p:spPr>
        <p:txBody>
          <a:bodyPr/>
          <a:lstStyle/>
          <a:p>
            <a:endParaRPr lang="en-US" dirty="0"/>
          </a:p>
          <a:p>
            <a:r>
              <a:rPr lang="en-US" dirty="0"/>
              <a:t>The interfaces List, Set and Map have been enriched for factory methods for immutable collections:</a:t>
            </a:r>
          </a:p>
          <a:p>
            <a:endParaRPr lang="en-US" dirty="0"/>
          </a:p>
          <a:p>
            <a:pPr lvl="1"/>
            <a:r>
              <a:rPr lang="en-US" dirty="0"/>
              <a:t>12 Overloaded of(...) factory methods for Set and List. One with a </a:t>
            </a:r>
            <a:r>
              <a:rPr lang="en-US" dirty="0" err="1"/>
              <a:t>varargs</a:t>
            </a:r>
            <a:r>
              <a:rPr lang="en-US" dirty="0"/>
              <a:t> parameter.</a:t>
            </a:r>
          </a:p>
          <a:p>
            <a:pPr lvl="1"/>
            <a:r>
              <a:rPr lang="en-US" dirty="0"/>
              <a:t>11 Overloaded of(...) factory methods for Map that take key and value arguments. Plus one that takes a </a:t>
            </a:r>
            <a:r>
              <a:rPr lang="en-US" dirty="0" err="1"/>
              <a:t>varargs</a:t>
            </a:r>
            <a:r>
              <a:rPr lang="en-US" dirty="0"/>
              <a:t> of Entry objects </a:t>
            </a:r>
            <a:r>
              <a:rPr lang="en-US" dirty="0" err="1"/>
              <a:t>ofEntries</a:t>
            </a:r>
            <a:r>
              <a:rPr lang="en-US" dirty="0"/>
              <a:t>(Entry&lt;? extends K, ? extends V&gt;... entries).</a:t>
            </a:r>
          </a:p>
          <a:p>
            <a:pPr lvl="1"/>
            <a:endParaRPr lang="en-US" dirty="0"/>
          </a:p>
          <a:p>
            <a:r>
              <a:rPr lang="en-US" dirty="0"/>
              <a:t>The returned collections are instances of nested types defined under </a:t>
            </a:r>
            <a:r>
              <a:rPr lang="en-US" dirty="0" err="1"/>
              <a:t>java.util.ImmutableCollections</a:t>
            </a:r>
            <a:r>
              <a:rPr lang="en-US" dirty="0"/>
              <a:t>.</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19</a:t>
            </a:fld>
            <a:endParaRPr lang="en-US"/>
          </a:p>
        </p:txBody>
      </p:sp>
    </p:spTree>
    <p:extLst>
      <p:ext uri="{BB962C8B-B14F-4D97-AF65-F5344CB8AC3E}">
        <p14:creationId xmlns:p14="http://schemas.microsoft.com/office/powerpoint/2010/main" val="721375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Java biggest changes</a:t>
            </a:r>
          </a:p>
        </p:txBody>
      </p:sp>
      <p:sp>
        <p:nvSpPr>
          <p:cNvPr id="3" name="Content Placeholder 2"/>
          <p:cNvSpPr>
            <a:spLocks noGrp="1"/>
          </p:cNvSpPr>
          <p:nvPr>
            <p:ph idx="1"/>
          </p:nvPr>
        </p:nvSpPr>
        <p:spPr>
          <a:xfrm>
            <a:off x="838200" y="2133600"/>
            <a:ext cx="7337425" cy="3460750"/>
          </a:xfrm>
        </p:spPr>
        <p:txBody>
          <a:bodyPr/>
          <a:lstStyle/>
          <a:p>
            <a:pPr marL="0" indent="0">
              <a:buNone/>
            </a:pPr>
            <a:endParaRPr lang="en-US" dirty="0"/>
          </a:p>
          <a:p>
            <a:r>
              <a:rPr lang="en-US" dirty="0"/>
              <a:t>Java 5 generics</a:t>
            </a:r>
          </a:p>
          <a:p>
            <a:endParaRPr lang="en-US" dirty="0"/>
          </a:p>
          <a:p>
            <a:r>
              <a:rPr lang="en-US" dirty="0"/>
              <a:t>Java 7 GC1/NIO.</a:t>
            </a:r>
          </a:p>
          <a:p>
            <a:endParaRPr lang="en-US" dirty="0"/>
          </a:p>
          <a:p>
            <a:r>
              <a:rPr lang="en-US" dirty="0"/>
              <a:t>Java 8 Lambdas/Streams</a:t>
            </a:r>
          </a:p>
          <a:p>
            <a:endParaRPr lang="en-US" dirty="0"/>
          </a:p>
          <a:p>
            <a:r>
              <a:rPr lang="en-US" dirty="0"/>
              <a:t>Java 9 Modules, but there are many small changes.</a:t>
            </a:r>
          </a:p>
          <a:p>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dirty="0"/>
              <a:t>  |  Page </a:t>
            </a:r>
            <a:fld id="{D69B0E54-7BC7-44CD-A761-038181F3E53E}" type="slidenum">
              <a:rPr lang="en-US" smtClean="0"/>
              <a:pPr/>
              <a:t>2</a:t>
            </a:fld>
            <a:endParaRPr lang="en-US" dirty="0"/>
          </a:p>
        </p:txBody>
      </p:sp>
    </p:spTree>
    <p:extLst>
      <p:ext uri="{BB962C8B-B14F-4D97-AF65-F5344CB8AC3E}">
        <p14:creationId xmlns:p14="http://schemas.microsoft.com/office/powerpoint/2010/main" val="745435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a:t>Factory Methods for Immutable List, Set, Map and </a:t>
            </a:r>
            <a:r>
              <a:rPr lang="en-US" dirty="0" err="1"/>
              <a:t>Map.Entry</a:t>
            </a:r>
            <a:endParaRPr lang="en-US" dirty="0"/>
          </a:p>
        </p:txBody>
      </p:sp>
      <p:sp>
        <p:nvSpPr>
          <p:cNvPr id="3" name="Content Placeholder 2"/>
          <p:cNvSpPr>
            <a:spLocks noGrp="1"/>
          </p:cNvSpPr>
          <p:nvPr>
            <p:ph idx="1"/>
          </p:nvPr>
        </p:nvSpPr>
        <p:spPr/>
        <p:txBody>
          <a:bodyPr/>
          <a:lstStyle/>
          <a:p>
            <a:r>
              <a:rPr lang="en-US" dirty="0"/>
              <a:t>Map has two set of methods: of() methods and </a:t>
            </a:r>
            <a:r>
              <a:rPr lang="en-US" dirty="0" err="1"/>
              <a:t>ofEntries</a:t>
            </a:r>
            <a:r>
              <a:rPr lang="en-US" dirty="0"/>
              <a:t>() methods to create an Immutable Map object and an Immutable </a:t>
            </a:r>
            <a:r>
              <a:rPr lang="en-US" dirty="0" err="1"/>
              <a:t>Map.Entry</a:t>
            </a:r>
            <a:r>
              <a:rPr lang="en-US" dirty="0"/>
              <a:t> object respectively.</a:t>
            </a:r>
          </a:p>
          <a:p>
            <a:r>
              <a:rPr lang="en-US" b="1" dirty="0"/>
              <a:t>Empty Map Example</a:t>
            </a:r>
            <a:endParaRPr lang="en-US" dirty="0"/>
          </a:p>
          <a:p>
            <a:pPr lvl="1"/>
            <a:r>
              <a:rPr lang="en-US" dirty="0" err="1"/>
              <a:t>jshell</a:t>
            </a:r>
            <a:r>
              <a:rPr lang="en-US" dirty="0"/>
              <a:t>&gt; Map </a:t>
            </a:r>
            <a:r>
              <a:rPr lang="en-US" dirty="0" err="1"/>
              <a:t>emptyImmutableMap</a:t>
            </a:r>
            <a:r>
              <a:rPr lang="en-US" dirty="0"/>
              <a:t> = </a:t>
            </a:r>
            <a:r>
              <a:rPr lang="en-US" dirty="0" err="1"/>
              <a:t>Map.of</a:t>
            </a:r>
            <a:r>
              <a:rPr lang="en-US" dirty="0"/>
              <a:t>() </a:t>
            </a:r>
          </a:p>
          <a:p>
            <a:pPr marL="457200" lvl="1" indent="0">
              <a:buNone/>
            </a:pPr>
            <a:r>
              <a:rPr lang="en-US" dirty="0" err="1"/>
              <a:t>immutableMap</a:t>
            </a:r>
            <a:r>
              <a:rPr lang="en-US" dirty="0"/>
              <a:t> ==&gt; {}</a:t>
            </a:r>
          </a:p>
          <a:p>
            <a:pPr marL="457200" lvl="1" indent="0">
              <a:buNone/>
            </a:pPr>
            <a:r>
              <a:rPr lang="en-US" dirty="0"/>
              <a:t>|  created variable </a:t>
            </a:r>
            <a:r>
              <a:rPr lang="en-US" dirty="0" err="1"/>
              <a:t>immutableMap</a:t>
            </a:r>
            <a:r>
              <a:rPr lang="en-US" dirty="0"/>
              <a:t> : Map	</a:t>
            </a:r>
          </a:p>
          <a:p>
            <a:r>
              <a:rPr lang="en-US" b="1" dirty="0"/>
              <a:t>Non-Empty Map Example</a:t>
            </a:r>
            <a:endParaRPr lang="en-US" dirty="0"/>
          </a:p>
          <a:p>
            <a:pPr lvl="1"/>
            <a:r>
              <a:rPr lang="en-US" dirty="0" err="1"/>
              <a:t>jshell</a:t>
            </a:r>
            <a:r>
              <a:rPr lang="en-US" dirty="0"/>
              <a:t>&gt; Map </a:t>
            </a:r>
            <a:r>
              <a:rPr lang="en-US" dirty="0" err="1"/>
              <a:t>nonemptyImmutableMap</a:t>
            </a:r>
            <a:r>
              <a:rPr lang="en-US" dirty="0"/>
              <a:t> = </a:t>
            </a:r>
            <a:r>
              <a:rPr lang="en-US" dirty="0" err="1"/>
              <a:t>Map.of</a:t>
            </a:r>
            <a:r>
              <a:rPr lang="en-US" dirty="0"/>
              <a:t>(1, "one", 2, "two", 3, "three") </a:t>
            </a:r>
            <a:r>
              <a:rPr lang="en-US" dirty="0" err="1"/>
              <a:t>nonemptyImmutableMap</a:t>
            </a:r>
            <a:r>
              <a:rPr lang="en-US" dirty="0"/>
              <a:t> ==&gt; {2=two, 3=three, 1=one}</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20</a:t>
            </a:fld>
            <a:endParaRPr lang="en-US"/>
          </a:p>
        </p:txBody>
      </p:sp>
    </p:spTree>
    <p:extLst>
      <p:ext uri="{BB962C8B-B14F-4D97-AF65-F5344CB8AC3E}">
        <p14:creationId xmlns:p14="http://schemas.microsoft.com/office/powerpoint/2010/main" val="356616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a:t>Factory Methods for Immutable List, Set, Map and </a:t>
            </a:r>
            <a:r>
              <a:rPr lang="en-US" dirty="0" err="1"/>
              <a:t>Map.Entry</a:t>
            </a:r>
            <a:endParaRPr lang="en-US" dirty="0"/>
          </a:p>
        </p:txBody>
      </p:sp>
      <p:sp>
        <p:nvSpPr>
          <p:cNvPr id="3" name="Content Placeholder 2"/>
          <p:cNvSpPr>
            <a:spLocks noGrp="1"/>
          </p:cNvSpPr>
          <p:nvPr>
            <p:ph idx="1"/>
          </p:nvPr>
        </p:nvSpPr>
        <p:spPr/>
        <p:txBody>
          <a:bodyPr/>
          <a:lstStyle/>
          <a:p>
            <a:r>
              <a:rPr lang="en-US" dirty="0"/>
              <a:t>List and Set interfaces have “of()” methods to create an empty or no-empty Immutable List or Set objects as shown below:</a:t>
            </a:r>
          </a:p>
          <a:p>
            <a:endParaRPr lang="en-US" dirty="0"/>
          </a:p>
          <a:p>
            <a:r>
              <a:rPr lang="en-US" b="1" dirty="0"/>
              <a:t>Empty List Example</a:t>
            </a:r>
            <a:endParaRPr lang="en-US" dirty="0"/>
          </a:p>
          <a:p>
            <a:pPr lvl="1"/>
            <a:r>
              <a:rPr lang="en-US" dirty="0"/>
              <a:t>List </a:t>
            </a:r>
            <a:r>
              <a:rPr lang="en-US" dirty="0" err="1"/>
              <a:t>immutableList</a:t>
            </a:r>
            <a:r>
              <a:rPr lang="en-US" dirty="0"/>
              <a:t> = </a:t>
            </a:r>
            <a:r>
              <a:rPr lang="en-US" dirty="0" err="1"/>
              <a:t>List.of</a:t>
            </a:r>
            <a:r>
              <a:rPr lang="en-US" dirty="0"/>
              <a:t>();</a:t>
            </a:r>
          </a:p>
          <a:p>
            <a:pPr lvl="1"/>
            <a:endParaRPr lang="en-US" dirty="0"/>
          </a:p>
          <a:p>
            <a:r>
              <a:rPr lang="en-US" b="1" dirty="0"/>
              <a:t>Non-Empty List Example</a:t>
            </a:r>
            <a:endParaRPr lang="en-US" dirty="0"/>
          </a:p>
          <a:p>
            <a:pPr lvl="1"/>
            <a:r>
              <a:rPr lang="en-US" dirty="0"/>
              <a:t>List </a:t>
            </a:r>
            <a:r>
              <a:rPr lang="en-US" dirty="0" err="1"/>
              <a:t>immutableList</a:t>
            </a:r>
            <a:r>
              <a:rPr lang="en-US" dirty="0"/>
              <a:t> = </a:t>
            </a:r>
            <a:r>
              <a:rPr lang="en-US" dirty="0" err="1"/>
              <a:t>List.of</a:t>
            </a:r>
            <a:r>
              <a:rPr lang="en-US" dirty="0"/>
              <a:t>("</a:t>
            </a:r>
            <a:r>
              <a:rPr lang="en-US" dirty="0" err="1"/>
              <a:t>one","two","three</a:t>
            </a:r>
            <a:r>
              <a:rPr lang="en-US" dirty="0"/>
              <a:t>");</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21</a:t>
            </a:fld>
            <a:endParaRPr lang="en-US"/>
          </a:p>
        </p:txBody>
      </p:sp>
    </p:spTree>
    <p:extLst>
      <p:ext uri="{BB962C8B-B14F-4D97-AF65-F5344CB8AC3E}">
        <p14:creationId xmlns:p14="http://schemas.microsoft.com/office/powerpoint/2010/main" val="67704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err="1"/>
              <a:t>CompletableFuture</a:t>
            </a:r>
            <a:r>
              <a:rPr lang="en-US" dirty="0"/>
              <a:t> API Improvements</a:t>
            </a:r>
          </a:p>
        </p:txBody>
      </p:sp>
      <p:sp>
        <p:nvSpPr>
          <p:cNvPr id="3" name="Content Placeholder 2"/>
          <p:cNvSpPr>
            <a:spLocks noGrp="1"/>
          </p:cNvSpPr>
          <p:nvPr>
            <p:ph idx="1"/>
          </p:nvPr>
        </p:nvSpPr>
        <p:spPr>
          <a:xfrm>
            <a:off x="869950" y="1447800"/>
            <a:ext cx="7337425" cy="4679950"/>
          </a:xfrm>
        </p:spPr>
        <p:txBody>
          <a:bodyPr/>
          <a:lstStyle/>
          <a:p>
            <a:r>
              <a:rPr lang="en-US" dirty="0"/>
              <a:t>In Java SE 9, Oracle Corp is going to improve </a:t>
            </a:r>
            <a:r>
              <a:rPr lang="en-US" dirty="0" err="1"/>
              <a:t>CompletableFuture</a:t>
            </a:r>
            <a:r>
              <a:rPr lang="en-US" dirty="0"/>
              <a:t> API to solve some problems raised in Java SE 8.</a:t>
            </a:r>
          </a:p>
          <a:p>
            <a:endParaRPr lang="en-US" dirty="0"/>
          </a:p>
          <a:p>
            <a:r>
              <a:rPr lang="en-US" dirty="0"/>
              <a:t> They are going add to support some delays and timeouts, some utility methods and better sub-classing.</a:t>
            </a:r>
          </a:p>
          <a:p>
            <a:endParaRPr lang="en-US" dirty="0"/>
          </a:p>
          <a:p>
            <a:r>
              <a:rPr lang="en-US" dirty="0"/>
              <a:t>Example:</a:t>
            </a:r>
          </a:p>
          <a:p>
            <a:pPr marL="0" indent="0">
              <a:buNone/>
            </a:pPr>
            <a:r>
              <a:rPr lang="en-US" dirty="0"/>
              <a:t> Executor exe = </a:t>
            </a:r>
            <a:r>
              <a:rPr lang="en-US" dirty="0" err="1"/>
              <a:t>CompletableFuture.delayedExecutor</a:t>
            </a:r>
            <a:r>
              <a:rPr lang="en-US" dirty="0"/>
              <a:t>(50L, </a:t>
            </a:r>
            <a:r>
              <a:rPr lang="en-US" dirty="0" err="1"/>
              <a:t>TimeUnit.SECONDS</a:t>
            </a:r>
            <a:r>
              <a:rPr lang="en-US" dirty="0"/>
              <a:t>);</a:t>
            </a:r>
          </a:p>
          <a:p>
            <a:pPr marL="0" indent="0">
              <a:buNone/>
            </a:pPr>
            <a:endParaRPr lang="en-US" dirty="0"/>
          </a:p>
          <a:p>
            <a:pPr marL="0" indent="0">
              <a:buNone/>
            </a:pPr>
            <a:r>
              <a:rPr lang="en-US" dirty="0"/>
              <a:t>Here </a:t>
            </a:r>
            <a:r>
              <a:rPr lang="en-US" dirty="0" err="1"/>
              <a:t>delayedExecutor</a:t>
            </a:r>
            <a:r>
              <a:rPr lang="en-US" dirty="0"/>
              <a:t>() is static utility method used to return a new Executor that submits a task to the default executor after the given delay.</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22</a:t>
            </a:fld>
            <a:endParaRPr lang="en-US"/>
          </a:p>
        </p:txBody>
      </p:sp>
    </p:spTree>
    <p:extLst>
      <p:ext uri="{BB962C8B-B14F-4D97-AF65-F5344CB8AC3E}">
        <p14:creationId xmlns:p14="http://schemas.microsoft.com/office/powerpoint/2010/main" val="42383569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a:t>underscore character ("_") as a one-character identifier in source code</a:t>
            </a:r>
          </a:p>
        </p:txBody>
      </p:sp>
      <p:sp>
        <p:nvSpPr>
          <p:cNvPr id="3" name="Content Placeholder 2"/>
          <p:cNvSpPr>
            <a:spLocks noGrp="1"/>
          </p:cNvSpPr>
          <p:nvPr>
            <p:ph idx="1"/>
          </p:nvPr>
        </p:nvSpPr>
        <p:spPr/>
        <p:txBody>
          <a:bodyPr/>
          <a:lstStyle/>
          <a:p>
            <a:r>
              <a:rPr lang="en-US" dirty="0"/>
              <a:t>If you use the underscore character ("_") as a one-character identifier in source code, it won’t compile in JDK 9. Its use generates a warning in JDK 8, and an error in JDK 9.</a:t>
            </a:r>
          </a:p>
          <a:p>
            <a:endParaRPr lang="en-US" dirty="0"/>
          </a:p>
          <a:p>
            <a:r>
              <a:rPr lang="en-US" dirty="0"/>
              <a:t>As an example, this code:</a:t>
            </a:r>
          </a:p>
          <a:p>
            <a:pPr marL="0" indent="0">
              <a:buNone/>
            </a:pPr>
            <a:r>
              <a:rPr lang="en-US" dirty="0"/>
              <a:t>	static Object _ = new Object();</a:t>
            </a:r>
          </a:p>
          <a:p>
            <a:pPr marL="0" indent="0">
              <a:buNone/>
            </a:pPr>
            <a:r>
              <a:rPr lang="en-US" dirty="0"/>
              <a:t>     generates the following error message from the compiler.</a:t>
            </a:r>
          </a:p>
          <a:p>
            <a:endParaRPr lang="en-US" dirty="0"/>
          </a:p>
          <a:p>
            <a:pPr marL="0" indent="0">
              <a:buNone/>
            </a:pPr>
            <a:r>
              <a:rPr lang="en-US" dirty="0"/>
              <a:t>MyClass.java:2: error: as of release 9, '_' is a keyword, and may not be used as a legal  identifier.</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23</a:t>
            </a:fld>
            <a:endParaRPr lang="en-US"/>
          </a:p>
        </p:txBody>
      </p:sp>
    </p:spTree>
    <p:extLst>
      <p:ext uri="{BB962C8B-B14F-4D97-AF65-F5344CB8AC3E}">
        <p14:creationId xmlns:p14="http://schemas.microsoft.com/office/powerpoint/2010/main" val="1690712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err="1"/>
              <a:t>javac</a:t>
            </a:r>
            <a:r>
              <a:rPr lang="en-US" dirty="0"/>
              <a:t> uses a "one plus three back" policy of supporting -source and -target options</a:t>
            </a:r>
          </a:p>
        </p:txBody>
      </p:sp>
      <p:sp>
        <p:nvSpPr>
          <p:cNvPr id="3" name="Content Placeholder 2"/>
          <p:cNvSpPr>
            <a:spLocks noGrp="1"/>
          </p:cNvSpPr>
          <p:nvPr>
            <p:ph idx="1"/>
          </p:nvPr>
        </p:nvSpPr>
        <p:spPr/>
        <p:txBody>
          <a:bodyPr/>
          <a:lstStyle/>
          <a:p>
            <a:r>
              <a:rPr lang="en-US" dirty="0"/>
              <a:t>The supported -source/-target values are 9 (the default), 8, 7, and 6 (6 is deprecated, warning issued when used).</a:t>
            </a:r>
          </a:p>
          <a:p>
            <a:endParaRPr lang="en-US" dirty="0"/>
          </a:p>
          <a:p>
            <a:r>
              <a:rPr lang="en-US" dirty="0"/>
              <a:t>In JDK 8, -source and -target values of 1.5/5 and earlier were deprecated and caused a warning to be generated. In JDK 9, those values cause an error.</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24</a:t>
            </a:fld>
            <a:endParaRPr lang="en-US"/>
          </a:p>
        </p:txBody>
      </p:sp>
    </p:spTree>
    <p:extLst>
      <p:ext uri="{BB962C8B-B14F-4D97-AF65-F5344CB8AC3E}">
        <p14:creationId xmlns:p14="http://schemas.microsoft.com/office/powerpoint/2010/main" val="3115349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err="1"/>
              <a:t>Thread.stop</a:t>
            </a:r>
            <a:r>
              <a:rPr lang="en-US" dirty="0"/>
              <a:t>(</a:t>
            </a:r>
            <a:r>
              <a:rPr lang="en-US" dirty="0" err="1"/>
              <a:t>Throwable</a:t>
            </a:r>
            <a:r>
              <a:rPr lang="en-US" dirty="0"/>
              <a:t>) Throws Exception</a:t>
            </a:r>
          </a:p>
        </p:txBody>
      </p:sp>
      <p:sp>
        <p:nvSpPr>
          <p:cNvPr id="3" name="Content Placeholder 2"/>
          <p:cNvSpPr>
            <a:spLocks noGrp="1"/>
          </p:cNvSpPr>
          <p:nvPr>
            <p:ph idx="1"/>
          </p:nvPr>
        </p:nvSpPr>
        <p:spPr/>
        <p:txBody>
          <a:bodyPr/>
          <a:lstStyle/>
          <a:p>
            <a:r>
              <a:rPr lang="en-US" dirty="0" err="1"/>
              <a:t>Thread.stop</a:t>
            </a:r>
            <a:r>
              <a:rPr lang="en-US" dirty="0"/>
              <a:t>(</a:t>
            </a:r>
            <a:r>
              <a:rPr lang="en-US" dirty="0" err="1"/>
              <a:t>Throwable</a:t>
            </a:r>
            <a:r>
              <a:rPr lang="en-US" dirty="0"/>
              <a:t>) is unsupported in JDK 9. If you use it, you will get an </a:t>
            </a:r>
            <a:r>
              <a:rPr lang="en-US" dirty="0" err="1"/>
              <a:t>UnsupportedOperationException</a:t>
            </a:r>
            <a:r>
              <a:rPr lang="en-US" dirty="0"/>
              <a:t>.</a:t>
            </a:r>
          </a:p>
          <a:p>
            <a:endParaRPr lang="en-US" dirty="0"/>
          </a:p>
          <a:p>
            <a:r>
              <a:rPr lang="en-US" dirty="0" err="1"/>
              <a:t>Thread.stop</a:t>
            </a:r>
            <a:r>
              <a:rPr lang="en-US" dirty="0"/>
              <a:t>(</a:t>
            </a:r>
            <a:r>
              <a:rPr lang="en-US" dirty="0" err="1"/>
              <a:t>Throwable</a:t>
            </a:r>
            <a:r>
              <a:rPr lang="en-US" dirty="0"/>
              <a:t>), which forces the target thread to stop and throw a given </a:t>
            </a:r>
            <a:r>
              <a:rPr lang="en-US" dirty="0" err="1"/>
              <a:t>Throwable</a:t>
            </a:r>
            <a:r>
              <a:rPr lang="en-US" dirty="0"/>
              <a:t> as an exception, has the potential to compromise security. Objects may be left in an inconsistent state or the exception may be something that the thread is not prepared to handle.</a:t>
            </a:r>
          </a:p>
          <a:p>
            <a:endParaRPr lang="en-US" dirty="0"/>
          </a:p>
          <a:p>
            <a:r>
              <a:rPr lang="en-US" dirty="0"/>
              <a:t>There is no change to the deprecated no-argument </a:t>
            </a:r>
            <a:r>
              <a:rPr lang="en-US" dirty="0" err="1"/>
              <a:t>Thread.stop</a:t>
            </a:r>
            <a:r>
              <a:rPr lang="en-US" dirty="0"/>
              <a:t>() method</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25</a:t>
            </a:fld>
            <a:endParaRPr lang="en-US"/>
          </a:p>
        </p:txBody>
      </p:sp>
    </p:spTree>
    <p:extLst>
      <p:ext uri="{BB962C8B-B14F-4D97-AF65-F5344CB8AC3E}">
        <p14:creationId xmlns:p14="http://schemas.microsoft.com/office/powerpoint/2010/main" val="3544458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HTTP 2 Client</a:t>
            </a:r>
          </a:p>
        </p:txBody>
      </p:sp>
      <p:sp>
        <p:nvSpPr>
          <p:cNvPr id="3" name="Content Placeholder 2"/>
          <p:cNvSpPr>
            <a:spLocks noGrp="1"/>
          </p:cNvSpPr>
          <p:nvPr>
            <p:ph idx="1"/>
          </p:nvPr>
        </p:nvSpPr>
        <p:spPr>
          <a:xfrm>
            <a:off x="869950" y="990600"/>
            <a:ext cx="7337425" cy="5137150"/>
          </a:xfrm>
        </p:spPr>
        <p:txBody>
          <a:bodyPr/>
          <a:lstStyle/>
          <a:p>
            <a:r>
              <a:rPr lang="en-US" dirty="0"/>
              <a:t>New HTTP 2 Client API to support HTTP/2 protocol and </a:t>
            </a:r>
            <a:r>
              <a:rPr lang="en-US" dirty="0" err="1"/>
              <a:t>WebSocket</a:t>
            </a:r>
            <a:r>
              <a:rPr lang="en-US" dirty="0"/>
              <a:t> features.</a:t>
            </a:r>
          </a:p>
          <a:p>
            <a:endParaRPr lang="en-US" dirty="0"/>
          </a:p>
          <a:p>
            <a:r>
              <a:rPr lang="en-US" dirty="0"/>
              <a:t> Existing or Legacy HTTP Client API has numerous issues (like supports HTTP/1.1 protocol and does not support HTTP/2 protocol and </a:t>
            </a:r>
            <a:r>
              <a:rPr lang="en-US" dirty="0" err="1"/>
              <a:t>WebSocket</a:t>
            </a:r>
            <a:r>
              <a:rPr lang="en-US" dirty="0"/>
              <a:t>, works only in Blocking mode and lot of performance issues.)</a:t>
            </a:r>
          </a:p>
          <a:p>
            <a:endParaRPr lang="en-US" dirty="0"/>
          </a:p>
          <a:p>
            <a:r>
              <a:rPr lang="en-US" dirty="0"/>
              <a:t>New HTTP 2 Client API under “</a:t>
            </a:r>
            <a:r>
              <a:rPr lang="en-US" dirty="0" err="1"/>
              <a:t>java.net.http</a:t>
            </a:r>
            <a:r>
              <a:rPr lang="en-US" dirty="0"/>
              <a:t>” package. </a:t>
            </a:r>
          </a:p>
          <a:p>
            <a:endParaRPr lang="en-US" dirty="0"/>
          </a:p>
          <a:p>
            <a:r>
              <a:rPr lang="en-US" dirty="0"/>
              <a:t>It supports both HTTP/1.1 and HTTP/2 protocols. </a:t>
            </a:r>
          </a:p>
          <a:p>
            <a:endParaRPr lang="en-US" dirty="0"/>
          </a:p>
          <a:p>
            <a:r>
              <a:rPr lang="en-US" dirty="0"/>
              <a:t>It supports both Synchronous (Blocking Mode) and Asynchronous Modes. It supports Asynchronous Mode using </a:t>
            </a:r>
            <a:r>
              <a:rPr lang="en-US" dirty="0" err="1"/>
              <a:t>WebSocket</a:t>
            </a:r>
            <a:r>
              <a:rPr lang="en-US" dirty="0"/>
              <a:t> API.</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26</a:t>
            </a:fld>
            <a:endParaRPr lang="en-US"/>
          </a:p>
        </p:txBody>
      </p:sp>
    </p:spTree>
    <p:extLst>
      <p:ext uri="{BB962C8B-B14F-4D97-AF65-F5344CB8AC3E}">
        <p14:creationId xmlns:p14="http://schemas.microsoft.com/office/powerpoint/2010/main" val="3267074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HTTP 2 Client</a:t>
            </a:r>
          </a:p>
        </p:txBody>
      </p:sp>
      <p:sp>
        <p:nvSpPr>
          <p:cNvPr id="3" name="Content Placeholder 2"/>
          <p:cNvSpPr>
            <a:spLocks noGrp="1"/>
          </p:cNvSpPr>
          <p:nvPr>
            <p:ph idx="1"/>
          </p:nvPr>
        </p:nvSpPr>
        <p:spPr>
          <a:xfrm>
            <a:off x="152400" y="990600"/>
            <a:ext cx="8686800" cy="5137150"/>
          </a:xfrm>
        </p:spPr>
        <p:txBody>
          <a:bodyPr/>
          <a:lstStyle/>
          <a:p>
            <a:r>
              <a:rPr lang="en-US" dirty="0" err="1"/>
              <a:t>jshell</a:t>
            </a:r>
            <a:r>
              <a:rPr lang="en-US" dirty="0"/>
              <a:t>&gt;  import </a:t>
            </a:r>
            <a:r>
              <a:rPr lang="en-US" dirty="0" err="1"/>
              <a:t>jdk.incubator.http</a:t>
            </a:r>
            <a:r>
              <a:rPr lang="en-US"/>
              <a:t>.*;</a:t>
            </a:r>
            <a:endParaRPr lang="en-US" dirty="0"/>
          </a:p>
          <a:p>
            <a:r>
              <a:rPr lang="en-US" dirty="0" err="1"/>
              <a:t>jshell</a:t>
            </a:r>
            <a:r>
              <a:rPr lang="en-US" dirty="0"/>
              <a:t>&gt; import </a:t>
            </a:r>
            <a:r>
              <a:rPr lang="en-US" dirty="0" err="1"/>
              <a:t>java.net.URI</a:t>
            </a:r>
            <a:r>
              <a:rPr lang="en-US" dirty="0"/>
              <a:t>;</a:t>
            </a:r>
          </a:p>
          <a:p>
            <a:r>
              <a:rPr lang="en-US" dirty="0" err="1"/>
              <a:t>jshell</a:t>
            </a:r>
            <a:r>
              <a:rPr lang="en-US" dirty="0"/>
              <a:t>&gt; void </a:t>
            </a:r>
            <a:r>
              <a:rPr lang="en-US" dirty="0" err="1"/>
              <a:t>testNewHttpClient</a:t>
            </a:r>
            <a:r>
              <a:rPr lang="en-US" dirty="0"/>
              <a:t>(String </a:t>
            </a:r>
            <a:r>
              <a:rPr lang="en-US" dirty="0" err="1"/>
              <a:t>url</a:t>
            </a:r>
            <a:r>
              <a:rPr lang="en-US" dirty="0"/>
              <a:t>){</a:t>
            </a:r>
          </a:p>
          <a:p>
            <a:pPr marL="0" indent="0">
              <a:buNone/>
            </a:pPr>
            <a:r>
              <a:rPr lang="en-US" dirty="0"/>
              <a:t>              try {</a:t>
            </a:r>
          </a:p>
          <a:p>
            <a:pPr marL="0" indent="0">
              <a:buNone/>
            </a:pPr>
            <a:r>
              <a:rPr lang="en-US" dirty="0"/>
              <a:t>                var client = </a:t>
            </a:r>
            <a:r>
              <a:rPr lang="en-US" dirty="0" err="1"/>
              <a:t>HttpClient.newHttpClient</a:t>
            </a:r>
            <a:r>
              <a:rPr lang="en-US" dirty="0"/>
              <a:t>();</a:t>
            </a:r>
          </a:p>
          <a:p>
            <a:pPr marL="0" indent="0">
              <a:buNone/>
            </a:pPr>
            <a:r>
              <a:rPr lang="en-US" dirty="0"/>
              <a:t>                </a:t>
            </a:r>
            <a:r>
              <a:rPr lang="en-US" dirty="0" err="1"/>
              <a:t>System.out.println</a:t>
            </a:r>
            <a:r>
              <a:rPr lang="en-US" dirty="0"/>
              <a:t>(</a:t>
            </a:r>
            <a:r>
              <a:rPr lang="en-US" dirty="0" err="1"/>
              <a:t>client.version</a:t>
            </a:r>
            <a:r>
              <a:rPr lang="en-US" dirty="0"/>
              <a:t>());</a:t>
            </a:r>
          </a:p>
          <a:p>
            <a:pPr marL="0" indent="0">
              <a:buNone/>
            </a:pPr>
            <a:r>
              <a:rPr lang="en-US" dirty="0"/>
              <a:t>                </a:t>
            </a:r>
            <a:r>
              <a:rPr lang="en-US" dirty="0" err="1"/>
              <a:t>HttpRequest</a:t>
            </a:r>
            <a:r>
              <a:rPr lang="en-US" dirty="0"/>
              <a:t> request = </a:t>
            </a:r>
            <a:r>
              <a:rPr lang="en-US" dirty="0" err="1"/>
              <a:t>HttpRequest.newBuilder</a:t>
            </a:r>
            <a:r>
              <a:rPr lang="en-US" dirty="0"/>
              <a:t>().</a:t>
            </a:r>
            <a:r>
              <a:rPr lang="en-US" dirty="0" err="1"/>
              <a:t>uri</a:t>
            </a:r>
            <a:r>
              <a:rPr lang="en-US" dirty="0"/>
              <a:t>(new URI(</a:t>
            </a:r>
            <a:r>
              <a:rPr lang="en-US" dirty="0" err="1"/>
              <a:t>url</a:t>
            </a:r>
            <a:r>
              <a:rPr lang="en-US" dirty="0"/>
              <a:t>)).GET().build();</a:t>
            </a:r>
          </a:p>
          <a:p>
            <a:pPr marL="0" indent="0">
              <a:buNone/>
            </a:pPr>
            <a:r>
              <a:rPr lang="en-US" dirty="0"/>
              <a:t>                Map&lt;</a:t>
            </a:r>
            <a:r>
              <a:rPr lang="en-US" dirty="0" err="1"/>
              <a:t>String,List</a:t>
            </a:r>
            <a:r>
              <a:rPr lang="en-US" dirty="0"/>
              <a:t>&lt;String&gt;&gt; headers = </a:t>
            </a:r>
            <a:r>
              <a:rPr lang="en-US" dirty="0" err="1"/>
              <a:t>request.headers</a:t>
            </a:r>
            <a:r>
              <a:rPr lang="en-US" dirty="0"/>
              <a:t>().map();</a:t>
            </a:r>
          </a:p>
          <a:p>
            <a:pPr marL="0" indent="0">
              <a:buNone/>
            </a:pPr>
            <a:r>
              <a:rPr lang="en-US" dirty="0"/>
              <a:t>                </a:t>
            </a:r>
            <a:r>
              <a:rPr lang="en-US" dirty="0" err="1"/>
              <a:t>HttpResponse</a:t>
            </a:r>
            <a:r>
              <a:rPr lang="en-US" dirty="0"/>
              <a:t>&lt;String&gt; response = </a:t>
            </a:r>
            <a:r>
              <a:rPr lang="en-US" dirty="0" err="1"/>
              <a:t>client.send</a:t>
            </a:r>
            <a:r>
              <a:rPr lang="en-US" dirty="0"/>
              <a:t>(request, </a:t>
            </a:r>
            <a:r>
              <a:rPr lang="en-US" dirty="0" err="1"/>
              <a:t>HttpResponse.BodyHandler.asString</a:t>
            </a:r>
            <a:r>
              <a:rPr lang="en-US" dirty="0"/>
              <a:t>());</a:t>
            </a:r>
          </a:p>
          <a:p>
            <a:pPr marL="0" indent="0">
              <a:buNone/>
            </a:pPr>
            <a:r>
              <a:rPr lang="en-US" dirty="0"/>
              <a:t>                </a:t>
            </a:r>
            <a:r>
              <a:rPr lang="en-US" dirty="0" err="1"/>
              <a:t>System.out.println</a:t>
            </a:r>
            <a:r>
              <a:rPr lang="en-US" dirty="0"/>
              <a:t>(response);</a:t>
            </a:r>
          </a:p>
          <a:p>
            <a:pPr marL="0" indent="0">
              <a:buNone/>
            </a:pPr>
            <a:r>
              <a:rPr lang="en-US" dirty="0"/>
              <a:t>              } catch (Exception e) {</a:t>
            </a:r>
          </a:p>
          <a:p>
            <a:pPr marL="0" indent="0">
              <a:buNone/>
            </a:pPr>
            <a:r>
              <a:rPr lang="en-US" dirty="0"/>
              <a:t>                </a:t>
            </a:r>
            <a:r>
              <a:rPr lang="en-US" dirty="0" err="1"/>
              <a:t>System.out.println</a:t>
            </a:r>
            <a:r>
              <a:rPr lang="en-US" dirty="0"/>
              <a:t>("message " + e);</a:t>
            </a:r>
          </a:p>
          <a:p>
            <a:pPr marL="0" indent="0">
              <a:buNone/>
            </a:pPr>
            <a:r>
              <a:rPr lang="en-US" dirty="0"/>
              <a:t>              }</a:t>
            </a:r>
          </a:p>
          <a:p>
            <a:pPr marL="0" indent="0">
              <a:buNone/>
            </a:pPr>
            <a:r>
              <a:rPr lang="en-US" dirty="0"/>
              <a:t>        }</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27</a:t>
            </a:fld>
            <a:endParaRPr lang="en-US"/>
          </a:p>
        </p:txBody>
      </p:sp>
    </p:spTree>
    <p:extLst>
      <p:ext uri="{BB962C8B-B14F-4D97-AF65-F5344CB8AC3E}">
        <p14:creationId xmlns:p14="http://schemas.microsoft.com/office/powerpoint/2010/main" val="14821136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a:t>Process API Updates (JEP 102)</a:t>
            </a:r>
            <a:br>
              <a:rPr lang="en-US" dirty="0"/>
            </a:br>
            <a:endParaRPr lang="en-US" dirty="0"/>
          </a:p>
        </p:txBody>
      </p:sp>
      <p:sp>
        <p:nvSpPr>
          <p:cNvPr id="3" name="Content Placeholder 2"/>
          <p:cNvSpPr>
            <a:spLocks noGrp="1"/>
          </p:cNvSpPr>
          <p:nvPr>
            <p:ph idx="1"/>
          </p:nvPr>
        </p:nvSpPr>
        <p:spPr>
          <a:xfrm>
            <a:off x="184150" y="1371600"/>
            <a:ext cx="8959850" cy="5105400"/>
          </a:xfrm>
        </p:spPr>
        <p:txBody>
          <a:bodyPr/>
          <a:lstStyle/>
          <a:p>
            <a:r>
              <a:rPr lang="en-US" dirty="0"/>
              <a:t>Before Java 9, there was no standard solution to get the native ID of the current process.</a:t>
            </a:r>
          </a:p>
          <a:p>
            <a:pPr marL="400050" lvl="1" indent="0">
              <a:buNone/>
            </a:pPr>
            <a:r>
              <a:rPr lang="en-US" dirty="0"/>
              <a:t>// Using a combination of JMX and internal classes</a:t>
            </a:r>
          </a:p>
          <a:p>
            <a:pPr marL="400050" lvl="1" indent="0">
              <a:buNone/>
            </a:pPr>
            <a:r>
              <a:rPr lang="en-US" dirty="0"/>
              <a:t>java.lang.management.RuntimeMXBean runtime = </a:t>
            </a:r>
            <a:r>
              <a:rPr lang="en-US" dirty="0" err="1"/>
              <a:t>java.lang.management.ManagementFactory.getRuntimeMXBean</a:t>
            </a:r>
            <a:r>
              <a:rPr lang="en-US" dirty="0"/>
              <a:t>();</a:t>
            </a:r>
          </a:p>
          <a:p>
            <a:pPr marL="400050" lvl="1" indent="0">
              <a:buNone/>
            </a:pPr>
            <a:endParaRPr lang="en-US" dirty="0"/>
          </a:p>
          <a:p>
            <a:pPr marL="400050" lvl="1" indent="0">
              <a:buNone/>
            </a:pPr>
            <a:r>
              <a:rPr lang="en-US" dirty="0" err="1"/>
              <a:t>java.lang.reflect.Field</a:t>
            </a:r>
            <a:r>
              <a:rPr lang="en-US" dirty="0"/>
              <a:t> </a:t>
            </a:r>
            <a:r>
              <a:rPr lang="en-US" dirty="0" err="1"/>
              <a:t>jvm</a:t>
            </a:r>
            <a:r>
              <a:rPr lang="en-US" dirty="0"/>
              <a:t> = </a:t>
            </a:r>
            <a:r>
              <a:rPr lang="en-US" dirty="0" err="1"/>
              <a:t>runtime.getClass</a:t>
            </a:r>
            <a:r>
              <a:rPr lang="en-US" dirty="0"/>
              <a:t>().</a:t>
            </a:r>
            <a:r>
              <a:rPr lang="en-US" dirty="0" err="1"/>
              <a:t>getDeclaredField</a:t>
            </a:r>
            <a:r>
              <a:rPr lang="en-US" dirty="0"/>
              <a:t>("</a:t>
            </a:r>
            <a:r>
              <a:rPr lang="en-US" dirty="0" err="1"/>
              <a:t>jvm</a:t>
            </a:r>
            <a:r>
              <a:rPr lang="en-US" dirty="0"/>
              <a:t>");</a:t>
            </a:r>
          </a:p>
          <a:p>
            <a:pPr marL="400050" lvl="1" indent="0">
              <a:buNone/>
            </a:pPr>
            <a:r>
              <a:rPr lang="en-US" dirty="0" err="1"/>
              <a:t>jvm.setAccessible</a:t>
            </a:r>
            <a:r>
              <a:rPr lang="en-US" dirty="0"/>
              <a:t>(true);</a:t>
            </a:r>
          </a:p>
          <a:p>
            <a:pPr marL="400050" lvl="1" indent="0">
              <a:buNone/>
            </a:pPr>
            <a:endParaRPr lang="en-US" dirty="0"/>
          </a:p>
          <a:p>
            <a:pPr marL="400050" lvl="1" indent="0">
              <a:buNone/>
            </a:pPr>
            <a:r>
              <a:rPr lang="en-US" dirty="0" err="1"/>
              <a:t>sun.management.VMManagement</a:t>
            </a:r>
            <a:r>
              <a:rPr lang="en-US" dirty="0"/>
              <a:t> </a:t>
            </a:r>
            <a:r>
              <a:rPr lang="en-US" dirty="0" err="1"/>
              <a:t>mgmt</a:t>
            </a:r>
            <a:r>
              <a:rPr lang="en-US" dirty="0"/>
              <a:t> = (</a:t>
            </a:r>
            <a:r>
              <a:rPr lang="en-US" dirty="0" err="1"/>
              <a:t>sun.management.VMManagement</a:t>
            </a:r>
            <a:r>
              <a:rPr lang="en-US" dirty="0"/>
              <a:t>) </a:t>
            </a:r>
            <a:r>
              <a:rPr lang="en-US" dirty="0" err="1"/>
              <a:t>jvm.get</a:t>
            </a:r>
            <a:r>
              <a:rPr lang="en-US" dirty="0"/>
              <a:t>(runtime);</a:t>
            </a:r>
          </a:p>
          <a:p>
            <a:pPr marL="400050" lvl="1" indent="0">
              <a:buNone/>
            </a:pPr>
            <a:endParaRPr lang="en-US" dirty="0"/>
          </a:p>
          <a:p>
            <a:pPr marL="400050" lvl="1" indent="0">
              <a:buNone/>
            </a:pPr>
            <a:r>
              <a:rPr lang="en-US" dirty="0" err="1"/>
              <a:t>java.lang.reflect.Method</a:t>
            </a:r>
            <a:r>
              <a:rPr lang="en-US" dirty="0"/>
              <a:t> </a:t>
            </a:r>
            <a:r>
              <a:rPr lang="en-US" dirty="0" err="1"/>
              <a:t>pid_method</a:t>
            </a:r>
            <a:r>
              <a:rPr lang="en-US" dirty="0"/>
              <a:t>= </a:t>
            </a:r>
            <a:r>
              <a:rPr lang="en-US" dirty="0" err="1"/>
              <a:t>mgmt.getClass</a:t>
            </a:r>
            <a:r>
              <a:rPr lang="en-US" dirty="0"/>
              <a:t>().</a:t>
            </a:r>
            <a:r>
              <a:rPr lang="en-US" dirty="0" err="1"/>
              <a:t>getDeclaredMethod</a:t>
            </a:r>
            <a:r>
              <a:rPr lang="en-US" dirty="0"/>
              <a:t>("</a:t>
            </a:r>
            <a:r>
              <a:rPr lang="en-US" dirty="0" err="1"/>
              <a:t>getProcessId</a:t>
            </a:r>
            <a:r>
              <a:rPr lang="en-US" dirty="0"/>
              <a:t>");</a:t>
            </a:r>
          </a:p>
          <a:p>
            <a:pPr marL="400050" lvl="1" indent="0">
              <a:buNone/>
            </a:pPr>
            <a:r>
              <a:rPr lang="en-US" dirty="0" err="1"/>
              <a:t>pid_method.setAccessible</a:t>
            </a:r>
            <a:r>
              <a:rPr lang="en-US" dirty="0"/>
              <a:t>(true);</a:t>
            </a:r>
          </a:p>
          <a:p>
            <a:pPr marL="400050" lvl="1" indent="0">
              <a:buNone/>
            </a:pPr>
            <a:r>
              <a:rPr lang="en-US" dirty="0" err="1"/>
              <a:t>int</a:t>
            </a:r>
            <a:r>
              <a:rPr lang="en-US" dirty="0"/>
              <a:t> </a:t>
            </a:r>
            <a:r>
              <a:rPr lang="en-US" dirty="0" err="1"/>
              <a:t>pid</a:t>
            </a:r>
            <a:r>
              <a:rPr lang="en-US" dirty="0"/>
              <a:t> = (Integer) </a:t>
            </a:r>
            <a:r>
              <a:rPr lang="en-US" dirty="0" err="1"/>
              <a:t>pid_method.invoke</a:t>
            </a:r>
            <a:r>
              <a:rPr lang="en-US" dirty="0"/>
              <a:t>(</a:t>
            </a:r>
            <a:r>
              <a:rPr lang="en-US" dirty="0" err="1"/>
              <a:t>mgmt</a:t>
            </a:r>
            <a:r>
              <a:rPr lang="en-US" dirty="0"/>
              <a:t>);</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28</a:t>
            </a:fld>
            <a:endParaRPr lang="en-US"/>
          </a:p>
        </p:txBody>
      </p:sp>
    </p:spTree>
    <p:extLst>
      <p:ext uri="{BB962C8B-B14F-4D97-AF65-F5344CB8AC3E}">
        <p14:creationId xmlns:p14="http://schemas.microsoft.com/office/powerpoint/2010/main" val="5073761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361238" cy="612775"/>
          </a:xfrm>
        </p:spPr>
        <p:txBody>
          <a:bodyPr/>
          <a:lstStyle/>
          <a:p>
            <a:pPr algn="ctr"/>
            <a:r>
              <a:rPr lang="en-US" dirty="0"/>
              <a:t>Process API Updates (JEP 102)</a:t>
            </a:r>
            <a:br>
              <a:rPr lang="en-US" dirty="0"/>
            </a:br>
            <a:endParaRPr lang="en-US" dirty="0"/>
          </a:p>
        </p:txBody>
      </p:sp>
      <p:sp>
        <p:nvSpPr>
          <p:cNvPr id="3" name="Content Placeholder 2"/>
          <p:cNvSpPr>
            <a:spLocks noGrp="1"/>
          </p:cNvSpPr>
          <p:nvPr>
            <p:ph idx="1"/>
          </p:nvPr>
        </p:nvSpPr>
        <p:spPr>
          <a:xfrm>
            <a:off x="914400" y="1143000"/>
            <a:ext cx="7337425" cy="5257800"/>
          </a:xfrm>
        </p:spPr>
        <p:txBody>
          <a:bodyPr/>
          <a:lstStyle/>
          <a:p>
            <a:r>
              <a:rPr lang="en-US" dirty="0"/>
              <a:t>Before Java 9 rely on parsing a command result:</a:t>
            </a:r>
          </a:p>
          <a:p>
            <a:pPr marL="0" indent="0">
              <a:buNone/>
            </a:pPr>
            <a:r>
              <a:rPr lang="en-US" dirty="0"/>
              <a:t>Process proc = </a:t>
            </a:r>
            <a:r>
              <a:rPr lang="en-US" dirty="0" err="1"/>
              <a:t>Runtime.getRuntime</a:t>
            </a:r>
            <a:r>
              <a:rPr lang="en-US" dirty="0"/>
              <a:t>().exec(new String[] { "</a:t>
            </a:r>
            <a:r>
              <a:rPr lang="en-US" dirty="0" err="1"/>
              <a:t>jps</a:t>
            </a:r>
            <a:r>
              <a:rPr lang="en-US" dirty="0"/>
              <a:t>", "-l" });</a:t>
            </a:r>
          </a:p>
          <a:p>
            <a:pPr marL="0" indent="0">
              <a:buNone/>
            </a:pPr>
            <a:r>
              <a:rPr lang="en-US" dirty="0"/>
              <a:t>if (</a:t>
            </a:r>
            <a:r>
              <a:rPr lang="en-US" dirty="0" err="1"/>
              <a:t>proc.waitFor</a:t>
            </a:r>
            <a:r>
              <a:rPr lang="en-US" dirty="0"/>
              <a:t>() == 0) {</a:t>
            </a:r>
          </a:p>
          <a:p>
            <a:pPr marL="0" indent="0">
              <a:buNone/>
            </a:pPr>
            <a:r>
              <a:rPr lang="en-US" dirty="0"/>
              <a:t>    </a:t>
            </a:r>
            <a:r>
              <a:rPr lang="en-US" dirty="0" err="1"/>
              <a:t>InputStream</a:t>
            </a:r>
            <a:r>
              <a:rPr lang="en-US" dirty="0"/>
              <a:t> in = </a:t>
            </a:r>
            <a:r>
              <a:rPr lang="en-US" dirty="0" err="1"/>
              <a:t>proc.getInputStream</a:t>
            </a:r>
            <a:r>
              <a:rPr lang="en-US" dirty="0"/>
              <a:t>();</a:t>
            </a:r>
          </a:p>
          <a:p>
            <a:pPr marL="0" indent="0">
              <a:buNone/>
            </a:pPr>
            <a:r>
              <a:rPr lang="en-US" dirty="0"/>
              <a:t>    </a:t>
            </a:r>
            <a:r>
              <a:rPr lang="en-US" dirty="0" err="1"/>
              <a:t>int</a:t>
            </a:r>
            <a:r>
              <a:rPr lang="en-US" dirty="0"/>
              <a:t> available = </a:t>
            </a:r>
            <a:r>
              <a:rPr lang="en-US" dirty="0" err="1"/>
              <a:t>in.available</a:t>
            </a:r>
            <a:r>
              <a:rPr lang="en-US" dirty="0"/>
              <a:t>();</a:t>
            </a:r>
          </a:p>
          <a:p>
            <a:pPr marL="0" indent="0">
              <a:buNone/>
            </a:pPr>
            <a:r>
              <a:rPr lang="en-US" dirty="0"/>
              <a:t>    byte[] </a:t>
            </a:r>
            <a:r>
              <a:rPr lang="en-US" dirty="0" err="1"/>
              <a:t>outputBytes</a:t>
            </a:r>
            <a:r>
              <a:rPr lang="en-US" dirty="0"/>
              <a:t> = new byte[available];</a:t>
            </a:r>
          </a:p>
          <a:p>
            <a:pPr marL="0" indent="0">
              <a:buNone/>
            </a:pPr>
            <a:r>
              <a:rPr lang="en-US" dirty="0"/>
              <a:t>    </a:t>
            </a:r>
            <a:r>
              <a:rPr lang="en-US" dirty="0" err="1"/>
              <a:t>in.read</a:t>
            </a:r>
            <a:r>
              <a:rPr lang="en-US" dirty="0"/>
              <a:t>(</a:t>
            </a:r>
            <a:r>
              <a:rPr lang="en-US" dirty="0" err="1"/>
              <a:t>outputBytes</a:t>
            </a:r>
            <a:r>
              <a:rPr lang="en-US" dirty="0"/>
              <a:t>);</a:t>
            </a:r>
          </a:p>
          <a:p>
            <a:pPr marL="0" indent="0">
              <a:buNone/>
            </a:pPr>
            <a:r>
              <a:rPr lang="en-US" dirty="0"/>
              <a:t>    String output = new String(</a:t>
            </a:r>
            <a:r>
              <a:rPr lang="en-US" dirty="0" err="1"/>
              <a:t>outputBytes</a:t>
            </a:r>
            <a:r>
              <a:rPr lang="en-US" dirty="0"/>
              <a:t>);</a:t>
            </a:r>
          </a:p>
          <a:p>
            <a:pPr marL="0" indent="0">
              <a:buNone/>
            </a:pPr>
            <a:r>
              <a:rPr lang="en-US" dirty="0"/>
              <a:t>    final String[] lines = </a:t>
            </a:r>
            <a:r>
              <a:rPr lang="en-US" dirty="0" err="1"/>
              <a:t>output.split</a:t>
            </a:r>
            <a:r>
              <a:rPr lang="en-US" dirty="0"/>
              <a:t>("\\r?\\n");</a:t>
            </a:r>
          </a:p>
          <a:p>
            <a:pPr marL="0" indent="0">
              <a:buNone/>
            </a:pPr>
            <a:r>
              <a:rPr lang="en-US" dirty="0"/>
              <a:t>    for (String l : lines) {</a:t>
            </a:r>
          </a:p>
          <a:p>
            <a:pPr marL="0" indent="0">
              <a:buNone/>
            </a:pPr>
            <a:r>
              <a:rPr lang="en-US" dirty="0"/>
              <a:t>        if (</a:t>
            </a:r>
            <a:r>
              <a:rPr lang="en-US" dirty="0" err="1"/>
              <a:t>l.endsWith</a:t>
            </a:r>
            <a:r>
              <a:rPr lang="en-US" dirty="0"/>
              <a:t>(</a:t>
            </a:r>
            <a:r>
              <a:rPr lang="en-US" dirty="0" err="1"/>
              <a:t>TestClass.class.getName</a:t>
            </a:r>
            <a:r>
              <a:rPr lang="en-US" dirty="0"/>
              <a:t>())) {</a:t>
            </a:r>
          </a:p>
          <a:p>
            <a:pPr marL="0" indent="0">
              <a:buNone/>
            </a:pPr>
            <a:r>
              <a:rPr lang="en-US" dirty="0"/>
              <a:t>            </a:t>
            </a:r>
            <a:r>
              <a:rPr lang="en-US" dirty="0" err="1"/>
              <a:t>System.out.println</a:t>
            </a:r>
            <a:r>
              <a:rPr lang="en-US" dirty="0"/>
              <a:t>("Your </a:t>
            </a:r>
            <a:r>
              <a:rPr lang="en-US" dirty="0" err="1"/>
              <a:t>pid</a:t>
            </a:r>
            <a:r>
              <a:rPr lang="en-US" dirty="0"/>
              <a:t> is " + </a:t>
            </a:r>
            <a:r>
              <a:rPr lang="en-US" dirty="0" err="1"/>
              <a:t>l.split</a:t>
            </a:r>
            <a:r>
              <a:rPr lang="en-US" dirty="0"/>
              <a:t>(" ")[0]);</a:t>
            </a:r>
          </a:p>
          <a:p>
            <a:pPr marL="0" indent="0">
              <a:buNone/>
            </a:pPr>
            <a:r>
              <a:rPr lang="en-US" dirty="0"/>
              <a:t>        }</a:t>
            </a:r>
          </a:p>
          <a:p>
            <a:pPr marL="0" indent="0">
              <a:buNone/>
            </a:pPr>
            <a:r>
              <a:rPr lang="en-US" dirty="0"/>
              <a:t>    }</a:t>
            </a:r>
          </a:p>
          <a:p>
            <a:pPr marL="0" indent="0">
              <a:buNone/>
            </a:pPr>
            <a:r>
              <a:rPr lang="en-US" dirty="0"/>
              <a:t>}</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29</a:t>
            </a:fld>
            <a:endParaRPr lang="en-US"/>
          </a:p>
        </p:txBody>
      </p:sp>
    </p:spTree>
    <p:extLst>
      <p:ext uri="{BB962C8B-B14F-4D97-AF65-F5344CB8AC3E}">
        <p14:creationId xmlns:p14="http://schemas.microsoft.com/office/powerpoint/2010/main" val="1894272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JEP and JSR Definition</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dirty="0"/>
              <a:t>  |  Page </a:t>
            </a:r>
            <a:fld id="{D69B0E54-7BC7-44CD-A761-038181F3E53E}" type="slidenum">
              <a:rPr lang="en-US" smtClean="0"/>
              <a:pPr/>
              <a:t>3</a:t>
            </a:fld>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981200"/>
            <a:ext cx="6019800"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34216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a:t>Process API Updates (JEP 102)</a:t>
            </a:r>
            <a:br>
              <a:rPr lang="en-US" dirty="0"/>
            </a:br>
            <a:endParaRPr lang="en-US" dirty="0"/>
          </a:p>
        </p:txBody>
      </p:sp>
      <p:sp>
        <p:nvSpPr>
          <p:cNvPr id="3" name="Content Placeholder 2"/>
          <p:cNvSpPr>
            <a:spLocks noGrp="1"/>
          </p:cNvSpPr>
          <p:nvPr>
            <p:ph idx="1"/>
          </p:nvPr>
        </p:nvSpPr>
        <p:spPr/>
        <p:txBody>
          <a:bodyPr/>
          <a:lstStyle/>
          <a:p>
            <a:r>
              <a:rPr lang="en-US" dirty="0"/>
              <a:t>Among the API changes is the introduction of the </a:t>
            </a:r>
            <a:r>
              <a:rPr lang="en-US" dirty="0" err="1"/>
              <a:t>ProcessHandle</a:t>
            </a:r>
            <a:r>
              <a:rPr lang="en-US" dirty="0"/>
              <a:t> interface, which makes common operations on native processes much easier.</a:t>
            </a:r>
          </a:p>
          <a:p>
            <a:endParaRPr lang="en-US" dirty="0"/>
          </a:p>
          <a:p>
            <a:pPr lvl="1"/>
            <a:r>
              <a:rPr lang="en-US" dirty="0"/>
              <a:t>Starting in Java 9, we can use the </a:t>
            </a:r>
            <a:r>
              <a:rPr lang="en-US" dirty="0" err="1"/>
              <a:t>pid</a:t>
            </a:r>
            <a:r>
              <a:rPr lang="en-US" dirty="0"/>
              <a:t>() method of the current </a:t>
            </a:r>
            <a:r>
              <a:rPr lang="en-US" dirty="0" err="1"/>
              <a:t>ProcessHandle</a:t>
            </a:r>
            <a:r>
              <a:rPr lang="en-US" dirty="0"/>
              <a:t>:</a:t>
            </a:r>
          </a:p>
          <a:p>
            <a:pPr marL="0" indent="0">
              <a:buNone/>
            </a:pPr>
            <a:r>
              <a:rPr lang="en-US" dirty="0"/>
              <a:t> </a:t>
            </a:r>
          </a:p>
          <a:p>
            <a:pPr lvl="1"/>
            <a:r>
              <a:rPr lang="en-US" dirty="0"/>
              <a:t>long </a:t>
            </a:r>
            <a:r>
              <a:rPr lang="en-US" dirty="0" err="1"/>
              <a:t>pid</a:t>
            </a:r>
            <a:r>
              <a:rPr lang="en-US" dirty="0"/>
              <a:t> = </a:t>
            </a:r>
            <a:r>
              <a:rPr lang="en-US" dirty="0" err="1"/>
              <a:t>ProcessHandle.current</a:t>
            </a:r>
            <a:r>
              <a:rPr lang="en-US" dirty="0"/>
              <a:t>().</a:t>
            </a:r>
            <a:r>
              <a:rPr lang="en-US" dirty="0" err="1"/>
              <a:t>pid</a:t>
            </a:r>
            <a:r>
              <a:rPr lang="en-US" dirty="0"/>
              <a:t>();</a:t>
            </a:r>
          </a:p>
          <a:p>
            <a:pPr marL="0" indent="0">
              <a:buNone/>
            </a:pPr>
            <a:r>
              <a:rPr lang="en-US" dirty="0"/>
              <a:t> </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30</a:t>
            </a:fld>
            <a:endParaRPr lang="en-US"/>
          </a:p>
        </p:txBody>
      </p:sp>
    </p:spTree>
    <p:extLst>
      <p:ext uri="{BB962C8B-B14F-4D97-AF65-F5344CB8AC3E}">
        <p14:creationId xmlns:p14="http://schemas.microsoft.com/office/powerpoint/2010/main" val="33806693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a:t>Process API Updates (JEP 102)</a:t>
            </a:r>
            <a:br>
              <a:rPr lang="en-US" dirty="0"/>
            </a:br>
            <a:endParaRPr lang="en-US" dirty="0"/>
          </a:p>
        </p:txBody>
      </p:sp>
      <p:sp>
        <p:nvSpPr>
          <p:cNvPr id="3" name="Content Placeholder 2"/>
          <p:cNvSpPr>
            <a:spLocks noGrp="1"/>
          </p:cNvSpPr>
          <p:nvPr>
            <p:ph idx="1"/>
          </p:nvPr>
        </p:nvSpPr>
        <p:spPr>
          <a:xfrm>
            <a:off x="869950" y="1295400"/>
            <a:ext cx="7337425" cy="4832350"/>
          </a:xfrm>
        </p:spPr>
        <p:txBody>
          <a:bodyPr/>
          <a:lstStyle/>
          <a:p>
            <a:r>
              <a:rPr lang="en-US" dirty="0"/>
              <a:t>Checking If a Process Is Currently Running</a:t>
            </a:r>
          </a:p>
          <a:p>
            <a:pPr lvl="1"/>
            <a:r>
              <a:rPr lang="en-US" dirty="0"/>
              <a:t>Prior to the introduction of </a:t>
            </a:r>
            <a:r>
              <a:rPr lang="en-US" dirty="0" err="1"/>
              <a:t>ProcessHandle</a:t>
            </a:r>
            <a:r>
              <a:rPr lang="en-US" dirty="0"/>
              <a:t>, checking if a process was alive could be done by running a command such as </a:t>
            </a:r>
            <a:r>
              <a:rPr lang="en-US" dirty="0" err="1"/>
              <a:t>ps</a:t>
            </a:r>
            <a:r>
              <a:rPr lang="en-US" dirty="0"/>
              <a:t> -</a:t>
            </a:r>
            <a:r>
              <a:rPr lang="en-US" dirty="0" err="1"/>
              <a:t>ef</a:t>
            </a:r>
            <a:r>
              <a:rPr lang="en-US" dirty="0"/>
              <a:t> and parsing its output to see if the process is listed. Another workaround relies on the </a:t>
            </a:r>
            <a:r>
              <a:rPr lang="en-US" dirty="0" err="1"/>
              <a:t>exitValue</a:t>
            </a:r>
            <a:r>
              <a:rPr lang="en-US" dirty="0"/>
              <a:t>() method of the Process class, which throws an </a:t>
            </a:r>
            <a:r>
              <a:rPr lang="en-US" dirty="0" err="1"/>
              <a:t>IllegalThreadStateException</a:t>
            </a:r>
            <a:r>
              <a:rPr lang="en-US" dirty="0"/>
              <a:t> if the process has not yet terminated.</a:t>
            </a:r>
          </a:p>
          <a:p>
            <a:r>
              <a:rPr lang="en-US" dirty="0"/>
              <a:t>Starting Java 9, we can use the </a:t>
            </a:r>
            <a:r>
              <a:rPr lang="en-US" dirty="0" err="1"/>
              <a:t>isAlive</a:t>
            </a:r>
            <a:r>
              <a:rPr lang="en-US" dirty="0"/>
              <a:t>() method:</a:t>
            </a:r>
          </a:p>
          <a:p>
            <a:pPr marL="400050" lvl="1" indent="0">
              <a:buNone/>
            </a:pPr>
            <a:r>
              <a:rPr lang="en-US" dirty="0"/>
              <a:t>Process </a:t>
            </a:r>
            <a:r>
              <a:rPr lang="en-US" dirty="0" err="1"/>
              <a:t>process</a:t>
            </a:r>
            <a:r>
              <a:rPr lang="en-US" dirty="0"/>
              <a:t> = ...</a:t>
            </a:r>
          </a:p>
          <a:p>
            <a:pPr marL="400050" lvl="1" indent="0">
              <a:buNone/>
            </a:pPr>
            <a:r>
              <a:rPr lang="en-US" dirty="0" err="1"/>
              <a:t>boolean</a:t>
            </a:r>
            <a:r>
              <a:rPr lang="en-US" dirty="0"/>
              <a:t> </a:t>
            </a:r>
            <a:r>
              <a:rPr lang="en-US" dirty="0" err="1"/>
              <a:t>isAlive</a:t>
            </a:r>
            <a:r>
              <a:rPr lang="en-US" dirty="0"/>
              <a:t> = </a:t>
            </a:r>
            <a:r>
              <a:rPr lang="en-US" dirty="0" err="1"/>
              <a:t>process.toHandle</a:t>
            </a:r>
            <a:r>
              <a:rPr lang="en-US" dirty="0"/>
              <a:t>().</a:t>
            </a:r>
            <a:r>
              <a:rPr lang="en-US" dirty="0" err="1"/>
              <a:t>isAlive</a:t>
            </a:r>
            <a:r>
              <a:rPr lang="en-US" dirty="0"/>
              <a:t>();</a:t>
            </a:r>
          </a:p>
          <a:p>
            <a:pPr marL="400050" lvl="1" indent="0">
              <a:buNone/>
            </a:pPr>
            <a:endParaRPr lang="en-US" dirty="0"/>
          </a:p>
          <a:p>
            <a:pPr marL="400050" lvl="1" indent="0">
              <a:buNone/>
            </a:pPr>
            <a:r>
              <a:rPr lang="en-US" dirty="0"/>
              <a:t>// Or given a </a:t>
            </a:r>
            <a:r>
              <a:rPr lang="en-US" dirty="0" err="1"/>
              <a:t>pid</a:t>
            </a:r>
            <a:endParaRPr lang="en-US" dirty="0"/>
          </a:p>
          <a:p>
            <a:pPr marL="400050" lvl="1" indent="0">
              <a:buNone/>
            </a:pPr>
            <a:r>
              <a:rPr lang="en-US" dirty="0"/>
              <a:t>Optional&lt;</a:t>
            </a:r>
            <a:r>
              <a:rPr lang="en-US" dirty="0" err="1"/>
              <a:t>ProcessHandle</a:t>
            </a:r>
            <a:r>
              <a:rPr lang="en-US" dirty="0"/>
              <a:t>&gt; </a:t>
            </a:r>
            <a:r>
              <a:rPr lang="en-US" dirty="0" err="1"/>
              <a:t>processHandle</a:t>
            </a:r>
            <a:r>
              <a:rPr lang="en-US" dirty="0"/>
              <a:t> = </a:t>
            </a:r>
            <a:r>
              <a:rPr lang="en-US" dirty="0" err="1"/>
              <a:t>ProcessHandle.of</a:t>
            </a:r>
            <a:r>
              <a:rPr lang="en-US" dirty="0"/>
              <a:t>(</a:t>
            </a:r>
            <a:r>
              <a:rPr lang="en-US" dirty="0" err="1"/>
              <a:t>pid</a:t>
            </a:r>
            <a:r>
              <a:rPr lang="en-US" dirty="0"/>
              <a:t>);</a:t>
            </a:r>
          </a:p>
          <a:p>
            <a:pPr marL="400050" lvl="1" indent="0">
              <a:buNone/>
            </a:pPr>
            <a:r>
              <a:rPr lang="en-US" dirty="0" err="1"/>
              <a:t>boolean</a:t>
            </a:r>
            <a:r>
              <a:rPr lang="en-US" dirty="0"/>
              <a:t> </a:t>
            </a:r>
            <a:r>
              <a:rPr lang="en-US" dirty="0" err="1"/>
              <a:t>isAlive</a:t>
            </a:r>
            <a:r>
              <a:rPr lang="en-US" dirty="0"/>
              <a:t> = </a:t>
            </a:r>
            <a:r>
              <a:rPr lang="en-US" dirty="0" err="1"/>
              <a:t>processHandle.isPresent</a:t>
            </a:r>
            <a:r>
              <a:rPr lang="en-US" dirty="0"/>
              <a:t>() &amp;&amp; </a:t>
            </a:r>
            <a:r>
              <a:rPr lang="en-US" dirty="0" err="1"/>
              <a:t>processHandle.get</a:t>
            </a:r>
            <a:r>
              <a:rPr lang="en-US" dirty="0"/>
              <a:t>().</a:t>
            </a:r>
            <a:r>
              <a:rPr lang="en-US" dirty="0" err="1"/>
              <a:t>isAlive</a:t>
            </a:r>
            <a:r>
              <a:rPr lang="en-US" dirty="0"/>
              <a:t>();</a:t>
            </a:r>
          </a:p>
          <a:p>
            <a:pPr marL="400050" lvl="1" indent="0">
              <a:buNone/>
            </a:pPr>
            <a:r>
              <a:rPr lang="en-US" dirty="0"/>
              <a:t> </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31</a:t>
            </a:fld>
            <a:endParaRPr lang="en-US"/>
          </a:p>
        </p:txBody>
      </p:sp>
    </p:spTree>
    <p:extLst>
      <p:ext uri="{BB962C8B-B14F-4D97-AF65-F5344CB8AC3E}">
        <p14:creationId xmlns:p14="http://schemas.microsoft.com/office/powerpoint/2010/main" val="19175647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a:t>Process API Updates (JEP 102)</a:t>
            </a:r>
            <a:br>
              <a:rPr lang="en-US" dirty="0"/>
            </a:br>
            <a:endParaRPr lang="en-US" dirty="0"/>
          </a:p>
        </p:txBody>
      </p:sp>
      <p:sp>
        <p:nvSpPr>
          <p:cNvPr id="3" name="Content Placeholder 2"/>
          <p:cNvSpPr>
            <a:spLocks noGrp="1"/>
          </p:cNvSpPr>
          <p:nvPr>
            <p:ph idx="1"/>
          </p:nvPr>
        </p:nvSpPr>
        <p:spPr>
          <a:xfrm>
            <a:off x="869950" y="1295400"/>
            <a:ext cx="7337425" cy="4832350"/>
          </a:xfrm>
        </p:spPr>
        <p:txBody>
          <a:bodyPr/>
          <a:lstStyle/>
          <a:p>
            <a:r>
              <a:rPr lang="en-US" dirty="0"/>
              <a:t>Retrieving Process Information</a:t>
            </a:r>
          </a:p>
          <a:p>
            <a:endParaRPr lang="en-US" dirty="0"/>
          </a:p>
          <a:p>
            <a:pPr lvl="1"/>
            <a:r>
              <a:rPr lang="en-US" dirty="0"/>
              <a:t>Similarly, if we wanted to retrieve basic information about a certain process, there is no built-in solution.</a:t>
            </a:r>
          </a:p>
          <a:p>
            <a:pPr lvl="1"/>
            <a:endParaRPr lang="en-US" dirty="0"/>
          </a:p>
          <a:p>
            <a:pPr lvl="1"/>
            <a:r>
              <a:rPr lang="en-US" dirty="0"/>
              <a:t> One could parse a command result or rely on a third-party library to do it. </a:t>
            </a:r>
          </a:p>
          <a:p>
            <a:pPr lvl="1"/>
            <a:endParaRPr lang="en-US" dirty="0"/>
          </a:p>
          <a:p>
            <a:pPr lvl="1"/>
            <a:r>
              <a:rPr lang="en-US" dirty="0"/>
              <a:t>In Java 9, we can retrieve a </a:t>
            </a:r>
            <a:r>
              <a:rPr lang="en-US" dirty="0" err="1"/>
              <a:t>ProcessHandle.Info</a:t>
            </a:r>
            <a:r>
              <a:rPr lang="en-US" dirty="0"/>
              <a:t> instance</a:t>
            </a:r>
          </a:p>
          <a:p>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32</a:t>
            </a:fld>
            <a:endParaRPr lang="en-US"/>
          </a:p>
        </p:txBody>
      </p:sp>
    </p:spTree>
    <p:extLst>
      <p:ext uri="{BB962C8B-B14F-4D97-AF65-F5344CB8AC3E}">
        <p14:creationId xmlns:p14="http://schemas.microsoft.com/office/powerpoint/2010/main" val="26045288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a:t>Process API Updates (JEP 102)</a:t>
            </a:r>
            <a:br>
              <a:rPr lang="en-US" dirty="0"/>
            </a:br>
            <a:endParaRPr lang="en-US" dirty="0"/>
          </a:p>
        </p:txBody>
      </p:sp>
      <p:sp>
        <p:nvSpPr>
          <p:cNvPr id="3" name="Content Placeholder 2"/>
          <p:cNvSpPr>
            <a:spLocks noGrp="1"/>
          </p:cNvSpPr>
          <p:nvPr>
            <p:ph idx="1"/>
          </p:nvPr>
        </p:nvSpPr>
        <p:spPr>
          <a:xfrm>
            <a:off x="1203469" y="1295400"/>
            <a:ext cx="6670386" cy="5334000"/>
          </a:xfrm>
        </p:spPr>
        <p:txBody>
          <a:bodyPr/>
          <a:lstStyle/>
          <a:p>
            <a:pPr marL="400050" lvl="1" indent="0">
              <a:buNone/>
            </a:pPr>
            <a:r>
              <a:rPr lang="en-US" b="1" dirty="0" err="1"/>
              <a:t>ProcessHandle.Info</a:t>
            </a:r>
            <a:r>
              <a:rPr lang="en-US" b="1" dirty="0"/>
              <a:t>  contains this information:</a:t>
            </a:r>
          </a:p>
          <a:p>
            <a:pPr marL="400050" lvl="1" indent="0">
              <a:buNone/>
            </a:pPr>
            <a:r>
              <a:rPr lang="en-US" dirty="0"/>
              <a:t>Optional&lt;</a:t>
            </a:r>
            <a:r>
              <a:rPr lang="en-US" dirty="0" err="1"/>
              <a:t>ProcessHandle</a:t>
            </a:r>
            <a:r>
              <a:rPr lang="en-US" dirty="0"/>
              <a:t>&gt; </a:t>
            </a:r>
            <a:r>
              <a:rPr lang="en-US" dirty="0" err="1"/>
              <a:t>processHandle</a:t>
            </a:r>
            <a:r>
              <a:rPr lang="en-US" dirty="0"/>
              <a:t> = </a:t>
            </a:r>
            <a:r>
              <a:rPr lang="en-US" dirty="0" err="1"/>
              <a:t>ProcessHandle.of</a:t>
            </a:r>
            <a:r>
              <a:rPr lang="en-US" dirty="0"/>
              <a:t>(</a:t>
            </a:r>
            <a:r>
              <a:rPr lang="en-US" dirty="0" err="1"/>
              <a:t>pid</a:t>
            </a:r>
            <a:r>
              <a:rPr lang="en-US" dirty="0"/>
              <a:t>);</a:t>
            </a:r>
          </a:p>
          <a:p>
            <a:pPr marL="400050" lvl="1" indent="0">
              <a:buNone/>
            </a:pPr>
            <a:r>
              <a:rPr lang="en-US" dirty="0"/>
              <a:t>if(</a:t>
            </a:r>
            <a:r>
              <a:rPr lang="en-US" dirty="0" err="1"/>
              <a:t>processHandle.isPresent</a:t>
            </a:r>
            <a:r>
              <a:rPr lang="en-US" dirty="0"/>
              <a:t>()) {</a:t>
            </a:r>
          </a:p>
          <a:p>
            <a:pPr marL="400050" lvl="1" indent="0">
              <a:buNone/>
            </a:pPr>
            <a:r>
              <a:rPr lang="en-US" dirty="0"/>
              <a:t>    </a:t>
            </a:r>
            <a:r>
              <a:rPr lang="en-US" dirty="0" err="1"/>
              <a:t>ProcessHandle.Info</a:t>
            </a:r>
            <a:r>
              <a:rPr lang="en-US" dirty="0"/>
              <a:t> </a:t>
            </a:r>
            <a:r>
              <a:rPr lang="en-US" dirty="0" err="1"/>
              <a:t>processInfo</a:t>
            </a:r>
            <a:r>
              <a:rPr lang="en-US" dirty="0"/>
              <a:t> = </a:t>
            </a:r>
            <a:r>
              <a:rPr lang="en-US" dirty="0" err="1"/>
              <a:t>processHandle.get</a:t>
            </a:r>
            <a:r>
              <a:rPr lang="en-US" dirty="0"/>
              <a:t>().</a:t>
            </a:r>
            <a:r>
              <a:rPr lang="en-US" b="1" dirty="0"/>
              <a:t>info</a:t>
            </a:r>
            <a:r>
              <a:rPr lang="en-US" dirty="0"/>
              <a:t>();</a:t>
            </a:r>
          </a:p>
          <a:p>
            <a:pPr marL="400050" lvl="1" indent="0">
              <a:buNone/>
            </a:pPr>
            <a:r>
              <a:rPr lang="en-US" dirty="0"/>
              <a:t>    </a:t>
            </a:r>
            <a:r>
              <a:rPr lang="en-US" dirty="0" err="1"/>
              <a:t>System.out.println</a:t>
            </a:r>
            <a:r>
              <a:rPr lang="en-US" dirty="0"/>
              <a:t>("Process arguments: " + </a:t>
            </a:r>
            <a:r>
              <a:rPr lang="en-US" dirty="0" err="1"/>
              <a:t>Arrays.toString</a:t>
            </a:r>
            <a:r>
              <a:rPr lang="en-US" dirty="0"/>
              <a:t>(</a:t>
            </a:r>
            <a:r>
              <a:rPr lang="en-US" dirty="0" err="1"/>
              <a:t>processInfo.</a:t>
            </a:r>
            <a:r>
              <a:rPr lang="en-US" b="1" dirty="0" err="1"/>
              <a:t>arguments</a:t>
            </a:r>
            <a:r>
              <a:rPr lang="en-US" dirty="0"/>
              <a:t>().</a:t>
            </a:r>
            <a:r>
              <a:rPr lang="en-US" dirty="0" err="1"/>
              <a:t>orElse</a:t>
            </a:r>
            <a:r>
              <a:rPr lang="en-US" dirty="0"/>
              <a:t>(new String[0])));</a:t>
            </a:r>
          </a:p>
          <a:p>
            <a:pPr marL="400050" lvl="1" indent="0">
              <a:buNone/>
            </a:pPr>
            <a:r>
              <a:rPr lang="en-US" dirty="0"/>
              <a:t>    </a:t>
            </a:r>
            <a:r>
              <a:rPr lang="en-US" dirty="0" err="1"/>
              <a:t>System.out.println</a:t>
            </a:r>
            <a:r>
              <a:rPr lang="en-US" dirty="0"/>
              <a:t>("Process executable: " + </a:t>
            </a:r>
            <a:r>
              <a:rPr lang="en-US" dirty="0" err="1"/>
              <a:t>processInfo.</a:t>
            </a:r>
            <a:r>
              <a:rPr lang="en-US" b="1" dirty="0" err="1"/>
              <a:t>command</a:t>
            </a:r>
            <a:r>
              <a:rPr lang="en-US" dirty="0"/>
              <a:t>().</a:t>
            </a:r>
            <a:r>
              <a:rPr lang="en-US" dirty="0" err="1"/>
              <a:t>orElse</a:t>
            </a:r>
            <a:r>
              <a:rPr lang="en-US" dirty="0"/>
              <a:t>(""));</a:t>
            </a:r>
          </a:p>
          <a:p>
            <a:pPr marL="400050" lvl="1" indent="0">
              <a:buNone/>
            </a:pPr>
            <a:r>
              <a:rPr lang="en-US" dirty="0"/>
              <a:t>    </a:t>
            </a:r>
            <a:r>
              <a:rPr lang="en-US" dirty="0" err="1"/>
              <a:t>System.out.println</a:t>
            </a:r>
            <a:r>
              <a:rPr lang="en-US" dirty="0"/>
              <a:t>("Process command line: " + </a:t>
            </a:r>
            <a:r>
              <a:rPr lang="en-US" dirty="0" err="1"/>
              <a:t>processInfo.</a:t>
            </a:r>
            <a:r>
              <a:rPr lang="en-US" b="1" dirty="0" err="1"/>
              <a:t>commandLine</a:t>
            </a:r>
            <a:r>
              <a:rPr lang="en-US" dirty="0"/>
              <a:t>().</a:t>
            </a:r>
            <a:r>
              <a:rPr lang="en-US" dirty="0" err="1"/>
              <a:t>orElse</a:t>
            </a:r>
            <a:r>
              <a:rPr lang="en-US" dirty="0"/>
              <a:t>(""));</a:t>
            </a:r>
          </a:p>
          <a:p>
            <a:pPr marL="400050" lvl="1" indent="0">
              <a:buNone/>
            </a:pPr>
            <a:r>
              <a:rPr lang="en-US" dirty="0"/>
              <a:t>    </a:t>
            </a:r>
            <a:r>
              <a:rPr lang="en-US" dirty="0" err="1"/>
              <a:t>System.out.println</a:t>
            </a:r>
            <a:r>
              <a:rPr lang="en-US" dirty="0"/>
              <a:t>("Process start time: " + </a:t>
            </a:r>
            <a:r>
              <a:rPr lang="en-US" dirty="0" err="1"/>
              <a:t>processInfo.</a:t>
            </a:r>
            <a:r>
              <a:rPr lang="en-US" b="1" dirty="0" err="1"/>
              <a:t>startInstant</a:t>
            </a:r>
            <a:r>
              <a:rPr lang="en-US" dirty="0"/>
              <a:t>().</a:t>
            </a:r>
            <a:r>
              <a:rPr lang="en-US" dirty="0" err="1"/>
              <a:t>orElse</a:t>
            </a:r>
            <a:r>
              <a:rPr lang="en-US" dirty="0"/>
              <a:t>(null));</a:t>
            </a:r>
          </a:p>
          <a:p>
            <a:pPr marL="400050" lvl="1" indent="0">
              <a:buNone/>
            </a:pPr>
            <a:r>
              <a:rPr lang="en-US" dirty="0"/>
              <a:t>    </a:t>
            </a:r>
            <a:r>
              <a:rPr lang="en-US" dirty="0" err="1"/>
              <a:t>System.out.println</a:t>
            </a:r>
            <a:r>
              <a:rPr lang="en-US" dirty="0"/>
              <a:t>("Process total </a:t>
            </a:r>
            <a:r>
              <a:rPr lang="en-US" dirty="0" err="1"/>
              <a:t>cputime</a:t>
            </a:r>
            <a:r>
              <a:rPr lang="en-US" dirty="0"/>
              <a:t> accumulated: " + </a:t>
            </a:r>
            <a:r>
              <a:rPr lang="en-US" dirty="0" err="1"/>
              <a:t>processInfo.</a:t>
            </a:r>
            <a:r>
              <a:rPr lang="en-US" b="1" dirty="0" err="1"/>
              <a:t>totalCpuDuration</a:t>
            </a:r>
            <a:r>
              <a:rPr lang="en-US" dirty="0"/>
              <a:t>().</a:t>
            </a:r>
            <a:r>
              <a:rPr lang="en-US" dirty="0" err="1"/>
              <a:t>orElse</a:t>
            </a:r>
            <a:r>
              <a:rPr lang="en-US" dirty="0"/>
              <a:t>(null));</a:t>
            </a:r>
          </a:p>
          <a:p>
            <a:pPr marL="400050" lvl="1" indent="0">
              <a:buNone/>
            </a:pPr>
            <a:r>
              <a:rPr lang="en-US" dirty="0"/>
              <a:t>    </a:t>
            </a:r>
            <a:r>
              <a:rPr lang="en-US" dirty="0" err="1"/>
              <a:t>System.out.println</a:t>
            </a:r>
            <a:r>
              <a:rPr lang="en-US" dirty="0"/>
              <a:t>("Process user: " + </a:t>
            </a:r>
            <a:r>
              <a:rPr lang="en-US" dirty="0" err="1"/>
              <a:t>processInfo.</a:t>
            </a:r>
            <a:r>
              <a:rPr lang="en-US" b="1" dirty="0" err="1"/>
              <a:t>user</a:t>
            </a:r>
            <a:r>
              <a:rPr lang="en-US" dirty="0"/>
              <a:t>().</a:t>
            </a:r>
            <a:r>
              <a:rPr lang="en-US" dirty="0" err="1"/>
              <a:t>orElse</a:t>
            </a:r>
            <a:r>
              <a:rPr lang="en-US" dirty="0"/>
              <a:t>(""));</a:t>
            </a:r>
          </a:p>
          <a:p>
            <a:pPr marL="400050" lvl="1" indent="0">
              <a:buNone/>
            </a:pPr>
            <a:r>
              <a:rPr lang="en-US" dirty="0"/>
              <a:t>}</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33</a:t>
            </a:fld>
            <a:endParaRPr lang="en-US"/>
          </a:p>
        </p:txBody>
      </p:sp>
    </p:spTree>
    <p:extLst>
      <p:ext uri="{BB962C8B-B14F-4D97-AF65-F5344CB8AC3E}">
        <p14:creationId xmlns:p14="http://schemas.microsoft.com/office/powerpoint/2010/main" val="18615706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a:t>Process API Updates (JEP 102)</a:t>
            </a:r>
            <a:br>
              <a:rPr lang="en-US" dirty="0"/>
            </a:br>
            <a:endParaRPr lang="en-US" dirty="0"/>
          </a:p>
        </p:txBody>
      </p:sp>
      <p:sp>
        <p:nvSpPr>
          <p:cNvPr id="3" name="Content Placeholder 2"/>
          <p:cNvSpPr>
            <a:spLocks noGrp="1"/>
          </p:cNvSpPr>
          <p:nvPr>
            <p:ph idx="1"/>
          </p:nvPr>
        </p:nvSpPr>
        <p:spPr>
          <a:xfrm>
            <a:off x="1203469" y="1295400"/>
            <a:ext cx="6670386" cy="5334000"/>
          </a:xfrm>
        </p:spPr>
        <p:txBody>
          <a:bodyPr/>
          <a:lstStyle/>
          <a:p>
            <a:pPr marL="400050" lvl="1" indent="0">
              <a:buNone/>
            </a:pPr>
            <a:r>
              <a:rPr lang="en-US" b="1" dirty="0"/>
              <a:t>Running Post-Termination Code</a:t>
            </a:r>
          </a:p>
          <a:p>
            <a:pPr marL="400050" lvl="1" indent="0">
              <a:buNone/>
            </a:pPr>
            <a:endParaRPr lang="en-US" dirty="0"/>
          </a:p>
          <a:p>
            <a:r>
              <a:rPr lang="en-US" dirty="0"/>
              <a:t>Another convenient feature in the new process API is the ability to run code upon process termination. This can be done using the </a:t>
            </a:r>
            <a:r>
              <a:rPr lang="en-US" dirty="0" err="1"/>
              <a:t>onExit</a:t>
            </a:r>
            <a:r>
              <a:rPr lang="en-US" dirty="0"/>
              <a:t> method in either a Process or a </a:t>
            </a:r>
            <a:r>
              <a:rPr lang="en-US" dirty="0" err="1"/>
              <a:t>ProcessHandle</a:t>
            </a:r>
            <a:r>
              <a:rPr lang="en-US" dirty="0"/>
              <a:t>, which returns a </a:t>
            </a:r>
            <a:r>
              <a:rPr lang="en-US" dirty="0" err="1"/>
              <a:t>CompletableFuture</a:t>
            </a:r>
            <a:r>
              <a:rPr lang="en-US" dirty="0"/>
              <a:t>.</a:t>
            </a:r>
          </a:p>
          <a:p>
            <a:endParaRPr lang="en-US" dirty="0"/>
          </a:p>
          <a:p>
            <a:pPr marL="400050" lvl="1" indent="0">
              <a:buNone/>
            </a:pPr>
            <a:r>
              <a:rPr lang="en-US" dirty="0"/>
              <a:t>Process </a:t>
            </a:r>
            <a:r>
              <a:rPr lang="en-US" dirty="0" err="1"/>
              <a:t>process</a:t>
            </a:r>
            <a:r>
              <a:rPr lang="en-US" dirty="0"/>
              <a:t> = </a:t>
            </a:r>
            <a:r>
              <a:rPr lang="en-US" dirty="0" err="1"/>
              <a:t>Runtime.getRuntime</a:t>
            </a:r>
            <a:r>
              <a:rPr lang="en-US" dirty="0"/>
              <a:t>().exec(command);</a:t>
            </a:r>
          </a:p>
          <a:p>
            <a:pPr marL="400050" lvl="1" indent="0">
              <a:buNone/>
            </a:pPr>
            <a:endParaRPr lang="en-US" dirty="0"/>
          </a:p>
          <a:p>
            <a:pPr marL="400050" lvl="1" indent="0">
              <a:buNone/>
            </a:pPr>
            <a:r>
              <a:rPr lang="en-US" dirty="0" err="1"/>
              <a:t>process.onExit</a:t>
            </a:r>
            <a:r>
              <a:rPr lang="en-US" dirty="0"/>
              <a:t>().</a:t>
            </a:r>
            <a:r>
              <a:rPr lang="en-US" dirty="0" err="1"/>
              <a:t>thenRun</a:t>
            </a:r>
            <a:r>
              <a:rPr lang="en-US" dirty="0"/>
              <a:t>(() -&gt; { </a:t>
            </a:r>
            <a:r>
              <a:rPr lang="en-US" dirty="0" err="1"/>
              <a:t>System.out.println</a:t>
            </a:r>
            <a:r>
              <a:rPr lang="en-US" dirty="0"/>
              <a:t>("Finished!"); });</a:t>
            </a:r>
          </a:p>
          <a:p>
            <a:pPr marL="400050" lvl="1" indent="0">
              <a:buNone/>
            </a:pPr>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34</a:t>
            </a:fld>
            <a:endParaRPr lang="en-US"/>
          </a:p>
        </p:txBody>
      </p:sp>
    </p:spTree>
    <p:extLst>
      <p:ext uri="{BB962C8B-B14F-4D97-AF65-F5344CB8AC3E}">
        <p14:creationId xmlns:p14="http://schemas.microsoft.com/office/powerpoint/2010/main" val="41292384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a:t>Try-With-Resources Statement</a:t>
            </a:r>
          </a:p>
        </p:txBody>
      </p:sp>
      <p:sp>
        <p:nvSpPr>
          <p:cNvPr id="3" name="Content Placeholder 2"/>
          <p:cNvSpPr>
            <a:spLocks noGrp="1"/>
          </p:cNvSpPr>
          <p:nvPr>
            <p:ph idx="1"/>
          </p:nvPr>
        </p:nvSpPr>
        <p:spPr>
          <a:xfrm>
            <a:off x="1203469" y="1295400"/>
            <a:ext cx="6670386" cy="5334000"/>
          </a:xfrm>
        </p:spPr>
        <p:txBody>
          <a:bodyPr/>
          <a:lstStyle/>
          <a:p>
            <a:r>
              <a:rPr lang="en-US" dirty="0"/>
              <a:t>Allow Effectively Final Variables to Be Used in a Try-With-Resources Statement</a:t>
            </a:r>
          </a:p>
          <a:p>
            <a:endParaRPr lang="en-US" dirty="0"/>
          </a:p>
          <a:p>
            <a:r>
              <a:rPr lang="en-US" dirty="0"/>
              <a:t>Try-with-resources statements require a local variable declaration for the resource: </a:t>
            </a:r>
          </a:p>
          <a:p>
            <a:pPr marL="0" indent="0">
              <a:buNone/>
            </a:pPr>
            <a:endParaRPr lang="en-US" dirty="0"/>
          </a:p>
          <a:p>
            <a:pPr marL="0" indent="0">
              <a:buNone/>
            </a:pPr>
            <a:endParaRPr lang="en-US" dirty="0"/>
          </a:p>
          <a:p>
            <a:pPr marL="0" indent="0">
              <a:buNone/>
            </a:pPr>
            <a:r>
              <a:rPr lang="en-US" dirty="0"/>
              <a:t>// Before Java 9</a:t>
            </a:r>
          </a:p>
          <a:p>
            <a:pPr marL="0" indent="0">
              <a:buNone/>
            </a:pPr>
            <a:r>
              <a:rPr lang="en-US" dirty="0"/>
              <a:t>try(</a:t>
            </a:r>
            <a:r>
              <a:rPr lang="en-US" dirty="0" err="1"/>
              <a:t>FileReader</a:t>
            </a:r>
            <a:r>
              <a:rPr lang="en-US" dirty="0"/>
              <a:t> </a:t>
            </a:r>
            <a:r>
              <a:rPr lang="en-US" dirty="0" err="1"/>
              <a:t>fileReader</a:t>
            </a:r>
            <a:r>
              <a:rPr lang="en-US" dirty="0"/>
              <a:t> = new </a:t>
            </a:r>
            <a:r>
              <a:rPr lang="en-US" dirty="0" err="1"/>
              <a:t>FileReader</a:t>
            </a:r>
            <a:r>
              <a:rPr lang="en-US" dirty="0"/>
              <a:t>("input")) {</a:t>
            </a:r>
          </a:p>
          <a:p>
            <a:pPr marL="0" indent="0">
              <a:buNone/>
            </a:pPr>
            <a:r>
              <a:rPr lang="en-US" dirty="0"/>
              <a:t>   ...</a:t>
            </a:r>
          </a:p>
          <a:p>
            <a:pPr marL="0" indent="0">
              <a:buNone/>
            </a:pPr>
            <a:r>
              <a:rPr lang="en-US" dirty="0"/>
              <a:t>}</a:t>
            </a:r>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35</a:t>
            </a:fld>
            <a:endParaRPr lang="en-US"/>
          </a:p>
        </p:txBody>
      </p:sp>
    </p:spTree>
    <p:extLst>
      <p:ext uri="{BB962C8B-B14F-4D97-AF65-F5344CB8AC3E}">
        <p14:creationId xmlns:p14="http://schemas.microsoft.com/office/powerpoint/2010/main" val="38096444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a:t>Try-With-Resources Statement</a:t>
            </a:r>
            <a:br>
              <a:rPr lang="en-US" dirty="0"/>
            </a:br>
            <a:endParaRPr lang="en-US" dirty="0"/>
          </a:p>
        </p:txBody>
      </p:sp>
      <p:sp>
        <p:nvSpPr>
          <p:cNvPr id="3" name="Content Placeholder 2"/>
          <p:cNvSpPr>
            <a:spLocks noGrp="1"/>
          </p:cNvSpPr>
          <p:nvPr>
            <p:ph idx="1"/>
          </p:nvPr>
        </p:nvSpPr>
        <p:spPr>
          <a:xfrm>
            <a:off x="1203469" y="1295400"/>
            <a:ext cx="6670386" cy="5334000"/>
          </a:xfrm>
        </p:spPr>
        <p:txBody>
          <a:bodyPr/>
          <a:lstStyle/>
          <a:p>
            <a:r>
              <a:rPr lang="en-US" dirty="0"/>
              <a:t>Now it is possible to use the statement on a resource without declaring a local variable for it, as long as the variable referencing the resource is final or effectively final.</a:t>
            </a:r>
          </a:p>
          <a:p>
            <a:pPr marL="0" indent="0">
              <a:buNone/>
            </a:pPr>
            <a:r>
              <a:rPr lang="en-US" dirty="0"/>
              <a:t> </a:t>
            </a:r>
          </a:p>
          <a:p>
            <a:pPr marL="0" indent="0">
              <a:buNone/>
            </a:pPr>
            <a:r>
              <a:rPr lang="en-US" dirty="0"/>
              <a:t>// Java 9</a:t>
            </a:r>
          </a:p>
          <a:p>
            <a:pPr marL="0" indent="0">
              <a:buNone/>
            </a:pPr>
            <a:r>
              <a:rPr lang="en-US" dirty="0" err="1"/>
              <a:t>FileReader</a:t>
            </a:r>
            <a:r>
              <a:rPr lang="en-US" dirty="0"/>
              <a:t> </a:t>
            </a:r>
            <a:r>
              <a:rPr lang="en-US" dirty="0" err="1"/>
              <a:t>fileReader</a:t>
            </a:r>
            <a:r>
              <a:rPr lang="en-US" dirty="0"/>
              <a:t> = new </a:t>
            </a:r>
            <a:r>
              <a:rPr lang="en-US" dirty="0" err="1"/>
              <a:t>FileReader</a:t>
            </a:r>
            <a:r>
              <a:rPr lang="en-US" dirty="0"/>
              <a:t>("input")</a:t>
            </a:r>
          </a:p>
          <a:p>
            <a:pPr marL="0" indent="0">
              <a:buNone/>
            </a:pPr>
            <a:r>
              <a:rPr lang="en-US" dirty="0"/>
              <a:t>... // code that does not re-assign </a:t>
            </a:r>
            <a:r>
              <a:rPr lang="en-US" dirty="0" err="1"/>
              <a:t>fileReader</a:t>
            </a:r>
            <a:endParaRPr lang="en-US" dirty="0"/>
          </a:p>
          <a:p>
            <a:pPr marL="0" indent="0">
              <a:buNone/>
            </a:pPr>
            <a:r>
              <a:rPr lang="en-US" dirty="0"/>
              <a:t>try(</a:t>
            </a:r>
            <a:r>
              <a:rPr lang="en-US" dirty="0" err="1"/>
              <a:t>fileReader</a:t>
            </a:r>
            <a:r>
              <a:rPr lang="en-US" dirty="0"/>
              <a:t>) {</a:t>
            </a:r>
          </a:p>
          <a:p>
            <a:pPr marL="0" indent="0">
              <a:buNone/>
            </a:pPr>
            <a:r>
              <a:rPr lang="en-US" dirty="0"/>
              <a:t>   ...</a:t>
            </a:r>
          </a:p>
          <a:p>
            <a:pPr marL="0" indent="0">
              <a:buNone/>
            </a:pPr>
            <a:r>
              <a:rPr lang="en-US" dirty="0"/>
              <a:t>}</a:t>
            </a:r>
          </a:p>
          <a:p>
            <a:pPr marL="0" indent="0">
              <a:buNone/>
            </a:pPr>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36</a:t>
            </a:fld>
            <a:endParaRPr lang="en-US"/>
          </a:p>
        </p:txBody>
      </p:sp>
    </p:spTree>
    <p:extLst>
      <p:ext uri="{BB962C8B-B14F-4D97-AF65-F5344CB8AC3E}">
        <p14:creationId xmlns:p14="http://schemas.microsoft.com/office/powerpoint/2010/main" val="39028440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a:t>Anonymous Classes</a:t>
            </a:r>
            <a:br>
              <a:rPr lang="en-US" dirty="0"/>
            </a:br>
            <a:endParaRPr lang="en-US" dirty="0"/>
          </a:p>
        </p:txBody>
      </p:sp>
      <p:sp>
        <p:nvSpPr>
          <p:cNvPr id="3" name="Content Placeholder 2"/>
          <p:cNvSpPr>
            <a:spLocks noGrp="1"/>
          </p:cNvSpPr>
          <p:nvPr>
            <p:ph idx="1"/>
          </p:nvPr>
        </p:nvSpPr>
        <p:spPr>
          <a:xfrm>
            <a:off x="1203469" y="1295400"/>
            <a:ext cx="6670386" cy="5334000"/>
          </a:xfrm>
        </p:spPr>
        <p:txBody>
          <a:bodyPr/>
          <a:lstStyle/>
          <a:p>
            <a:r>
              <a:rPr lang="en-US" dirty="0"/>
              <a:t>Allow the &lt;&gt; Operator in Anonymous Classes</a:t>
            </a:r>
          </a:p>
          <a:p>
            <a:pPr lvl="1"/>
            <a:r>
              <a:rPr lang="en-US" dirty="0"/>
              <a:t>For reasons related to the compiler's type inference implementation, diamond operators were not allowed when instantiating anonymous classes in Java 7. With this change, as long as the compiler can infer the type argument of the anonymous class, we can use the operator:</a:t>
            </a:r>
          </a:p>
          <a:p>
            <a:pPr marL="0" indent="0">
              <a:buNone/>
            </a:pPr>
            <a:r>
              <a:rPr lang="en-US" dirty="0"/>
              <a:t> </a:t>
            </a:r>
          </a:p>
          <a:p>
            <a:pPr marL="0" indent="0">
              <a:buNone/>
            </a:pPr>
            <a:r>
              <a:rPr lang="en-US" dirty="0"/>
              <a:t>Comparator&lt;Person&gt; </a:t>
            </a:r>
            <a:r>
              <a:rPr lang="en-US" dirty="0" err="1"/>
              <a:t>compareByHeight</a:t>
            </a:r>
            <a:r>
              <a:rPr lang="en-US" dirty="0"/>
              <a:t> = new Comparator&lt;&gt;() {</a:t>
            </a:r>
          </a:p>
          <a:p>
            <a:pPr marL="0" indent="0">
              <a:buNone/>
            </a:pPr>
            <a:r>
              <a:rPr lang="en-US" dirty="0"/>
              <a:t>    @Override</a:t>
            </a:r>
          </a:p>
          <a:p>
            <a:pPr marL="0" indent="0">
              <a:buNone/>
            </a:pPr>
            <a:r>
              <a:rPr lang="en-US" dirty="0"/>
              <a:t>    public </a:t>
            </a:r>
            <a:r>
              <a:rPr lang="en-US" dirty="0" err="1"/>
              <a:t>int</a:t>
            </a:r>
            <a:r>
              <a:rPr lang="en-US" dirty="0"/>
              <a:t> compare(Person p1, Person p2) {</a:t>
            </a:r>
          </a:p>
          <a:p>
            <a:pPr marL="0" indent="0">
              <a:buNone/>
            </a:pPr>
            <a:r>
              <a:rPr lang="en-US" dirty="0"/>
              <a:t>        return p2.getHeight() - p1.getHeight();</a:t>
            </a:r>
          </a:p>
          <a:p>
            <a:pPr marL="0" indent="0">
              <a:buNone/>
            </a:pPr>
            <a:r>
              <a:rPr lang="en-US" dirty="0"/>
              <a:t>    }</a:t>
            </a:r>
          </a:p>
          <a:p>
            <a:pPr marL="0" indent="0">
              <a:buNone/>
            </a:pPr>
            <a:r>
              <a:rPr lang="en-US" dirty="0"/>
              <a:t>}</a:t>
            </a:r>
          </a:p>
          <a:p>
            <a:pPr marL="0" indent="0">
              <a:buNone/>
            </a:pPr>
            <a:r>
              <a:rPr lang="en-US" dirty="0"/>
              <a:t> </a:t>
            </a:r>
          </a:p>
          <a:p>
            <a:pPr marL="0" indent="0">
              <a:buNone/>
            </a:pPr>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37</a:t>
            </a:fld>
            <a:endParaRPr lang="en-US"/>
          </a:p>
        </p:txBody>
      </p:sp>
    </p:spTree>
    <p:extLst>
      <p:ext uri="{BB962C8B-B14F-4D97-AF65-F5344CB8AC3E}">
        <p14:creationId xmlns:p14="http://schemas.microsoft.com/office/powerpoint/2010/main" val="13970666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a:t>Private Methods in Interfaces</a:t>
            </a:r>
            <a:br>
              <a:rPr lang="en-US" dirty="0"/>
            </a:br>
            <a:br>
              <a:rPr lang="en-US" dirty="0"/>
            </a:br>
            <a:br>
              <a:rPr lang="en-US" dirty="0"/>
            </a:br>
            <a:br>
              <a:rPr lang="en-US" dirty="0"/>
            </a:br>
            <a:endParaRPr lang="en-US" dirty="0"/>
          </a:p>
        </p:txBody>
      </p:sp>
      <p:sp>
        <p:nvSpPr>
          <p:cNvPr id="3" name="Content Placeholder 2"/>
          <p:cNvSpPr>
            <a:spLocks noGrp="1"/>
          </p:cNvSpPr>
          <p:nvPr>
            <p:ph idx="1"/>
          </p:nvPr>
        </p:nvSpPr>
        <p:spPr>
          <a:xfrm>
            <a:off x="1203469" y="1295400"/>
            <a:ext cx="6670386" cy="5334000"/>
          </a:xfrm>
        </p:spPr>
        <p:txBody>
          <a:bodyPr/>
          <a:lstStyle/>
          <a:p>
            <a:endParaRPr lang="en-US" dirty="0"/>
          </a:p>
          <a:p>
            <a:r>
              <a:rPr lang="en-US" dirty="0"/>
              <a:t>When default methods were being added to interfaces in Java 8, private methods were being considered as well. But it was later postponed. Now with Java 9, interfaces can have private methods (static and instance) to allow non-abstract methods to share code:</a:t>
            </a:r>
          </a:p>
          <a:p>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38</a:t>
            </a:fld>
            <a:endParaRPr lang="en-US"/>
          </a:p>
        </p:txBody>
      </p:sp>
    </p:spTree>
    <p:extLst>
      <p:ext uri="{BB962C8B-B14F-4D97-AF65-F5344CB8AC3E}">
        <p14:creationId xmlns:p14="http://schemas.microsoft.com/office/powerpoint/2010/main" val="12348480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Private Methods in Interfaces</a:t>
            </a:r>
            <a:br>
              <a:rPr lang="en-US" dirty="0"/>
            </a:br>
            <a:br>
              <a:rPr lang="en-US" dirty="0"/>
            </a:br>
            <a:br>
              <a:rPr lang="en-US" dirty="0"/>
            </a:br>
            <a:br>
              <a:rPr lang="en-US" dirty="0"/>
            </a:br>
            <a:endParaRPr lang="en-US" dirty="0"/>
          </a:p>
        </p:txBody>
      </p:sp>
      <p:sp>
        <p:nvSpPr>
          <p:cNvPr id="3" name="Content Placeholder 2"/>
          <p:cNvSpPr>
            <a:spLocks noGrp="1"/>
          </p:cNvSpPr>
          <p:nvPr>
            <p:ph idx="1"/>
          </p:nvPr>
        </p:nvSpPr>
        <p:spPr>
          <a:xfrm>
            <a:off x="1219200" y="914400"/>
            <a:ext cx="6670386" cy="5334000"/>
          </a:xfrm>
        </p:spPr>
        <p:txBody>
          <a:bodyPr/>
          <a:lstStyle/>
          <a:p>
            <a:r>
              <a:rPr lang="en-US" b="1" dirty="0"/>
              <a:t>Example</a:t>
            </a:r>
            <a:r>
              <a:rPr lang="en-US" dirty="0"/>
              <a:t>:</a:t>
            </a:r>
          </a:p>
          <a:p>
            <a:pPr marL="400050" lvl="1" indent="0">
              <a:buNone/>
            </a:pPr>
            <a:r>
              <a:rPr lang="en-US" dirty="0"/>
              <a:t>interface Greeter {</a:t>
            </a:r>
          </a:p>
          <a:p>
            <a:pPr marL="400050" lvl="1" indent="0">
              <a:buNone/>
            </a:pPr>
            <a:r>
              <a:rPr lang="en-US" dirty="0"/>
              <a:t>    ...</a:t>
            </a:r>
          </a:p>
          <a:p>
            <a:pPr marL="400050" lvl="1" indent="0">
              <a:buNone/>
            </a:pPr>
            <a:r>
              <a:rPr lang="en-US" dirty="0"/>
              <a:t>    default void </a:t>
            </a:r>
            <a:r>
              <a:rPr lang="en-US" dirty="0" err="1"/>
              <a:t>greetSomeone</a:t>
            </a:r>
            <a:r>
              <a:rPr lang="en-US" dirty="0"/>
              <a:t>(String </a:t>
            </a:r>
            <a:r>
              <a:rPr lang="en-US" dirty="0" err="1"/>
              <a:t>personName</a:t>
            </a:r>
            <a:r>
              <a:rPr lang="en-US" dirty="0"/>
              <a:t>, </a:t>
            </a:r>
            <a:r>
              <a:rPr lang="en-US" dirty="0" err="1"/>
              <a:t>boolean</a:t>
            </a:r>
            <a:r>
              <a:rPr lang="en-US" dirty="0"/>
              <a:t> female) {</a:t>
            </a:r>
          </a:p>
          <a:p>
            <a:pPr marL="400050" lvl="1" indent="0">
              <a:buNone/>
            </a:pPr>
            <a:r>
              <a:rPr lang="en-US" dirty="0"/>
              <a:t>        </a:t>
            </a:r>
            <a:r>
              <a:rPr lang="en-US" dirty="0" err="1"/>
              <a:t>System.out.println</a:t>
            </a:r>
            <a:r>
              <a:rPr lang="en-US" dirty="0"/>
              <a:t>("Hi " + </a:t>
            </a:r>
            <a:r>
              <a:rPr lang="en-US" dirty="0" err="1"/>
              <a:t>getTitle</a:t>
            </a:r>
            <a:r>
              <a:rPr lang="en-US" dirty="0"/>
              <a:t>(female) + " " + </a:t>
            </a:r>
            <a:r>
              <a:rPr lang="en-US" dirty="0" err="1"/>
              <a:t>personName</a:t>
            </a:r>
            <a:r>
              <a:rPr lang="en-US" dirty="0"/>
              <a:t>);</a:t>
            </a:r>
          </a:p>
          <a:p>
            <a:pPr marL="400050" lvl="1" indent="0">
              <a:buNone/>
            </a:pPr>
            <a:r>
              <a:rPr lang="en-US" dirty="0"/>
              <a:t>    }</a:t>
            </a:r>
          </a:p>
          <a:p>
            <a:pPr marL="400050" lvl="1" indent="0">
              <a:buNone/>
            </a:pPr>
            <a:r>
              <a:rPr lang="en-US" dirty="0"/>
              <a:t>    default void </a:t>
            </a:r>
            <a:r>
              <a:rPr lang="en-US" dirty="0" err="1"/>
              <a:t>farewellSomeone</a:t>
            </a:r>
            <a:r>
              <a:rPr lang="en-US" dirty="0"/>
              <a:t>(String </a:t>
            </a:r>
            <a:r>
              <a:rPr lang="en-US" dirty="0" err="1"/>
              <a:t>personName</a:t>
            </a:r>
            <a:r>
              <a:rPr lang="en-US" dirty="0"/>
              <a:t>, </a:t>
            </a:r>
            <a:r>
              <a:rPr lang="en-US" dirty="0" err="1"/>
              <a:t>boolean</a:t>
            </a:r>
            <a:r>
              <a:rPr lang="en-US" dirty="0"/>
              <a:t> female) {</a:t>
            </a:r>
          </a:p>
          <a:p>
            <a:pPr marL="400050" lvl="1" indent="0">
              <a:buNone/>
            </a:pPr>
            <a:r>
              <a:rPr lang="en-US" dirty="0"/>
              <a:t>        </a:t>
            </a:r>
            <a:r>
              <a:rPr lang="en-US" dirty="0" err="1"/>
              <a:t>System.out.println</a:t>
            </a:r>
            <a:r>
              <a:rPr lang="en-US" dirty="0"/>
              <a:t>("Bye " + </a:t>
            </a:r>
            <a:r>
              <a:rPr lang="en-US" dirty="0" err="1"/>
              <a:t>getTitle</a:t>
            </a:r>
            <a:r>
              <a:rPr lang="en-US" dirty="0"/>
              <a:t>(female) + " " + </a:t>
            </a:r>
            <a:r>
              <a:rPr lang="en-US" dirty="0" err="1"/>
              <a:t>personName</a:t>
            </a:r>
            <a:r>
              <a:rPr lang="en-US" dirty="0"/>
              <a:t>);</a:t>
            </a:r>
          </a:p>
          <a:p>
            <a:pPr marL="400050" lvl="1" indent="0">
              <a:buNone/>
            </a:pPr>
            <a:r>
              <a:rPr lang="en-US" dirty="0"/>
              <a:t>    }</a:t>
            </a:r>
          </a:p>
          <a:p>
            <a:pPr marL="400050" lvl="1" indent="0">
              <a:buNone/>
            </a:pPr>
            <a:r>
              <a:rPr lang="en-US" dirty="0"/>
              <a:t>    private String </a:t>
            </a:r>
            <a:r>
              <a:rPr lang="en-US" dirty="0" err="1"/>
              <a:t>getTitle</a:t>
            </a:r>
            <a:r>
              <a:rPr lang="en-US" dirty="0"/>
              <a:t>(</a:t>
            </a:r>
            <a:r>
              <a:rPr lang="en-US" dirty="0" err="1"/>
              <a:t>boolean</a:t>
            </a:r>
            <a:r>
              <a:rPr lang="en-US" dirty="0"/>
              <a:t> female) {</a:t>
            </a:r>
          </a:p>
          <a:p>
            <a:pPr marL="400050" lvl="1" indent="0">
              <a:buNone/>
            </a:pPr>
            <a:r>
              <a:rPr lang="en-US" dirty="0"/>
              <a:t>        return female ? "</a:t>
            </a:r>
            <a:r>
              <a:rPr lang="en-US" dirty="0" err="1"/>
              <a:t>Ms</a:t>
            </a:r>
            <a:r>
              <a:rPr lang="en-US" dirty="0"/>
              <a:t>" : "</a:t>
            </a:r>
            <a:r>
              <a:rPr lang="en-US" dirty="0" err="1"/>
              <a:t>Mr</a:t>
            </a:r>
            <a:r>
              <a:rPr lang="en-US" dirty="0"/>
              <a:t>";</a:t>
            </a:r>
          </a:p>
          <a:p>
            <a:pPr marL="400050" lvl="1" indent="0">
              <a:buNone/>
            </a:pPr>
            <a:r>
              <a:rPr lang="en-US" dirty="0"/>
              <a:t>    }</a:t>
            </a:r>
          </a:p>
          <a:p>
            <a:pPr marL="400050" lvl="1" indent="0">
              <a:buNone/>
            </a:pPr>
            <a:r>
              <a:rPr lang="en-US" dirty="0"/>
              <a:t>}</a:t>
            </a:r>
          </a:p>
          <a:p>
            <a:pPr marL="0" indent="0">
              <a:buNone/>
            </a:pPr>
            <a:r>
              <a:rPr lang="en-US" dirty="0"/>
              <a:t> </a:t>
            </a:r>
          </a:p>
          <a:p>
            <a:pPr marL="0" indent="0">
              <a:buNone/>
            </a:pPr>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39</a:t>
            </a:fld>
            <a:endParaRPr lang="en-US"/>
          </a:p>
        </p:txBody>
      </p:sp>
    </p:spTree>
    <p:extLst>
      <p:ext uri="{BB962C8B-B14F-4D97-AF65-F5344CB8AC3E}">
        <p14:creationId xmlns:p14="http://schemas.microsoft.com/office/powerpoint/2010/main" val="3183169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381" y="692566"/>
            <a:ext cx="7361238" cy="612775"/>
          </a:xfrm>
        </p:spPr>
        <p:txBody>
          <a:bodyPr/>
          <a:lstStyle/>
          <a:p>
            <a:r>
              <a:rPr lang="en-US" dirty="0"/>
              <a:t>JEP and JSR Definition</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dirty="0"/>
              <a:t>  |  Page </a:t>
            </a:r>
            <a:fld id="{D69B0E54-7BC7-44CD-A761-038181F3E53E}" type="slidenum">
              <a:rPr lang="en-US" smtClean="0"/>
              <a:pPr/>
              <a:t>4</a:t>
            </a:fld>
            <a:endParaRPr lang="en-US" dirty="0"/>
          </a:p>
        </p:txBody>
      </p:sp>
      <p:sp>
        <p:nvSpPr>
          <p:cNvPr id="6" name="Rectangle 5">
            <a:extLst>
              <a:ext uri="{FF2B5EF4-FFF2-40B4-BE49-F238E27FC236}">
                <a16:creationId xmlns:a16="http://schemas.microsoft.com/office/drawing/2014/main" id="{54629B19-2476-43C7-BFBE-FA7034C9CA36}"/>
              </a:ext>
            </a:extLst>
          </p:cNvPr>
          <p:cNvSpPr/>
          <p:nvPr/>
        </p:nvSpPr>
        <p:spPr>
          <a:xfrm>
            <a:off x="609600" y="1305342"/>
            <a:ext cx="7848600" cy="5355312"/>
          </a:xfrm>
          <a:prstGeom prst="rect">
            <a:avLst/>
          </a:prstGeom>
        </p:spPr>
        <p:txBody>
          <a:bodyPr wrap="square">
            <a:spAutoFit/>
          </a:bodyPr>
          <a:lstStyle/>
          <a:p>
            <a:endParaRPr lang="en-US" dirty="0"/>
          </a:p>
          <a:p>
            <a:pPr algn="ctr"/>
            <a:r>
              <a:rPr lang="en-US" b="1" dirty="0"/>
              <a:t>JEP = JDK ENHANCEMENT PROPOSAL</a:t>
            </a:r>
          </a:p>
          <a:p>
            <a:endParaRPr lang="en-US" dirty="0"/>
          </a:p>
          <a:p>
            <a:pPr marL="285750" indent="-285750" algn="just">
              <a:buFont typeface="Arial" panose="020B0604020202020204" pitchFamily="34" charset="0"/>
              <a:buChar char="•"/>
            </a:pPr>
            <a:r>
              <a:rPr lang="en-US" dirty="0"/>
              <a:t>Goal: “To produce a regularly-updated list of proposals to serve as the long-term Roadmap for JDK Release Projects and related efforts.”</a:t>
            </a:r>
          </a:p>
          <a:p>
            <a:pPr marL="285750" indent="-285750">
              <a:buFont typeface="Arial" panose="020B0604020202020204" pitchFamily="34" charset="0"/>
              <a:buChar char="•"/>
            </a:pPr>
            <a:endParaRPr lang="en-US" dirty="0">
              <a:hlinkClick r:id="rId2"/>
            </a:endParaRPr>
          </a:p>
          <a:p>
            <a:pPr marL="285750" indent="-285750">
              <a:buFont typeface="Arial" panose="020B0604020202020204" pitchFamily="34" charset="0"/>
              <a:buChar char="•"/>
            </a:pPr>
            <a:r>
              <a:rPr lang="en-US" dirty="0">
                <a:hlinkClick r:id="rId2"/>
              </a:rPr>
              <a:t>http://openjdk.java.net/jeps/1</a:t>
            </a:r>
            <a:endParaRPr lang="en-US" dirty="0"/>
          </a:p>
          <a:p>
            <a:r>
              <a:rPr lang="en-US" dirty="0"/>
              <a:t> </a:t>
            </a:r>
          </a:p>
          <a:p>
            <a:endParaRPr lang="en-US" dirty="0"/>
          </a:p>
          <a:p>
            <a:pPr algn="ctr"/>
            <a:r>
              <a:rPr lang="en-US" b="1" dirty="0"/>
              <a:t> JSR- Java Specification Request</a:t>
            </a:r>
          </a:p>
          <a:p>
            <a:endParaRPr lang="en-US" dirty="0"/>
          </a:p>
          <a:p>
            <a:pPr marL="285750" indent="-285750" algn="just">
              <a:buFont typeface="Arial" panose="020B0604020202020204" pitchFamily="34" charset="0"/>
              <a:buChar char="•"/>
            </a:pPr>
            <a:r>
              <a:rPr lang="en-US" dirty="0"/>
              <a:t>This is the document submitted to the PMO by one or more members to propose the development of a new specification or significant revision to an existing specification.</a:t>
            </a:r>
          </a:p>
          <a:p>
            <a:pPr marL="285750" indent="-285750" algn="just">
              <a:buFont typeface="Arial" panose="020B0604020202020204" pitchFamily="34" charset="0"/>
              <a:buChar char="•"/>
            </a:pPr>
            <a:endParaRPr lang="en-US" dirty="0">
              <a:hlinkClick r:id="rId3"/>
            </a:endParaRPr>
          </a:p>
          <a:p>
            <a:pPr marL="285750" indent="-285750" algn="just">
              <a:buFont typeface="Arial" panose="020B0604020202020204" pitchFamily="34" charset="0"/>
              <a:buChar char="•"/>
            </a:pPr>
            <a:r>
              <a:rPr lang="en-US" dirty="0">
                <a:hlinkClick r:id="rId3"/>
              </a:rPr>
              <a:t>https://jcp.org/en/introduction/faq#jsr</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93320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Javadoc Search and HTML5 (JEPs 224-225)</a:t>
            </a:r>
            <a:br>
              <a:rPr lang="en-US" dirty="0"/>
            </a:br>
            <a:br>
              <a:rPr lang="en-US" dirty="0"/>
            </a:br>
            <a:br>
              <a:rPr lang="en-US" dirty="0"/>
            </a:br>
            <a:br>
              <a:rPr lang="en-US" dirty="0"/>
            </a:br>
            <a:br>
              <a:rPr lang="en-US" dirty="0"/>
            </a:br>
            <a:endParaRPr lang="en-US" dirty="0"/>
          </a:p>
        </p:txBody>
      </p:sp>
      <p:sp>
        <p:nvSpPr>
          <p:cNvPr id="3" name="Content Placeholder 2"/>
          <p:cNvSpPr>
            <a:spLocks noGrp="1"/>
          </p:cNvSpPr>
          <p:nvPr>
            <p:ph idx="1"/>
          </p:nvPr>
        </p:nvSpPr>
        <p:spPr>
          <a:xfrm>
            <a:off x="1143000" y="1295400"/>
            <a:ext cx="6670386" cy="5334000"/>
          </a:xfrm>
        </p:spPr>
        <p:txBody>
          <a:bodyPr/>
          <a:lstStyle/>
          <a:p>
            <a:r>
              <a:rPr lang="en-US" dirty="0"/>
              <a:t>Look at the top right of the main frame. There is now a search box that you can use to search for classes, methods, etc. The pages are also in HTML5 by default instead of HTML 4.</a:t>
            </a:r>
          </a:p>
          <a:p>
            <a:endParaRPr lang="en-US" dirty="0"/>
          </a:p>
          <a:p>
            <a:r>
              <a:rPr lang="en-US" dirty="0"/>
              <a:t>The searching is done locally, and the things that can be searched are:</a:t>
            </a:r>
          </a:p>
          <a:p>
            <a:pPr marL="0" indent="0">
              <a:buNone/>
            </a:pPr>
            <a:r>
              <a:rPr lang="en-US" dirty="0"/>
              <a:t>	 </a:t>
            </a:r>
          </a:p>
          <a:p>
            <a:pPr lvl="1"/>
            <a:r>
              <a:rPr lang="en-US" dirty="0"/>
              <a:t>Modules, packages, types, and members.</a:t>
            </a:r>
          </a:p>
          <a:p>
            <a:pPr lvl="1"/>
            <a:endParaRPr lang="en-US" dirty="0"/>
          </a:p>
          <a:p>
            <a:pPr lvl="1"/>
            <a:r>
              <a:rPr lang="en-US" dirty="0"/>
              <a:t>Text that is marked with the tag @index.</a:t>
            </a:r>
          </a:p>
          <a:p>
            <a:pPr marL="400050" lvl="1" indent="0">
              <a:buNone/>
            </a:pPr>
            <a:r>
              <a:rPr lang="en-US" dirty="0"/>
              <a:t> </a:t>
            </a:r>
          </a:p>
          <a:p>
            <a:pPr marL="0" indent="0">
              <a:buNone/>
            </a:pPr>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40</a:t>
            </a:fld>
            <a:endParaRPr lang="en-US"/>
          </a:p>
        </p:txBody>
      </p:sp>
    </p:spTree>
    <p:extLst>
      <p:ext uri="{BB962C8B-B14F-4D97-AF65-F5344CB8AC3E}">
        <p14:creationId xmlns:p14="http://schemas.microsoft.com/office/powerpoint/2010/main" val="12338619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361238" cy="612775"/>
          </a:xfrm>
        </p:spPr>
        <p:txBody>
          <a:bodyPr/>
          <a:lstStyle/>
          <a:p>
            <a:pPr algn="ctr"/>
            <a:r>
              <a:rPr lang="en-US" dirty="0"/>
              <a:t>Enhancements to Streams</a:t>
            </a:r>
          </a:p>
        </p:txBody>
      </p:sp>
      <p:sp>
        <p:nvSpPr>
          <p:cNvPr id="3" name="Content Placeholder 2"/>
          <p:cNvSpPr>
            <a:spLocks noGrp="1"/>
          </p:cNvSpPr>
          <p:nvPr>
            <p:ph idx="1"/>
          </p:nvPr>
        </p:nvSpPr>
        <p:spPr>
          <a:xfrm>
            <a:off x="1143000" y="1295400"/>
            <a:ext cx="6670386" cy="5334000"/>
          </a:xfrm>
        </p:spPr>
        <p:txBody>
          <a:bodyPr/>
          <a:lstStyle/>
          <a:p>
            <a:r>
              <a:rPr lang="en-US" dirty="0"/>
              <a:t>Apart from collections, new methods were added to </a:t>
            </a:r>
            <a:r>
              <a:rPr lang="en-US" dirty="0" err="1"/>
              <a:t>java.util.stream.Stream</a:t>
            </a:r>
            <a:r>
              <a:rPr lang="en-US" dirty="0"/>
              <a:t>&lt;T&gt;. The first two are normally intended to be used when the stream is </a:t>
            </a:r>
            <a:r>
              <a:rPr lang="en-US" u="sng" dirty="0">
                <a:hlinkClick r:id="rId2"/>
              </a:rPr>
              <a:t>ordered</a:t>
            </a:r>
            <a:r>
              <a:rPr lang="en-US" dirty="0"/>
              <a:t>:</a:t>
            </a:r>
          </a:p>
          <a:p>
            <a:endParaRPr lang="en-US" b="1" dirty="0"/>
          </a:p>
          <a:p>
            <a:pPr lvl="1"/>
            <a:r>
              <a:rPr lang="en-US" b="1" dirty="0"/>
              <a:t>Stream&lt;T&gt; </a:t>
            </a:r>
            <a:r>
              <a:rPr lang="en-US" b="1" dirty="0" err="1"/>
              <a:t>takeWhile</a:t>
            </a:r>
            <a:r>
              <a:rPr lang="en-US" b="1" dirty="0"/>
              <a:t>(Predicate&lt;? super T&gt; predicate)</a:t>
            </a:r>
          </a:p>
          <a:p>
            <a:pPr lvl="1"/>
            <a:endParaRPr lang="en-US" dirty="0"/>
          </a:p>
          <a:p>
            <a:pPr lvl="1"/>
            <a:r>
              <a:rPr lang="en-US" dirty="0"/>
              <a:t> </a:t>
            </a:r>
            <a:r>
              <a:rPr lang="en-US" b="1" dirty="0"/>
              <a:t>Stream&lt;T&gt; </a:t>
            </a:r>
            <a:r>
              <a:rPr lang="en-US" b="1" dirty="0" err="1"/>
              <a:t>dropWhile</a:t>
            </a:r>
            <a:r>
              <a:rPr lang="en-US" b="1" dirty="0"/>
              <a:t>(Predicate&lt;? super T&gt; predicate)</a:t>
            </a:r>
          </a:p>
          <a:p>
            <a:pPr lvl="1"/>
            <a:endParaRPr lang="en-US" b="1" dirty="0"/>
          </a:p>
          <a:p>
            <a:pPr lvl="1"/>
            <a:r>
              <a:rPr lang="en-US" b="1" dirty="0"/>
              <a:t>Stream&lt;T&gt; iterate(T seed, Predicate&lt;? super T&gt; </a:t>
            </a:r>
            <a:r>
              <a:rPr lang="en-US" b="1" dirty="0" err="1"/>
              <a:t>hasNext</a:t>
            </a:r>
            <a:r>
              <a:rPr lang="en-US" b="1" dirty="0"/>
              <a:t>, </a:t>
            </a:r>
            <a:r>
              <a:rPr lang="en-US" b="1" dirty="0" err="1"/>
              <a:t>UnaryOperator</a:t>
            </a:r>
            <a:r>
              <a:rPr lang="en-US" b="1" dirty="0"/>
              <a:t>&lt;T&gt; next)</a:t>
            </a:r>
          </a:p>
          <a:p>
            <a:pPr lvl="1"/>
            <a:endParaRPr lang="en-US" b="1" dirty="0"/>
          </a:p>
          <a:p>
            <a:pPr lvl="1"/>
            <a:r>
              <a:rPr lang="en-US" b="1" dirty="0"/>
              <a:t>Stream&lt;T&gt; </a:t>
            </a:r>
            <a:r>
              <a:rPr lang="en-US" b="1" dirty="0" err="1"/>
              <a:t>ofNullable</a:t>
            </a:r>
            <a:r>
              <a:rPr lang="en-US" b="1" dirty="0"/>
              <a:t>(T t)</a:t>
            </a:r>
          </a:p>
          <a:p>
            <a:endParaRPr lang="en-US" b="1" dirty="0"/>
          </a:p>
          <a:p>
            <a:endParaRPr lang="en-US" b="1" dirty="0"/>
          </a:p>
          <a:p>
            <a:endParaRPr lang="en-US" b="1" dirty="0"/>
          </a:p>
          <a:p>
            <a:endParaRPr lang="en-US" b="1" dirty="0"/>
          </a:p>
          <a:p>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41</a:t>
            </a:fld>
            <a:endParaRPr lang="en-US"/>
          </a:p>
        </p:txBody>
      </p:sp>
    </p:spTree>
    <p:extLst>
      <p:ext uri="{BB962C8B-B14F-4D97-AF65-F5344CB8AC3E}">
        <p14:creationId xmlns:p14="http://schemas.microsoft.com/office/powerpoint/2010/main" val="14785713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361238" cy="612775"/>
          </a:xfrm>
        </p:spPr>
        <p:txBody>
          <a:bodyPr/>
          <a:lstStyle/>
          <a:p>
            <a:pPr algn="ctr"/>
            <a:r>
              <a:rPr lang="en-US" dirty="0"/>
              <a:t>Enhancements to Streams</a:t>
            </a:r>
          </a:p>
        </p:txBody>
      </p:sp>
      <p:sp>
        <p:nvSpPr>
          <p:cNvPr id="3" name="Content Placeholder 2"/>
          <p:cNvSpPr>
            <a:spLocks noGrp="1"/>
          </p:cNvSpPr>
          <p:nvPr>
            <p:ph idx="1"/>
          </p:nvPr>
        </p:nvSpPr>
        <p:spPr>
          <a:xfrm>
            <a:off x="609600" y="1295400"/>
            <a:ext cx="8153400" cy="5334000"/>
          </a:xfrm>
        </p:spPr>
        <p:txBody>
          <a:bodyPr/>
          <a:lstStyle/>
          <a:p>
            <a:r>
              <a:rPr lang="en-US" dirty="0"/>
              <a:t>Example:</a:t>
            </a:r>
          </a:p>
          <a:p>
            <a:pPr marL="400050" lvl="1" indent="0">
              <a:buNone/>
            </a:pPr>
            <a:r>
              <a:rPr lang="en-US" dirty="0"/>
              <a:t>An example that returns the first 5 integers of an ordered infinite </a:t>
            </a:r>
          </a:p>
          <a:p>
            <a:pPr marL="400050" lvl="1" indent="0">
              <a:buNone/>
            </a:pPr>
            <a:r>
              <a:rPr lang="en-US" dirty="0"/>
              <a:t>stream:</a:t>
            </a:r>
          </a:p>
          <a:p>
            <a:pPr marL="400050" lvl="1" indent="0">
              <a:buNone/>
            </a:pPr>
            <a:endParaRPr lang="en-US" dirty="0"/>
          </a:p>
          <a:p>
            <a:pPr marL="400050" lvl="1" indent="0">
              <a:buNone/>
            </a:pPr>
            <a:r>
              <a:rPr lang="en-US" dirty="0"/>
              <a:t>Stream&lt;Integer&gt; </a:t>
            </a:r>
            <a:r>
              <a:rPr lang="en-US" dirty="0" err="1"/>
              <a:t>infiniteInts</a:t>
            </a:r>
            <a:r>
              <a:rPr lang="en-US" dirty="0"/>
              <a:t> = </a:t>
            </a:r>
            <a:r>
              <a:rPr lang="en-US" dirty="0" err="1"/>
              <a:t>Stream.iterate</a:t>
            </a:r>
            <a:r>
              <a:rPr lang="en-US" dirty="0"/>
              <a:t>(0, </a:t>
            </a:r>
            <a:r>
              <a:rPr lang="en-US" dirty="0" err="1"/>
              <a:t>i</a:t>
            </a:r>
            <a:r>
              <a:rPr lang="en-US" dirty="0"/>
              <a:t> -&gt; </a:t>
            </a:r>
            <a:r>
              <a:rPr lang="en-US" dirty="0" err="1"/>
              <a:t>i</a:t>
            </a:r>
            <a:r>
              <a:rPr lang="en-US" dirty="0"/>
              <a:t> + 1);</a:t>
            </a:r>
          </a:p>
          <a:p>
            <a:pPr marL="400050" lvl="1" indent="0">
              <a:buNone/>
            </a:pPr>
            <a:endParaRPr lang="en-US" dirty="0"/>
          </a:p>
          <a:p>
            <a:pPr marL="400050" lvl="1" indent="0">
              <a:buNone/>
            </a:pPr>
            <a:r>
              <a:rPr lang="en-US" dirty="0" err="1"/>
              <a:t>infiniteInts.takeWhile</a:t>
            </a:r>
            <a:r>
              <a:rPr lang="en-US" dirty="0"/>
              <a:t>(</a:t>
            </a:r>
            <a:r>
              <a:rPr lang="en-US" dirty="0" err="1"/>
              <a:t>i</a:t>
            </a:r>
            <a:r>
              <a:rPr lang="en-US" dirty="0"/>
              <a:t> -&gt; </a:t>
            </a:r>
            <a:r>
              <a:rPr lang="en-US" dirty="0" err="1"/>
              <a:t>i</a:t>
            </a:r>
            <a:r>
              <a:rPr lang="en-US" dirty="0"/>
              <a:t> &lt; 5).</a:t>
            </a:r>
            <a:r>
              <a:rPr lang="en-US" dirty="0" err="1"/>
              <a:t>forEach</a:t>
            </a:r>
            <a:r>
              <a:rPr lang="en-US" dirty="0"/>
              <a:t>(</a:t>
            </a:r>
            <a:r>
              <a:rPr lang="en-US" dirty="0" err="1"/>
              <a:t>System.out</a:t>
            </a:r>
            <a:r>
              <a:rPr lang="en-US" dirty="0"/>
              <a:t>::</a:t>
            </a:r>
            <a:r>
              <a:rPr lang="en-US" dirty="0" err="1"/>
              <a:t>println</a:t>
            </a:r>
            <a:r>
              <a:rPr lang="en-US" dirty="0"/>
              <a:t>);</a:t>
            </a:r>
          </a:p>
          <a:p>
            <a:pPr marL="400050" lvl="1" indent="0">
              <a:buNone/>
            </a:pPr>
            <a:endParaRPr lang="en-US" b="1" dirty="0"/>
          </a:p>
          <a:p>
            <a:pPr marL="400050" lvl="1" indent="0">
              <a:buNone/>
            </a:pPr>
            <a:r>
              <a:rPr lang="en-US" b="1" dirty="0"/>
              <a:t>Output:</a:t>
            </a:r>
            <a:endParaRPr lang="en-US" dirty="0"/>
          </a:p>
          <a:p>
            <a:pPr marL="400050" lvl="1" indent="0">
              <a:buNone/>
            </a:pPr>
            <a:r>
              <a:rPr lang="en-US" dirty="0"/>
              <a:t>0</a:t>
            </a:r>
          </a:p>
          <a:p>
            <a:pPr marL="400050" lvl="1" indent="0">
              <a:buNone/>
            </a:pPr>
            <a:r>
              <a:rPr lang="en-US" dirty="0"/>
              <a:t>1</a:t>
            </a:r>
          </a:p>
          <a:p>
            <a:pPr marL="400050" lvl="1" indent="0">
              <a:buNone/>
            </a:pPr>
            <a:r>
              <a:rPr lang="en-US" dirty="0"/>
              <a:t>2</a:t>
            </a:r>
          </a:p>
          <a:p>
            <a:pPr marL="400050" lvl="1" indent="0">
              <a:buNone/>
            </a:pPr>
            <a:r>
              <a:rPr lang="en-US" dirty="0"/>
              <a:t>3</a:t>
            </a:r>
          </a:p>
          <a:p>
            <a:pPr marL="400050" lvl="1" indent="0">
              <a:buNone/>
            </a:pPr>
            <a:r>
              <a:rPr lang="en-US" dirty="0"/>
              <a:t>4</a:t>
            </a:r>
          </a:p>
          <a:p>
            <a:pPr marL="400050" lvl="1" indent="0">
              <a:buNone/>
            </a:pPr>
            <a:r>
              <a:rPr lang="en-US" dirty="0"/>
              <a:t> </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42</a:t>
            </a:fld>
            <a:endParaRPr lang="en-US"/>
          </a:p>
        </p:txBody>
      </p:sp>
    </p:spTree>
    <p:extLst>
      <p:ext uri="{BB962C8B-B14F-4D97-AF65-F5344CB8AC3E}">
        <p14:creationId xmlns:p14="http://schemas.microsoft.com/office/powerpoint/2010/main" val="5123532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361238" cy="612775"/>
          </a:xfrm>
        </p:spPr>
        <p:txBody>
          <a:bodyPr/>
          <a:lstStyle/>
          <a:p>
            <a:pPr algn="ctr"/>
            <a:r>
              <a:rPr lang="en-US" dirty="0"/>
              <a:t>Enhancements to Optional</a:t>
            </a:r>
          </a:p>
        </p:txBody>
      </p:sp>
      <p:sp>
        <p:nvSpPr>
          <p:cNvPr id="3" name="Content Placeholder 2"/>
          <p:cNvSpPr>
            <a:spLocks noGrp="1"/>
          </p:cNvSpPr>
          <p:nvPr>
            <p:ph idx="1"/>
          </p:nvPr>
        </p:nvSpPr>
        <p:spPr>
          <a:xfrm>
            <a:off x="990600" y="914400"/>
            <a:ext cx="7239000" cy="5486400"/>
          </a:xfrm>
        </p:spPr>
        <p:txBody>
          <a:bodyPr/>
          <a:lstStyle/>
          <a:p>
            <a:r>
              <a:rPr lang="en-US" dirty="0"/>
              <a:t>Three new methods were added to Optional:</a:t>
            </a:r>
          </a:p>
          <a:p>
            <a:pPr lvl="1"/>
            <a:r>
              <a:rPr lang="en-US" b="1" dirty="0"/>
              <a:t>void </a:t>
            </a:r>
            <a:r>
              <a:rPr lang="en-US" b="1" dirty="0" err="1"/>
              <a:t>ifPresentOrElse</a:t>
            </a:r>
            <a:r>
              <a:rPr lang="en-US" b="1" dirty="0"/>
              <a:t>(Consumer&lt;? super T&gt; action, Runnable </a:t>
            </a:r>
            <a:r>
              <a:rPr lang="en-US" b="1" dirty="0" err="1"/>
              <a:t>emptyAction</a:t>
            </a:r>
            <a:r>
              <a:rPr lang="en-US" b="1" dirty="0"/>
              <a:t>)</a:t>
            </a:r>
          </a:p>
          <a:p>
            <a:pPr lvl="2"/>
            <a:r>
              <a:rPr lang="en-US" dirty="0"/>
              <a:t>If a value is present, it performs the given action with the value. Otherwise, it performs the given empty-based action.</a:t>
            </a:r>
          </a:p>
          <a:p>
            <a:pPr lvl="2"/>
            <a:endParaRPr lang="en-US" dirty="0"/>
          </a:p>
          <a:p>
            <a:pPr lvl="1"/>
            <a:r>
              <a:rPr lang="en-US" b="1" dirty="0"/>
              <a:t>Optional&lt;T&gt; or(Supplier&lt;? extends Optional&lt;? extends T&gt;&gt; supplier)</a:t>
            </a:r>
          </a:p>
          <a:p>
            <a:pPr lvl="2"/>
            <a:r>
              <a:rPr lang="en-US" dirty="0"/>
              <a:t>If a value is present, it returns an Optional describing the value. Otherwise, it returns an Optional produced by the supplying function.</a:t>
            </a:r>
          </a:p>
          <a:p>
            <a:pPr lvl="2"/>
            <a:endParaRPr lang="en-US" dirty="0"/>
          </a:p>
          <a:p>
            <a:pPr lvl="1"/>
            <a:r>
              <a:rPr lang="en-US" b="1" dirty="0"/>
              <a:t>Stream&lt;T&gt; stream()</a:t>
            </a:r>
          </a:p>
          <a:p>
            <a:pPr lvl="2"/>
            <a:r>
              <a:rPr lang="en-US" dirty="0"/>
              <a:t>If a value is present, it returns a sequential Stream containing only that value. Otherwise, it returns an empty Stream.</a:t>
            </a:r>
          </a:p>
          <a:p>
            <a:pPr marL="400050" lvl="1" indent="0">
              <a:buNone/>
            </a:pPr>
            <a:r>
              <a:rPr lang="en-US" dirty="0"/>
              <a:t> </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43</a:t>
            </a:fld>
            <a:endParaRPr lang="en-US"/>
          </a:p>
        </p:txBody>
      </p:sp>
    </p:spTree>
    <p:extLst>
      <p:ext uri="{BB962C8B-B14F-4D97-AF65-F5344CB8AC3E}">
        <p14:creationId xmlns:p14="http://schemas.microsoft.com/office/powerpoint/2010/main" val="19935526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361238" cy="612775"/>
          </a:xfrm>
        </p:spPr>
        <p:txBody>
          <a:bodyPr/>
          <a:lstStyle/>
          <a:p>
            <a:pPr algn="ctr"/>
            <a:r>
              <a:rPr lang="en-US" dirty="0"/>
              <a:t>Enhanced Deprecation (JEP 277)</a:t>
            </a:r>
          </a:p>
        </p:txBody>
      </p:sp>
      <p:sp>
        <p:nvSpPr>
          <p:cNvPr id="3" name="Content Placeholder 2"/>
          <p:cNvSpPr>
            <a:spLocks noGrp="1"/>
          </p:cNvSpPr>
          <p:nvPr>
            <p:ph idx="1"/>
          </p:nvPr>
        </p:nvSpPr>
        <p:spPr>
          <a:xfrm>
            <a:off x="990600" y="914400"/>
            <a:ext cx="7239000" cy="5486400"/>
          </a:xfrm>
        </p:spPr>
        <p:txBody>
          <a:bodyPr/>
          <a:lstStyle/>
          <a:p>
            <a:endParaRPr lang="en-US" dirty="0"/>
          </a:p>
          <a:p>
            <a:r>
              <a:rPr lang="en-US" dirty="0"/>
              <a:t>The following elements have been added to the @Deprecated annotation to provide more information about the deprecation status:</a:t>
            </a:r>
          </a:p>
          <a:p>
            <a:endParaRPr lang="en-US" dirty="0"/>
          </a:p>
          <a:p>
            <a:pPr lvl="1"/>
            <a:r>
              <a:rPr lang="en-US" dirty="0"/>
              <a:t>1. </a:t>
            </a:r>
            <a:r>
              <a:rPr lang="en-US" dirty="0" err="1"/>
              <a:t>forRemoval</a:t>
            </a:r>
            <a:r>
              <a:rPr lang="en-US" dirty="0"/>
              <a:t>() If true, the deprecated API is intended to be removed in a future JDK release.</a:t>
            </a:r>
          </a:p>
          <a:p>
            <a:endParaRPr lang="en-US" dirty="0"/>
          </a:p>
          <a:p>
            <a:pPr lvl="1"/>
            <a:r>
              <a:rPr lang="en-US" dirty="0"/>
              <a:t>2. since() which indicated since which release this API has been deprecated.</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44</a:t>
            </a:fld>
            <a:endParaRPr lang="en-US"/>
          </a:p>
        </p:txBody>
      </p:sp>
    </p:spTree>
    <p:extLst>
      <p:ext uri="{BB962C8B-B14F-4D97-AF65-F5344CB8AC3E}">
        <p14:creationId xmlns:p14="http://schemas.microsoft.com/office/powerpoint/2010/main" val="19455471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361238" cy="612775"/>
          </a:xfrm>
        </p:spPr>
        <p:txBody>
          <a:bodyPr/>
          <a:lstStyle/>
          <a:p>
            <a:pPr algn="ctr"/>
            <a:r>
              <a:rPr lang="en-US" dirty="0"/>
              <a:t>Enhanced Deprecation (JEP 277)</a:t>
            </a:r>
          </a:p>
        </p:txBody>
      </p:sp>
      <p:sp>
        <p:nvSpPr>
          <p:cNvPr id="3" name="Content Placeholder 2"/>
          <p:cNvSpPr>
            <a:spLocks noGrp="1"/>
          </p:cNvSpPr>
          <p:nvPr>
            <p:ph idx="1"/>
          </p:nvPr>
        </p:nvSpPr>
        <p:spPr>
          <a:xfrm>
            <a:off x="990600" y="914400"/>
            <a:ext cx="7239000" cy="5486400"/>
          </a:xfrm>
        </p:spPr>
        <p:txBody>
          <a:bodyPr/>
          <a:lstStyle/>
          <a:p>
            <a:endParaRPr lang="en-US" dirty="0"/>
          </a:p>
          <a:p>
            <a:r>
              <a:rPr lang="en-US" dirty="0"/>
              <a:t>As part of this JEP, some existing API elements have been planned for deprecation, such as legacy collections (e.g. Vector and </a:t>
            </a:r>
            <a:r>
              <a:rPr lang="en-US" dirty="0" err="1"/>
              <a:t>Hashtable</a:t>
            </a:r>
            <a:r>
              <a:rPr lang="en-US" dirty="0"/>
              <a:t>); some deprecated elements have been marked as for removal such as </a:t>
            </a:r>
            <a:r>
              <a:rPr lang="en-US" dirty="0" err="1"/>
              <a:t>Thread.stop</a:t>
            </a:r>
            <a:r>
              <a:rPr lang="en-US" dirty="0"/>
              <a:t>() and </a:t>
            </a:r>
            <a:r>
              <a:rPr lang="en-US" dirty="0" err="1"/>
              <a:t>Thread.destroy</a:t>
            </a:r>
            <a:r>
              <a:rPr lang="en-US" dirty="0"/>
              <a:t>().</a:t>
            </a:r>
          </a:p>
          <a:p>
            <a:endParaRPr lang="en-US" dirty="0"/>
          </a:p>
          <a:p>
            <a:r>
              <a:rPr lang="en-US" dirty="0"/>
              <a:t>Furthermore, a new utility </a:t>
            </a:r>
            <a:r>
              <a:rPr lang="en-US" dirty="0" err="1">
                <a:hlinkClick r:id="rId2"/>
              </a:rPr>
              <a:t>jdeprscan</a:t>
            </a:r>
            <a:r>
              <a:rPr lang="en-US" dirty="0"/>
              <a:t> has been added in the JDK tools to scan a JAR file or a set of classes for usage of deprecated code. </a:t>
            </a:r>
          </a:p>
          <a:p>
            <a:pPr lvl="1"/>
            <a:r>
              <a:rPr lang="en-US" dirty="0"/>
              <a:t>Note that it only scans for deprecated code from the standard libraries.</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45</a:t>
            </a:fld>
            <a:endParaRPr lang="en-US"/>
          </a:p>
        </p:txBody>
      </p:sp>
    </p:spTree>
    <p:extLst>
      <p:ext uri="{BB962C8B-B14F-4D97-AF65-F5344CB8AC3E}">
        <p14:creationId xmlns:p14="http://schemas.microsoft.com/office/powerpoint/2010/main" val="23011707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361238" cy="612775"/>
          </a:xfrm>
        </p:spPr>
        <p:txBody>
          <a:bodyPr/>
          <a:lstStyle/>
          <a:p>
            <a:pPr algn="ctr"/>
            <a:r>
              <a:rPr lang="en-US" dirty="0"/>
              <a:t>Spin-Wait Hints (JEP 285)</a:t>
            </a:r>
          </a:p>
        </p:txBody>
      </p:sp>
      <p:sp>
        <p:nvSpPr>
          <p:cNvPr id="3" name="Content Placeholder 2"/>
          <p:cNvSpPr>
            <a:spLocks noGrp="1"/>
          </p:cNvSpPr>
          <p:nvPr>
            <p:ph idx="1"/>
          </p:nvPr>
        </p:nvSpPr>
        <p:spPr>
          <a:xfrm>
            <a:off x="685800" y="914400"/>
            <a:ext cx="7772400" cy="5486400"/>
          </a:xfrm>
        </p:spPr>
        <p:txBody>
          <a:bodyPr/>
          <a:lstStyle/>
          <a:p>
            <a:endParaRPr lang="en-US" dirty="0"/>
          </a:p>
          <a:p>
            <a:r>
              <a:rPr lang="en-US" dirty="0"/>
              <a:t>This feature introduces a new method in </a:t>
            </a:r>
            <a:r>
              <a:rPr lang="en-US" dirty="0" err="1"/>
              <a:t>java.lang.Thread</a:t>
            </a:r>
            <a:r>
              <a:rPr lang="en-US" dirty="0"/>
              <a:t> called </a:t>
            </a:r>
            <a:r>
              <a:rPr lang="en-US" u="sng" dirty="0" err="1">
                <a:hlinkClick r:id="rId2"/>
              </a:rPr>
              <a:t>onSpinWait</a:t>
            </a:r>
            <a:r>
              <a:rPr lang="en-US" u="sng" dirty="0">
                <a:hlinkClick r:id="rId2"/>
              </a:rPr>
              <a:t>()</a:t>
            </a:r>
            <a:r>
              <a:rPr lang="en-US" dirty="0"/>
              <a:t>, which allows application code to provide a hint to the JVM that it running in a spin-loop, meaning it is busy waiting for some event to occur. </a:t>
            </a:r>
          </a:p>
          <a:p>
            <a:endParaRPr lang="en-US" dirty="0"/>
          </a:p>
          <a:p>
            <a:r>
              <a:rPr lang="en-US" dirty="0"/>
              <a:t>The JVM can benefit from this hint to execute some intrinsic code that leverages hardware platform specific instructions. For example, x86 processors can execute a PAUSE instruction to indicate spin-wait, which can improve performance.</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46</a:t>
            </a:fld>
            <a:endParaRPr lang="en-US"/>
          </a:p>
        </p:txBody>
      </p:sp>
    </p:spTree>
    <p:extLst>
      <p:ext uri="{BB962C8B-B14F-4D97-AF65-F5344CB8AC3E}">
        <p14:creationId xmlns:p14="http://schemas.microsoft.com/office/powerpoint/2010/main" val="7933033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361238" cy="612775"/>
          </a:xfrm>
        </p:spPr>
        <p:txBody>
          <a:bodyPr/>
          <a:lstStyle/>
          <a:p>
            <a:pPr algn="ctr"/>
            <a:r>
              <a:rPr lang="en-US" dirty="0"/>
              <a:t>Spin-Wait Hints (JEP 285)</a:t>
            </a:r>
          </a:p>
        </p:txBody>
      </p:sp>
      <p:sp>
        <p:nvSpPr>
          <p:cNvPr id="3" name="Content Placeholder 2"/>
          <p:cNvSpPr>
            <a:spLocks noGrp="1"/>
          </p:cNvSpPr>
          <p:nvPr>
            <p:ph idx="1"/>
          </p:nvPr>
        </p:nvSpPr>
        <p:spPr>
          <a:xfrm>
            <a:off x="990600" y="914400"/>
            <a:ext cx="7239000" cy="5486400"/>
          </a:xfrm>
        </p:spPr>
        <p:txBody>
          <a:bodyPr/>
          <a:lstStyle/>
          <a:p>
            <a:r>
              <a:rPr lang="en-US" dirty="0"/>
              <a:t>Note that the method </a:t>
            </a:r>
            <a:r>
              <a:rPr lang="en-US" dirty="0" err="1"/>
              <a:t>onSpinWait</a:t>
            </a:r>
            <a:r>
              <a:rPr lang="en-US" dirty="0"/>
              <a:t> does nothing. </a:t>
            </a:r>
          </a:p>
          <a:p>
            <a:pPr marL="0" indent="0">
              <a:buNone/>
            </a:pPr>
            <a:r>
              <a:rPr lang="en-US" dirty="0"/>
              <a:t>class </a:t>
            </a:r>
            <a:r>
              <a:rPr lang="en-US" dirty="0" err="1"/>
              <a:t>EventHandler</a:t>
            </a:r>
            <a:r>
              <a:rPr lang="en-US" dirty="0"/>
              <a:t> {   </a:t>
            </a:r>
          </a:p>
          <a:p>
            <a:pPr marL="0" indent="0">
              <a:buNone/>
            </a:pPr>
            <a:r>
              <a:rPr lang="en-US" dirty="0"/>
              <a:t>    volatile </a:t>
            </a:r>
            <a:r>
              <a:rPr lang="en-US" dirty="0" err="1"/>
              <a:t>boolean</a:t>
            </a:r>
            <a:r>
              <a:rPr lang="en-US" dirty="0"/>
              <a:t> </a:t>
            </a:r>
            <a:r>
              <a:rPr lang="en-US" dirty="0" err="1"/>
              <a:t>eventNotificationNotReceived</a:t>
            </a:r>
            <a:r>
              <a:rPr lang="en-US" dirty="0"/>
              <a:t>;</a:t>
            </a:r>
          </a:p>
          <a:p>
            <a:pPr marL="0" indent="0">
              <a:buNone/>
            </a:pPr>
            <a:r>
              <a:rPr lang="en-US" dirty="0"/>
              <a:t>    void </a:t>
            </a:r>
            <a:r>
              <a:rPr lang="en-US" dirty="0" err="1"/>
              <a:t>waitForEventAndHandleIt</a:t>
            </a:r>
            <a:r>
              <a:rPr lang="en-US" dirty="0"/>
              <a:t>() {  </a:t>
            </a:r>
          </a:p>
          <a:p>
            <a:pPr marL="0" indent="0">
              <a:buNone/>
            </a:pPr>
            <a:r>
              <a:rPr lang="en-US" dirty="0"/>
              <a:t>        while ( </a:t>
            </a:r>
            <a:r>
              <a:rPr lang="en-US" dirty="0" err="1"/>
              <a:t>eventNotificationNotReceived</a:t>
            </a:r>
            <a:r>
              <a:rPr lang="en-US" dirty="0"/>
              <a:t> ) {</a:t>
            </a:r>
          </a:p>
          <a:p>
            <a:pPr marL="0" indent="0">
              <a:buNone/>
            </a:pPr>
            <a:r>
              <a:rPr lang="en-US" dirty="0"/>
              <a:t>               </a:t>
            </a:r>
            <a:r>
              <a:rPr lang="en-US" dirty="0" err="1"/>
              <a:t>java.lang.Thread.onSpinWait</a:t>
            </a:r>
            <a:r>
              <a:rPr lang="en-US" dirty="0"/>
              <a:t>();    </a:t>
            </a:r>
          </a:p>
          <a:p>
            <a:pPr marL="0" indent="0">
              <a:buNone/>
            </a:pPr>
            <a:r>
              <a:rPr lang="en-US" dirty="0"/>
              <a:t>         }       </a:t>
            </a:r>
          </a:p>
          <a:p>
            <a:pPr marL="0" indent="0">
              <a:buNone/>
            </a:pPr>
            <a:r>
              <a:rPr lang="en-US" dirty="0"/>
              <a:t>         </a:t>
            </a:r>
            <a:r>
              <a:rPr lang="en-US" dirty="0" err="1"/>
              <a:t>readAndProcessEvent</a:t>
            </a:r>
            <a:r>
              <a:rPr lang="en-US" dirty="0"/>
              <a:t>();   </a:t>
            </a:r>
          </a:p>
          <a:p>
            <a:pPr marL="0" indent="0">
              <a:buNone/>
            </a:pPr>
            <a:r>
              <a:rPr lang="en-US" dirty="0"/>
              <a:t>     }  </a:t>
            </a:r>
          </a:p>
          <a:p>
            <a:pPr marL="0" indent="0">
              <a:buNone/>
            </a:pPr>
            <a:endParaRPr lang="en-US" dirty="0"/>
          </a:p>
          <a:p>
            <a:pPr marL="0" indent="0">
              <a:buNone/>
            </a:pPr>
            <a:r>
              <a:rPr lang="en-US" dirty="0"/>
              <a:t>  void </a:t>
            </a:r>
            <a:r>
              <a:rPr lang="en-US" dirty="0" err="1"/>
              <a:t>readAndProcessEvent</a:t>
            </a:r>
            <a:r>
              <a:rPr lang="en-US" dirty="0"/>
              <a:t>() {</a:t>
            </a:r>
          </a:p>
          <a:p>
            <a:pPr marL="0" indent="0">
              <a:buNone/>
            </a:pPr>
            <a:r>
              <a:rPr lang="en-US" dirty="0"/>
              <a:t>        // Read event from some source and process it         . . .    </a:t>
            </a:r>
          </a:p>
          <a:p>
            <a:pPr marL="0" indent="0">
              <a:buNone/>
            </a:pPr>
            <a:r>
              <a:rPr lang="en-US" dirty="0"/>
              <a:t>   }</a:t>
            </a:r>
          </a:p>
          <a:p>
            <a:pPr marL="0" indent="0">
              <a:buNone/>
            </a:pPr>
            <a:r>
              <a:rPr lang="en-US" dirty="0"/>
              <a:t>}</a:t>
            </a:r>
          </a:p>
          <a:p>
            <a:pPr marL="0" indent="0">
              <a:buNone/>
            </a:pPr>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47</a:t>
            </a:fld>
            <a:endParaRPr lang="en-US"/>
          </a:p>
        </p:txBody>
      </p:sp>
    </p:spTree>
    <p:extLst>
      <p:ext uri="{BB962C8B-B14F-4D97-AF65-F5344CB8AC3E}">
        <p14:creationId xmlns:p14="http://schemas.microsoft.com/office/powerpoint/2010/main" val="14189537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361238" cy="612775"/>
          </a:xfrm>
        </p:spPr>
        <p:txBody>
          <a:bodyPr/>
          <a:lstStyle/>
          <a:p>
            <a:pPr algn="ctr"/>
            <a:r>
              <a:rPr lang="en-US" dirty="0"/>
              <a:t>Applet API Deprecated (JEP 289)</a:t>
            </a:r>
          </a:p>
        </p:txBody>
      </p:sp>
      <p:sp>
        <p:nvSpPr>
          <p:cNvPr id="3" name="Content Placeholder 2"/>
          <p:cNvSpPr>
            <a:spLocks noGrp="1"/>
          </p:cNvSpPr>
          <p:nvPr>
            <p:ph idx="1"/>
          </p:nvPr>
        </p:nvSpPr>
        <p:spPr>
          <a:xfrm>
            <a:off x="990600" y="914400"/>
            <a:ext cx="7239000" cy="5486400"/>
          </a:xfrm>
        </p:spPr>
        <p:txBody>
          <a:bodyPr/>
          <a:lstStyle/>
          <a:p>
            <a:endParaRPr lang="en-US" b="1" dirty="0"/>
          </a:p>
          <a:p>
            <a:r>
              <a:rPr lang="en-US" dirty="0"/>
              <a:t>Due to the decreasing support of Java plug-ins by web browsers, the Applet API is deprecated. However, there is no intention to remove it in the next major release, so there is no </a:t>
            </a:r>
            <a:r>
              <a:rPr lang="en-US" dirty="0" err="1"/>
              <a:t>forRemoval</a:t>
            </a:r>
            <a:r>
              <a:rPr lang="en-US" dirty="0"/>
              <a:t> = true in the @Deprecated.</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48</a:t>
            </a:fld>
            <a:endParaRPr lang="en-US"/>
          </a:p>
        </p:txBody>
      </p:sp>
    </p:spTree>
    <p:extLst>
      <p:ext uri="{BB962C8B-B14F-4D97-AF65-F5344CB8AC3E}">
        <p14:creationId xmlns:p14="http://schemas.microsoft.com/office/powerpoint/2010/main" val="1740393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361238" cy="612775"/>
          </a:xfrm>
        </p:spPr>
        <p:txBody>
          <a:bodyPr/>
          <a:lstStyle/>
          <a:p>
            <a:pPr algn="ctr"/>
            <a:r>
              <a:rPr lang="en-US" dirty="0"/>
              <a:t>Stack-Walking API (JEP 259)</a:t>
            </a:r>
          </a:p>
        </p:txBody>
      </p:sp>
      <p:sp>
        <p:nvSpPr>
          <p:cNvPr id="3" name="Content Placeholder 2"/>
          <p:cNvSpPr>
            <a:spLocks noGrp="1"/>
          </p:cNvSpPr>
          <p:nvPr>
            <p:ph idx="1"/>
          </p:nvPr>
        </p:nvSpPr>
        <p:spPr>
          <a:xfrm>
            <a:off x="990600" y="914400"/>
            <a:ext cx="7239000" cy="5486400"/>
          </a:xfrm>
        </p:spPr>
        <p:txBody>
          <a:bodyPr/>
          <a:lstStyle/>
          <a:p>
            <a:pPr marL="0" indent="0">
              <a:buNone/>
            </a:pPr>
            <a:endParaRPr lang="en-US" b="1" dirty="0"/>
          </a:p>
          <a:p>
            <a:r>
              <a:rPr lang="en-US" dirty="0"/>
              <a:t>Two methods are of interest in this class:</a:t>
            </a:r>
          </a:p>
          <a:p>
            <a:pPr lvl="0"/>
            <a:endParaRPr lang="en-US" dirty="0"/>
          </a:p>
          <a:p>
            <a:pPr lvl="1"/>
            <a:r>
              <a:rPr lang="en-US" dirty="0"/>
              <a:t>public &lt;T&gt; T walk(Function&lt;Stream&lt;</a:t>
            </a:r>
            <a:r>
              <a:rPr lang="en-US" dirty="0" err="1"/>
              <a:t>StackFrame</a:t>
            </a:r>
            <a:r>
              <a:rPr lang="en-US" dirty="0"/>
              <a:t>&gt;, T&gt; function);</a:t>
            </a:r>
          </a:p>
          <a:p>
            <a:pPr lvl="2"/>
            <a:r>
              <a:rPr lang="en-US" dirty="0"/>
              <a:t> which allow traversing a stream of stack frames for the current thread, starting from the top frame, and applying the given Function on the stream.</a:t>
            </a:r>
          </a:p>
          <a:p>
            <a:pPr lvl="1"/>
            <a:r>
              <a:rPr lang="en-US" dirty="0"/>
              <a:t>public Class&lt;?&gt; </a:t>
            </a:r>
            <a:r>
              <a:rPr lang="en-US" dirty="0" err="1"/>
              <a:t>getCallerClass</a:t>
            </a:r>
            <a:r>
              <a:rPr lang="en-US" dirty="0"/>
              <a:t>(); </a:t>
            </a:r>
          </a:p>
          <a:p>
            <a:pPr lvl="2"/>
            <a:r>
              <a:rPr lang="en-US" dirty="0"/>
              <a:t>which returns the class that invoked the method that calls this method.</a:t>
            </a:r>
          </a:p>
          <a:p>
            <a:pPr lvl="2"/>
            <a:endParaRPr lang="en-US" dirty="0"/>
          </a:p>
          <a:p>
            <a:r>
              <a:rPr lang="en-US" dirty="0"/>
              <a:t>This class is thread-safe, so multiple threads can use the same instance to walk their stacks</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49</a:t>
            </a:fld>
            <a:endParaRPr lang="en-US"/>
          </a:p>
        </p:txBody>
      </p:sp>
    </p:spTree>
    <p:extLst>
      <p:ext uri="{BB962C8B-B14F-4D97-AF65-F5344CB8AC3E}">
        <p14:creationId xmlns:p14="http://schemas.microsoft.com/office/powerpoint/2010/main" val="3767819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a:t>What’s New for Tools in JDK 9</a:t>
            </a:r>
          </a:p>
        </p:txBody>
      </p:sp>
      <p:sp>
        <p:nvSpPr>
          <p:cNvPr id="3" name="Content Placeholder 2"/>
          <p:cNvSpPr>
            <a:spLocks noGrp="1"/>
          </p:cNvSpPr>
          <p:nvPr>
            <p:ph idx="1"/>
          </p:nvPr>
        </p:nvSpPr>
        <p:spPr>
          <a:xfrm>
            <a:off x="869950" y="1374775"/>
            <a:ext cx="7337425" cy="4752975"/>
          </a:xfrm>
        </p:spPr>
        <p:txBody>
          <a:bodyPr/>
          <a:lstStyle/>
          <a:p>
            <a:pPr marL="0" indent="0">
              <a:buNone/>
            </a:pPr>
            <a:endParaRPr lang="en-US" dirty="0"/>
          </a:p>
          <a:p>
            <a:r>
              <a:rPr lang="en-US" dirty="0"/>
              <a:t>JEP 222: </a:t>
            </a:r>
            <a:r>
              <a:rPr lang="en-US" dirty="0" err="1"/>
              <a:t>jshell</a:t>
            </a:r>
            <a:r>
              <a:rPr lang="en-US" dirty="0"/>
              <a:t>: The Java Shell (Read-Eval-Print Loop)</a:t>
            </a:r>
          </a:p>
          <a:p>
            <a:r>
              <a:rPr lang="en-US" dirty="0"/>
              <a:t>JEP 223: New Version-String Scheme</a:t>
            </a:r>
          </a:p>
          <a:p>
            <a:r>
              <a:rPr lang="en-US" dirty="0"/>
              <a:t>JEP 228: Add More Diagnostic Commands</a:t>
            </a:r>
          </a:p>
          <a:p>
            <a:r>
              <a:rPr lang="en-US" dirty="0"/>
              <a:t>JEP 231: Remove Launch-Time JRE Version Selection</a:t>
            </a:r>
          </a:p>
          <a:p>
            <a:r>
              <a:rPr lang="en-US" dirty="0"/>
              <a:t>JEP 238: Multi-Release JAR Files</a:t>
            </a:r>
          </a:p>
          <a:p>
            <a:r>
              <a:rPr lang="en-US" dirty="0"/>
              <a:t>JEP 240: Remove the JVM TI </a:t>
            </a:r>
            <a:r>
              <a:rPr lang="en-US" dirty="0" err="1"/>
              <a:t>hprof</a:t>
            </a:r>
            <a:r>
              <a:rPr lang="en-US" dirty="0"/>
              <a:t> Agent</a:t>
            </a:r>
          </a:p>
          <a:p>
            <a:r>
              <a:rPr lang="en-US" dirty="0"/>
              <a:t>JEP 241: Remove the </a:t>
            </a:r>
            <a:r>
              <a:rPr lang="en-US" dirty="0" err="1"/>
              <a:t>jhat</a:t>
            </a:r>
            <a:r>
              <a:rPr lang="en-US" dirty="0"/>
              <a:t> Tool</a:t>
            </a:r>
          </a:p>
          <a:p>
            <a:r>
              <a:rPr lang="en-US" dirty="0"/>
              <a:t>JEP 245: Validate JVM Command-Line Flag Arguments</a:t>
            </a:r>
          </a:p>
          <a:p>
            <a:r>
              <a:rPr lang="en-US" dirty="0"/>
              <a:t>JEP 247: Compile for Older Platform Versions</a:t>
            </a:r>
          </a:p>
          <a:p>
            <a:r>
              <a:rPr lang="en-US" dirty="0"/>
              <a:t>JEP 282: </a:t>
            </a:r>
            <a:r>
              <a:rPr lang="en-US" dirty="0" err="1"/>
              <a:t>jlink</a:t>
            </a:r>
            <a:r>
              <a:rPr lang="en-US" dirty="0"/>
              <a:t>: The Java Linker</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5</a:t>
            </a:fld>
            <a:endParaRPr lang="en-US"/>
          </a:p>
        </p:txBody>
      </p:sp>
    </p:spTree>
    <p:extLst>
      <p:ext uri="{BB962C8B-B14F-4D97-AF65-F5344CB8AC3E}">
        <p14:creationId xmlns:p14="http://schemas.microsoft.com/office/powerpoint/2010/main" val="2924228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361238" cy="612775"/>
          </a:xfrm>
        </p:spPr>
        <p:txBody>
          <a:bodyPr/>
          <a:lstStyle/>
          <a:p>
            <a:pPr algn="ctr"/>
            <a:r>
              <a:rPr lang="en-US" dirty="0"/>
              <a:t>Stack-Walking API (JEP 259)</a:t>
            </a:r>
          </a:p>
        </p:txBody>
      </p:sp>
      <p:sp>
        <p:nvSpPr>
          <p:cNvPr id="3" name="Content Placeholder 2"/>
          <p:cNvSpPr>
            <a:spLocks noGrp="1"/>
          </p:cNvSpPr>
          <p:nvPr>
            <p:ph idx="1"/>
          </p:nvPr>
        </p:nvSpPr>
        <p:spPr>
          <a:xfrm>
            <a:off x="990600" y="914400"/>
            <a:ext cx="7239000" cy="5486400"/>
          </a:xfrm>
        </p:spPr>
        <p:txBody>
          <a:bodyPr/>
          <a:lstStyle/>
          <a:p>
            <a:pPr marL="0" indent="0">
              <a:buNone/>
            </a:pPr>
            <a:endParaRPr lang="en-US" b="1" dirty="0"/>
          </a:p>
          <a:p>
            <a:r>
              <a:rPr lang="en-US" dirty="0"/>
              <a:t>Prior to Java 9, access to the thread stack frames was limited to an internal class </a:t>
            </a:r>
            <a:r>
              <a:rPr lang="en-US" dirty="0" err="1"/>
              <a:t>sun.reflect.Reflection</a:t>
            </a:r>
            <a:r>
              <a:rPr lang="en-US" dirty="0"/>
              <a:t>. Specifically the method </a:t>
            </a:r>
            <a:r>
              <a:rPr lang="en-US" dirty="0" err="1"/>
              <a:t>sun.reflect.Reflection</a:t>
            </a:r>
            <a:r>
              <a:rPr lang="en-US" dirty="0"/>
              <a:t>::</a:t>
            </a:r>
            <a:r>
              <a:rPr lang="en-US" dirty="0" err="1"/>
              <a:t>getCallerClass</a:t>
            </a:r>
            <a:r>
              <a:rPr lang="en-US" dirty="0"/>
              <a:t>. Some libraries rely on this method, which is deprecated. </a:t>
            </a:r>
          </a:p>
          <a:p>
            <a:endParaRPr lang="en-US" dirty="0"/>
          </a:p>
          <a:p>
            <a:r>
              <a:rPr lang="en-US" dirty="0"/>
              <a:t>An alternative standard API is now provided in JDK 9 via the </a:t>
            </a:r>
            <a:r>
              <a:rPr lang="en-US" dirty="0" err="1">
                <a:hlinkClick r:id="rId2"/>
              </a:rPr>
              <a:t>StackWalker</a:t>
            </a:r>
            <a:r>
              <a:rPr lang="en-US" dirty="0"/>
              <a:t> class, and is designed to be efficient by allowing lazy access to the stack frames. </a:t>
            </a:r>
          </a:p>
          <a:p>
            <a:endParaRPr lang="en-US" dirty="0"/>
          </a:p>
          <a:p>
            <a:r>
              <a:rPr lang="en-US" dirty="0"/>
              <a:t>Some applications may use this API to traverse the execution stack and filter on classes</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50</a:t>
            </a:fld>
            <a:endParaRPr lang="en-US"/>
          </a:p>
        </p:txBody>
      </p:sp>
    </p:spTree>
    <p:extLst>
      <p:ext uri="{BB962C8B-B14F-4D97-AF65-F5344CB8AC3E}">
        <p14:creationId xmlns:p14="http://schemas.microsoft.com/office/powerpoint/2010/main" val="12413292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361238" cy="612775"/>
          </a:xfrm>
        </p:spPr>
        <p:txBody>
          <a:bodyPr/>
          <a:lstStyle/>
          <a:p>
            <a:pPr algn="ctr"/>
            <a:r>
              <a:rPr lang="en-US" dirty="0"/>
              <a:t>Compact Strings (JEP 254)</a:t>
            </a:r>
          </a:p>
        </p:txBody>
      </p:sp>
      <p:sp>
        <p:nvSpPr>
          <p:cNvPr id="3" name="Content Placeholder 2"/>
          <p:cNvSpPr>
            <a:spLocks noGrp="1"/>
          </p:cNvSpPr>
          <p:nvPr>
            <p:ph idx="1"/>
          </p:nvPr>
        </p:nvSpPr>
        <p:spPr>
          <a:xfrm>
            <a:off x="990600" y="914400"/>
            <a:ext cx="7239000" cy="5486400"/>
          </a:xfrm>
        </p:spPr>
        <p:txBody>
          <a:bodyPr/>
          <a:lstStyle/>
          <a:p>
            <a:r>
              <a:rPr lang="en-US" dirty="0"/>
              <a:t>An internal optimization is applied to the String class to reduce memory consumption. </a:t>
            </a:r>
          </a:p>
          <a:p>
            <a:endParaRPr lang="en-US" dirty="0"/>
          </a:p>
          <a:p>
            <a:pPr lvl="1"/>
            <a:r>
              <a:rPr lang="en-US" dirty="0"/>
              <a:t>The idea is that most String objects contain characters that do not need 2 bytes to represent.</a:t>
            </a:r>
          </a:p>
          <a:p>
            <a:pPr lvl="1"/>
            <a:endParaRPr lang="en-US" dirty="0"/>
          </a:p>
          <a:p>
            <a:pPr lvl="1"/>
            <a:r>
              <a:rPr lang="en-US" dirty="0"/>
              <a:t> The change consists of replacing the internal character array with a byte array, plus an extra byte that denotes the encoding of the byte array: either Latin-1 which takes up 1 byte, or UTF-16, which takes up 2 bytes. </a:t>
            </a:r>
          </a:p>
          <a:p>
            <a:pPr lvl="1"/>
            <a:endParaRPr lang="en-US" dirty="0"/>
          </a:p>
          <a:p>
            <a:pPr lvl="1"/>
            <a:r>
              <a:rPr lang="en-US" dirty="0"/>
              <a:t>The String class will determine which encoding based on the content to be stored.</a:t>
            </a:r>
          </a:p>
          <a:p>
            <a:endParaRPr lang="en-US" dirty="0"/>
          </a:p>
          <a:p>
            <a:endParaRPr lang="en-US" dirty="0"/>
          </a:p>
          <a:p>
            <a:pPr marL="0" indent="0">
              <a:buNone/>
            </a:pPr>
            <a:endParaRPr lang="en-US" b="1"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51</a:t>
            </a:fld>
            <a:endParaRPr lang="en-US"/>
          </a:p>
        </p:txBody>
      </p:sp>
    </p:spTree>
    <p:extLst>
      <p:ext uri="{BB962C8B-B14F-4D97-AF65-F5344CB8AC3E}">
        <p14:creationId xmlns:p14="http://schemas.microsoft.com/office/powerpoint/2010/main" val="4735901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361238" cy="612775"/>
          </a:xfrm>
        </p:spPr>
        <p:txBody>
          <a:bodyPr/>
          <a:lstStyle/>
          <a:p>
            <a:pPr algn="ctr"/>
            <a:r>
              <a:rPr lang="en-US" dirty="0"/>
              <a:t>Compact Strings (JEP 254)</a:t>
            </a:r>
          </a:p>
        </p:txBody>
      </p:sp>
      <p:sp>
        <p:nvSpPr>
          <p:cNvPr id="3" name="Content Placeholder 2"/>
          <p:cNvSpPr>
            <a:spLocks noGrp="1"/>
          </p:cNvSpPr>
          <p:nvPr>
            <p:ph idx="1"/>
          </p:nvPr>
        </p:nvSpPr>
        <p:spPr>
          <a:xfrm>
            <a:off x="990600" y="914400"/>
            <a:ext cx="7696200" cy="5486400"/>
          </a:xfrm>
        </p:spPr>
        <p:txBody>
          <a:bodyPr/>
          <a:lstStyle/>
          <a:p>
            <a:pPr marL="0" indent="0">
              <a:buNone/>
            </a:pPr>
            <a:endParaRPr lang="en-US" dirty="0"/>
          </a:p>
          <a:p>
            <a:r>
              <a:rPr lang="en-US" dirty="0"/>
              <a:t>This is expected to reduce the size of heap memory in existing applications that rely heavily on strings, and should also reduce time spent on garbage collection. </a:t>
            </a:r>
          </a:p>
          <a:p>
            <a:endParaRPr lang="en-US" dirty="0"/>
          </a:p>
          <a:p>
            <a:r>
              <a:rPr lang="en-US" dirty="0"/>
              <a:t>This change is internal and does not affect the external API of String and its related classes such as </a:t>
            </a:r>
            <a:r>
              <a:rPr lang="en-US" dirty="0" err="1"/>
              <a:t>StringBuilder</a:t>
            </a:r>
            <a:r>
              <a:rPr lang="en-US" dirty="0"/>
              <a:t> or </a:t>
            </a:r>
            <a:r>
              <a:rPr lang="en-US" dirty="0" err="1"/>
              <a:t>StringBuffer</a:t>
            </a:r>
            <a:r>
              <a:rPr lang="en-US" dirty="0"/>
              <a:t>.</a:t>
            </a:r>
          </a:p>
          <a:p>
            <a:endParaRPr lang="en-US" dirty="0"/>
          </a:p>
          <a:p>
            <a:r>
              <a:rPr lang="en-US" dirty="0"/>
              <a:t>To disable compacting strings, the option -XX:-</a:t>
            </a:r>
            <a:r>
              <a:rPr lang="en-US" dirty="0" err="1"/>
              <a:t>CompactStrings</a:t>
            </a:r>
            <a:r>
              <a:rPr lang="en-US" dirty="0"/>
              <a:t> can be passed to VM.</a:t>
            </a:r>
          </a:p>
          <a:p>
            <a:pPr marL="0" indent="0">
              <a:buNone/>
            </a:pPr>
            <a:r>
              <a:rPr lang="en-US" dirty="0"/>
              <a:t> </a:t>
            </a:r>
          </a:p>
          <a:p>
            <a:pPr marL="0" indent="0">
              <a:buNone/>
            </a:pPr>
            <a:endParaRPr lang="en-US" b="1"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52</a:t>
            </a:fld>
            <a:endParaRPr lang="en-US"/>
          </a:p>
        </p:txBody>
      </p:sp>
    </p:spTree>
    <p:extLst>
      <p:ext uri="{BB962C8B-B14F-4D97-AF65-F5344CB8AC3E}">
        <p14:creationId xmlns:p14="http://schemas.microsoft.com/office/powerpoint/2010/main" val="36544046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361238" cy="612775"/>
          </a:xfrm>
        </p:spPr>
        <p:txBody>
          <a:bodyPr/>
          <a:lstStyle/>
          <a:p>
            <a:pPr algn="ctr"/>
            <a:r>
              <a:rPr lang="en-US" dirty="0"/>
              <a:t>Store interned Strings in CDS Archives (JEP 250)</a:t>
            </a:r>
          </a:p>
        </p:txBody>
      </p:sp>
      <p:sp>
        <p:nvSpPr>
          <p:cNvPr id="3" name="Content Placeholder 2"/>
          <p:cNvSpPr>
            <a:spLocks noGrp="1"/>
          </p:cNvSpPr>
          <p:nvPr>
            <p:ph idx="1"/>
          </p:nvPr>
        </p:nvSpPr>
        <p:spPr>
          <a:xfrm>
            <a:off x="990600" y="914400"/>
            <a:ext cx="7696200" cy="5486400"/>
          </a:xfrm>
        </p:spPr>
        <p:txBody>
          <a:bodyPr/>
          <a:lstStyle/>
          <a:p>
            <a:pPr marL="0" indent="0">
              <a:buNone/>
            </a:pPr>
            <a:endParaRPr lang="en-US" dirty="0"/>
          </a:p>
          <a:p>
            <a:r>
              <a:rPr lang="en-US" dirty="0"/>
              <a:t>Store Interned Strings in class-data sharing (CDS) archives</a:t>
            </a:r>
          </a:p>
          <a:p>
            <a:endParaRPr lang="en-US" dirty="0"/>
          </a:p>
          <a:p>
            <a:r>
              <a:rPr lang="en-US" dirty="0"/>
              <a:t>Reduce memory consumption by sharing the string objects and underlying char array object amongst different JVM processes.</a:t>
            </a:r>
          </a:p>
          <a:p>
            <a:endParaRPr lang="en-US" dirty="0"/>
          </a:p>
          <a:p>
            <a:r>
              <a:rPr lang="en-US" dirty="0"/>
              <a:t>Only Support shared string for G1 GC.</a:t>
            </a:r>
          </a:p>
          <a:p>
            <a:pPr lvl="1"/>
            <a:r>
              <a:rPr lang="en-US" dirty="0"/>
              <a:t>Shared Strings require a pinned region, and G1 is the only </a:t>
            </a:r>
            <a:r>
              <a:rPr lang="en-US" dirty="0" err="1"/>
              <a:t>HotSpot</a:t>
            </a:r>
            <a:r>
              <a:rPr lang="en-US" dirty="0"/>
              <a:t> GC that support  pinning</a:t>
            </a:r>
          </a:p>
          <a:p>
            <a:r>
              <a:rPr lang="en-US" dirty="0"/>
              <a:t>Only support 64-bit platforms with compressed object and class pointers</a:t>
            </a:r>
          </a:p>
          <a:p>
            <a:pPr marL="0" indent="0">
              <a:buNone/>
            </a:pPr>
            <a:r>
              <a:rPr lang="en-US" dirty="0"/>
              <a:t> </a:t>
            </a:r>
          </a:p>
          <a:p>
            <a:pPr marL="0" indent="0">
              <a:buNone/>
            </a:pPr>
            <a:endParaRPr lang="en-US" b="1"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53</a:t>
            </a:fld>
            <a:endParaRPr lang="en-US"/>
          </a:p>
        </p:txBody>
      </p:sp>
    </p:spTree>
    <p:extLst>
      <p:ext uri="{BB962C8B-B14F-4D97-AF65-F5344CB8AC3E}">
        <p14:creationId xmlns:p14="http://schemas.microsoft.com/office/powerpoint/2010/main" val="15827096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a:t>Multi-Resolution Images (JEP 251)</a:t>
            </a:r>
          </a:p>
        </p:txBody>
      </p:sp>
      <p:sp>
        <p:nvSpPr>
          <p:cNvPr id="3" name="Content Placeholder 2"/>
          <p:cNvSpPr>
            <a:spLocks noGrp="1"/>
          </p:cNvSpPr>
          <p:nvPr>
            <p:ph idx="1"/>
          </p:nvPr>
        </p:nvSpPr>
        <p:spPr/>
        <p:txBody>
          <a:bodyPr/>
          <a:lstStyle/>
          <a:p>
            <a:r>
              <a:rPr lang="en-US" dirty="0"/>
              <a:t>A new interface </a:t>
            </a:r>
            <a:r>
              <a:rPr lang="en-US" u="sng" dirty="0" err="1">
                <a:hlinkClick r:id="rId2"/>
              </a:rPr>
              <a:t>MultiResolutionImage</a:t>
            </a:r>
            <a:r>
              <a:rPr lang="en-US" dirty="0"/>
              <a:t> is added with a base implementation </a:t>
            </a:r>
            <a:r>
              <a:rPr lang="en-US" u="sng" dirty="0" err="1">
                <a:hlinkClick r:id="rId3"/>
              </a:rPr>
              <a:t>BaseMultiResolutionImage</a:t>
            </a:r>
            <a:r>
              <a:rPr lang="en-US" dirty="0"/>
              <a:t> that can encapsulate several image variants with different sizes. This interface can be used to select the best image variant given certain width and height values.</a:t>
            </a:r>
          </a:p>
          <a:p>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54</a:t>
            </a:fld>
            <a:endParaRPr lang="en-US"/>
          </a:p>
        </p:txBody>
      </p:sp>
    </p:spTree>
    <p:extLst>
      <p:ext uri="{BB962C8B-B14F-4D97-AF65-F5344CB8AC3E}">
        <p14:creationId xmlns:p14="http://schemas.microsoft.com/office/powerpoint/2010/main" val="37706524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r>
              <a:rPr lang="en-US" dirty="0"/>
              <a:t>JEP 238: Multi-Release JAR Files</a:t>
            </a:r>
          </a:p>
        </p:txBody>
      </p:sp>
      <p:sp>
        <p:nvSpPr>
          <p:cNvPr id="3" name="Content Placeholder 2"/>
          <p:cNvSpPr>
            <a:spLocks noGrp="1"/>
          </p:cNvSpPr>
          <p:nvPr>
            <p:ph idx="1"/>
          </p:nvPr>
        </p:nvSpPr>
        <p:spPr>
          <a:xfrm>
            <a:off x="152400" y="990600"/>
            <a:ext cx="8686800" cy="5137150"/>
          </a:xfrm>
        </p:spPr>
        <p:txBody>
          <a:bodyPr/>
          <a:lstStyle/>
          <a:p>
            <a:r>
              <a:rPr lang="en-US" dirty="0"/>
              <a:t>Modular JAR files</a:t>
            </a:r>
          </a:p>
          <a:p>
            <a:pPr lvl="1"/>
            <a:r>
              <a:rPr lang="en-US" dirty="0"/>
              <a:t>META-INF/</a:t>
            </a:r>
          </a:p>
          <a:p>
            <a:pPr lvl="1"/>
            <a:r>
              <a:rPr lang="en-US" dirty="0"/>
              <a:t>META-INF/ MANIFEST.MF</a:t>
            </a:r>
          </a:p>
          <a:p>
            <a:pPr lvl="1"/>
            <a:r>
              <a:rPr lang="en-US" dirty="0"/>
              <a:t>module-</a:t>
            </a:r>
            <a:r>
              <a:rPr lang="en-US" dirty="0" err="1"/>
              <a:t>info.class</a:t>
            </a:r>
            <a:endParaRPr lang="en-US" dirty="0"/>
          </a:p>
          <a:p>
            <a:pPr lvl="1"/>
            <a:r>
              <a:rPr lang="en-US" dirty="0"/>
              <a:t>com/</a:t>
            </a:r>
            <a:r>
              <a:rPr lang="en-US" dirty="0" err="1"/>
              <a:t>mitchell</a:t>
            </a:r>
            <a:r>
              <a:rPr lang="en-US" dirty="0"/>
              <a:t>/service/…</a:t>
            </a:r>
          </a:p>
          <a:p>
            <a:pPr lvl="1"/>
            <a:r>
              <a:rPr lang="en-US" dirty="0"/>
              <a:t>com/</a:t>
            </a:r>
            <a:r>
              <a:rPr lang="en-US" dirty="0" err="1"/>
              <a:t>mitchell</a:t>
            </a:r>
            <a:r>
              <a:rPr lang="en-US" dirty="0"/>
              <a:t>/service/</a:t>
            </a:r>
            <a:r>
              <a:rPr lang="en-US" dirty="0" err="1"/>
              <a:t>docstore</a:t>
            </a:r>
            <a:r>
              <a:rPr lang="en-US" dirty="0"/>
              <a:t>/…</a:t>
            </a:r>
          </a:p>
          <a:p>
            <a:pPr marL="0" indent="0">
              <a:buNone/>
            </a:pPr>
            <a:endParaRPr lang="en-US" dirty="0"/>
          </a:p>
          <a:p>
            <a:pPr marL="0" indent="0">
              <a:buNone/>
            </a:pPr>
            <a:r>
              <a:rPr lang="en-US" dirty="0"/>
              <a:t>We can include classes to be used in java 9 and classes to be used in old JDK</a:t>
            </a:r>
          </a:p>
          <a:p>
            <a:pPr lvl="1"/>
            <a:r>
              <a:rPr lang="en-US" dirty="0"/>
              <a:t>module-</a:t>
            </a:r>
            <a:r>
              <a:rPr lang="en-US" dirty="0" err="1"/>
              <a:t>info.class</a:t>
            </a:r>
            <a:endParaRPr lang="en-US" dirty="0"/>
          </a:p>
          <a:p>
            <a:pPr lvl="1"/>
            <a:r>
              <a:rPr lang="en-US" dirty="0"/>
              <a:t>com/</a:t>
            </a:r>
            <a:r>
              <a:rPr lang="en-US" dirty="0" err="1"/>
              <a:t>mitchell</a:t>
            </a:r>
            <a:r>
              <a:rPr lang="en-US" dirty="0"/>
              <a:t>/service/…</a:t>
            </a:r>
          </a:p>
          <a:p>
            <a:pPr lvl="1"/>
            <a:r>
              <a:rPr lang="en-US" dirty="0"/>
              <a:t>com/</a:t>
            </a:r>
            <a:r>
              <a:rPr lang="en-US" dirty="0" err="1"/>
              <a:t>mitchell</a:t>
            </a:r>
            <a:r>
              <a:rPr lang="en-US" dirty="0"/>
              <a:t>/service/</a:t>
            </a:r>
            <a:r>
              <a:rPr lang="en-US" dirty="0" err="1"/>
              <a:t>docstore</a:t>
            </a:r>
            <a:r>
              <a:rPr lang="en-US" dirty="0"/>
              <a:t>/…</a:t>
            </a:r>
          </a:p>
          <a:p>
            <a:pPr lvl="1"/>
            <a:r>
              <a:rPr lang="en-US" dirty="0"/>
              <a:t>META-INF/</a:t>
            </a:r>
          </a:p>
          <a:p>
            <a:pPr lvl="1"/>
            <a:r>
              <a:rPr lang="en-US" dirty="0"/>
              <a:t>META-INF/ MANIFEST.MF</a:t>
            </a:r>
          </a:p>
          <a:p>
            <a:pPr lvl="1"/>
            <a:r>
              <a:rPr lang="en-US" dirty="0"/>
              <a:t>META-INF/versions/9/com/</a:t>
            </a:r>
            <a:r>
              <a:rPr lang="en-US" dirty="0" err="1"/>
              <a:t>mitchell</a:t>
            </a:r>
            <a:r>
              <a:rPr lang="en-US" dirty="0"/>
              <a:t>/service/</a:t>
            </a:r>
            <a:r>
              <a:rPr lang="en-US" dirty="0" err="1"/>
              <a:t>docstore</a:t>
            </a:r>
            <a:r>
              <a:rPr lang="en-US" dirty="0"/>
              <a:t>/…</a:t>
            </a:r>
          </a:p>
          <a:p>
            <a:pPr marL="0" indent="0">
              <a:buNone/>
            </a:pPr>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55</a:t>
            </a:fld>
            <a:endParaRPr lang="en-US"/>
          </a:p>
        </p:txBody>
      </p:sp>
    </p:spTree>
    <p:extLst>
      <p:ext uri="{BB962C8B-B14F-4D97-AF65-F5344CB8AC3E}">
        <p14:creationId xmlns:p14="http://schemas.microsoft.com/office/powerpoint/2010/main" val="21596935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Java 9 Module System</a:t>
            </a:r>
          </a:p>
        </p:txBody>
      </p:sp>
      <p:sp>
        <p:nvSpPr>
          <p:cNvPr id="3" name="Content Placeholder 2"/>
          <p:cNvSpPr>
            <a:spLocks noGrp="1"/>
          </p:cNvSpPr>
          <p:nvPr>
            <p:ph idx="1"/>
          </p:nvPr>
        </p:nvSpPr>
        <p:spPr>
          <a:xfrm>
            <a:off x="152400" y="990600"/>
            <a:ext cx="8686800" cy="5137150"/>
          </a:xfrm>
        </p:spPr>
        <p:txBody>
          <a:bodyPr/>
          <a:lstStyle/>
          <a:p>
            <a:r>
              <a:rPr lang="en-US" dirty="0"/>
              <a:t> </a:t>
            </a:r>
            <a:r>
              <a:rPr lang="en-US" b="1" dirty="0"/>
              <a:t>Jigsaw Project</a:t>
            </a:r>
            <a:r>
              <a:rPr lang="en-US" dirty="0"/>
              <a:t>.</a:t>
            </a:r>
          </a:p>
          <a:p>
            <a:endParaRPr lang="en-US" dirty="0"/>
          </a:p>
          <a:p>
            <a:pPr lvl="1"/>
            <a:r>
              <a:rPr lang="en-US" dirty="0"/>
              <a:t>Modular JDK (JEP 200)</a:t>
            </a:r>
          </a:p>
          <a:p>
            <a:pPr lvl="1"/>
            <a:r>
              <a:rPr lang="en-US" dirty="0"/>
              <a:t>Modular Java Source Code ( JEP 201)</a:t>
            </a:r>
          </a:p>
          <a:p>
            <a:pPr lvl="1"/>
            <a:r>
              <a:rPr lang="en-US" dirty="0"/>
              <a:t>Modular Run-time Images (JEP 220)</a:t>
            </a:r>
          </a:p>
          <a:p>
            <a:pPr lvl="1"/>
            <a:r>
              <a:rPr lang="en-US" dirty="0"/>
              <a:t>Encapsulate Java Internal APIs (JEP 260)</a:t>
            </a:r>
          </a:p>
          <a:p>
            <a:pPr lvl="1"/>
            <a:r>
              <a:rPr lang="en-US" dirty="0"/>
              <a:t>Java Platform Module System (JEP 261)</a:t>
            </a:r>
          </a:p>
          <a:p>
            <a:pPr lvl="1"/>
            <a:r>
              <a:rPr lang="en-US" dirty="0" err="1"/>
              <a:t>Jlink</a:t>
            </a:r>
            <a:r>
              <a:rPr lang="en-US" dirty="0"/>
              <a:t>: The Java Linker (JEP 282)</a:t>
            </a:r>
          </a:p>
          <a:p>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56</a:t>
            </a:fld>
            <a:endParaRPr lang="en-US"/>
          </a:p>
        </p:txBody>
      </p:sp>
    </p:spTree>
    <p:extLst>
      <p:ext uri="{BB962C8B-B14F-4D97-AF65-F5344CB8AC3E}">
        <p14:creationId xmlns:p14="http://schemas.microsoft.com/office/powerpoint/2010/main" val="41971892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Why we need Java SE 9 Module System</a:t>
            </a:r>
          </a:p>
        </p:txBody>
      </p:sp>
      <p:sp>
        <p:nvSpPr>
          <p:cNvPr id="3" name="Content Placeholder 2"/>
          <p:cNvSpPr>
            <a:spLocks noGrp="1"/>
          </p:cNvSpPr>
          <p:nvPr>
            <p:ph idx="1"/>
          </p:nvPr>
        </p:nvSpPr>
        <p:spPr>
          <a:xfrm>
            <a:off x="152400" y="990600"/>
            <a:ext cx="8686800" cy="5137150"/>
          </a:xfrm>
        </p:spPr>
        <p:txBody>
          <a:bodyPr/>
          <a:lstStyle/>
          <a:p>
            <a:endParaRPr lang="en-US" dirty="0"/>
          </a:p>
          <a:p>
            <a:r>
              <a:rPr lang="en-US" dirty="0"/>
              <a:t>As JDK is too big, it is bit tough to scale down to small devices. Java SE 8 has introduced 3 types of compact profiles to solve this problem: compact1, compact2 and compact3. But it does not solve this problem.</a:t>
            </a:r>
          </a:p>
          <a:p>
            <a:endParaRPr lang="en-US" dirty="0"/>
          </a:p>
          <a:p>
            <a:r>
              <a:rPr lang="en-US" dirty="0"/>
              <a:t>JAR files like rt.jar </a:t>
            </a:r>
            <a:r>
              <a:rPr lang="en-US" dirty="0" err="1"/>
              <a:t>etc</a:t>
            </a:r>
            <a:r>
              <a:rPr lang="en-US" dirty="0"/>
              <a:t> are too big to use in small devices and applications.</a:t>
            </a:r>
          </a:p>
          <a:p>
            <a:endParaRPr lang="en-US" dirty="0"/>
          </a:p>
          <a:p>
            <a:r>
              <a:rPr lang="en-US" dirty="0"/>
              <a:t>As JDK is too big, our applications or devices are not able to support better Performance.</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57</a:t>
            </a:fld>
            <a:endParaRPr lang="en-US"/>
          </a:p>
        </p:txBody>
      </p:sp>
    </p:spTree>
    <p:extLst>
      <p:ext uri="{BB962C8B-B14F-4D97-AF65-F5344CB8AC3E}">
        <p14:creationId xmlns:p14="http://schemas.microsoft.com/office/powerpoint/2010/main" val="18664260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Why we need Java SE 9 Module System</a:t>
            </a:r>
          </a:p>
        </p:txBody>
      </p:sp>
      <p:sp>
        <p:nvSpPr>
          <p:cNvPr id="3" name="Content Placeholder 2"/>
          <p:cNvSpPr>
            <a:spLocks noGrp="1"/>
          </p:cNvSpPr>
          <p:nvPr>
            <p:ph idx="1"/>
          </p:nvPr>
        </p:nvSpPr>
        <p:spPr>
          <a:xfrm>
            <a:off x="152400" y="990600"/>
            <a:ext cx="8686800" cy="5137150"/>
          </a:xfrm>
        </p:spPr>
        <p:txBody>
          <a:bodyPr/>
          <a:lstStyle/>
          <a:p>
            <a:endParaRPr lang="en-US" sz="2400" dirty="0"/>
          </a:p>
          <a:p>
            <a:pPr lvl="0"/>
            <a:r>
              <a:rPr lang="en-US" dirty="0"/>
              <a:t>There is no Strong Encapsulation in the current Java System because “public” access modifier is too open. Everyone can access it.</a:t>
            </a:r>
          </a:p>
          <a:p>
            <a:pPr lvl="0"/>
            <a:endParaRPr lang="en-US" dirty="0"/>
          </a:p>
          <a:p>
            <a:pPr lvl="0"/>
            <a:r>
              <a:rPr lang="en-US" dirty="0"/>
              <a:t>As JDK,JRE is too big, it is hard to Test and Maintain applications.</a:t>
            </a:r>
          </a:p>
          <a:p>
            <a:pPr lvl="0"/>
            <a:endParaRPr lang="en-US" dirty="0"/>
          </a:p>
          <a:p>
            <a:pPr lvl="0"/>
            <a:r>
              <a:rPr lang="en-US" dirty="0"/>
              <a:t>As public is too open, They are not to avoid the accessing of some Internal Non-Critical APIs like sun.*, *.internal.* etc.</a:t>
            </a:r>
          </a:p>
          <a:p>
            <a:pPr lvl="0"/>
            <a:endParaRPr lang="en-US" dirty="0"/>
          </a:p>
          <a:p>
            <a:pPr lvl="0"/>
            <a:r>
              <a:rPr lang="en-US" dirty="0"/>
              <a:t>As User can access Internal APIs too, Security is also big issue.</a:t>
            </a:r>
          </a:p>
          <a:p>
            <a:pPr lvl="0"/>
            <a:endParaRPr lang="en-US" dirty="0"/>
          </a:p>
          <a:p>
            <a:pPr lvl="0"/>
            <a:r>
              <a:rPr lang="en-US" dirty="0"/>
              <a:t>Application is too big.</a:t>
            </a:r>
          </a:p>
          <a:p>
            <a:pPr lvl="0"/>
            <a:endParaRPr lang="en-US" dirty="0"/>
          </a:p>
          <a:p>
            <a:pPr lvl="0"/>
            <a:r>
              <a:rPr lang="en-US" dirty="0"/>
              <a:t>Its a bit tough to support Less Coupling between components.</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58</a:t>
            </a:fld>
            <a:endParaRPr lang="en-US"/>
          </a:p>
        </p:txBody>
      </p:sp>
    </p:spTree>
    <p:extLst>
      <p:ext uri="{BB962C8B-B14F-4D97-AF65-F5344CB8AC3E}">
        <p14:creationId xmlns:p14="http://schemas.microsoft.com/office/powerpoint/2010/main" val="291930396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361238" cy="612775"/>
          </a:xfrm>
        </p:spPr>
        <p:txBody>
          <a:bodyPr/>
          <a:lstStyle/>
          <a:p>
            <a:pPr algn="ctr"/>
            <a:r>
              <a:rPr lang="en-US" dirty="0"/>
              <a:t>Encapsulate Internal APIS (JEP 260)</a:t>
            </a:r>
          </a:p>
        </p:txBody>
      </p:sp>
      <p:sp>
        <p:nvSpPr>
          <p:cNvPr id="3" name="Content Placeholder 2"/>
          <p:cNvSpPr>
            <a:spLocks noGrp="1"/>
          </p:cNvSpPr>
          <p:nvPr>
            <p:ph idx="1"/>
          </p:nvPr>
        </p:nvSpPr>
        <p:spPr>
          <a:xfrm>
            <a:off x="990600" y="914400"/>
            <a:ext cx="7239000" cy="5486400"/>
          </a:xfrm>
        </p:spPr>
        <p:txBody>
          <a:bodyPr/>
          <a:lstStyle/>
          <a:p>
            <a:endParaRPr lang="en-US" b="1" dirty="0"/>
          </a:p>
          <a:p>
            <a:r>
              <a:rPr lang="en-US" dirty="0"/>
              <a:t>Types whose packages start with sun. (and some starting with </a:t>
            </a:r>
            <a:r>
              <a:rPr lang="en-US" dirty="0" err="1"/>
              <a:t>com.sun</a:t>
            </a:r>
            <a:r>
              <a:rPr lang="en-US" dirty="0"/>
              <a:t>.) are internal to the Java platform</a:t>
            </a:r>
          </a:p>
          <a:p>
            <a:endParaRPr lang="en-US" dirty="0"/>
          </a:p>
          <a:p>
            <a:r>
              <a:rPr lang="en-US" dirty="0"/>
              <a:t> Exceptionally, the following internal APIs remained exported and placed in a separate module, and for those have supported replacements in JDK 9 they have been deprecated and may be encapsulated or removed in JDK 10:</a:t>
            </a:r>
          </a:p>
          <a:p>
            <a:pPr lvl="1"/>
            <a:r>
              <a:rPr lang="en-US" dirty="0" err="1"/>
              <a:t>sun.misc</a:t>
            </a:r>
            <a:r>
              <a:rPr lang="en-US" dirty="0"/>
              <a:t>.{</a:t>
            </a:r>
            <a:r>
              <a:rPr lang="en-US" dirty="0" err="1"/>
              <a:t>Signal,SignalHandler</a:t>
            </a:r>
            <a:r>
              <a:rPr lang="en-US" dirty="0"/>
              <a:t>}</a:t>
            </a:r>
          </a:p>
          <a:p>
            <a:pPr lvl="1"/>
            <a:r>
              <a:rPr lang="en-US" dirty="0" err="1"/>
              <a:t>sun.misc.Unsafe</a:t>
            </a:r>
            <a:endParaRPr lang="en-US" dirty="0"/>
          </a:p>
          <a:p>
            <a:pPr lvl="1"/>
            <a:r>
              <a:rPr lang="en-US" dirty="0" err="1"/>
              <a:t>sun.reflect.Reflection</a:t>
            </a:r>
            <a:r>
              <a:rPr lang="en-US" dirty="0"/>
              <a:t>::</a:t>
            </a:r>
            <a:r>
              <a:rPr lang="en-US" dirty="0" err="1"/>
              <a:t>getCallerClass</a:t>
            </a:r>
            <a:endParaRPr lang="en-US" dirty="0"/>
          </a:p>
          <a:p>
            <a:pPr lvl="1"/>
            <a:r>
              <a:rPr lang="en-US" dirty="0" err="1"/>
              <a:t>sun.reflect.ReflectionFactory.newConstructorForSerialization</a:t>
            </a:r>
            <a:endParaRPr lang="en-US" dirty="0"/>
          </a:p>
          <a:p>
            <a:r>
              <a:rPr lang="en-US" dirty="0"/>
              <a:t>These APIs have been exported to public use because they are heavily used by some libraries, notably Unsafe. They are used to perform intrinsic JVM operations that are otherwise impossible to achieve.</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59</a:t>
            </a:fld>
            <a:endParaRPr lang="en-US"/>
          </a:p>
        </p:txBody>
      </p:sp>
    </p:spTree>
    <p:extLst>
      <p:ext uri="{BB962C8B-B14F-4D97-AF65-F5344CB8AC3E}">
        <p14:creationId xmlns:p14="http://schemas.microsoft.com/office/powerpoint/2010/main" val="1265098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a:t>What’s New for Security in JDK 9</a:t>
            </a:r>
          </a:p>
        </p:txBody>
      </p:sp>
      <p:sp>
        <p:nvSpPr>
          <p:cNvPr id="3" name="Content Placeholder 2"/>
          <p:cNvSpPr>
            <a:spLocks noGrp="1"/>
          </p:cNvSpPr>
          <p:nvPr>
            <p:ph idx="1"/>
          </p:nvPr>
        </p:nvSpPr>
        <p:spPr>
          <a:xfrm>
            <a:off x="869950" y="1374775"/>
            <a:ext cx="7337425" cy="4752975"/>
          </a:xfrm>
        </p:spPr>
        <p:txBody>
          <a:bodyPr/>
          <a:lstStyle/>
          <a:p>
            <a:pPr marL="0" indent="0">
              <a:buNone/>
            </a:pPr>
            <a:endParaRPr lang="en-US" dirty="0"/>
          </a:p>
          <a:p>
            <a:r>
              <a:rPr lang="en-US" dirty="0"/>
              <a:t>JEP 219: Datagram Transport Layer Security (DTLS)</a:t>
            </a:r>
          </a:p>
          <a:p>
            <a:r>
              <a:rPr lang="en-US" dirty="0"/>
              <a:t>JEP 244: TLS Application-Layer Protocol Negotiation Extension</a:t>
            </a:r>
          </a:p>
          <a:p>
            <a:r>
              <a:rPr lang="en-US" dirty="0"/>
              <a:t>JEP 249: OCSP Stapling for TLS</a:t>
            </a:r>
          </a:p>
          <a:p>
            <a:r>
              <a:rPr lang="en-US" dirty="0"/>
              <a:t>JEP 246: Leverage CPU Instructions for GHASH and RSA</a:t>
            </a:r>
          </a:p>
          <a:p>
            <a:r>
              <a:rPr lang="en-US" dirty="0"/>
              <a:t>JEP 273: DRBG-Based </a:t>
            </a:r>
            <a:r>
              <a:rPr lang="en-US" dirty="0" err="1"/>
              <a:t>SecureRandom</a:t>
            </a:r>
            <a:r>
              <a:rPr lang="en-US" dirty="0"/>
              <a:t> Implementations</a:t>
            </a:r>
          </a:p>
          <a:p>
            <a:r>
              <a:rPr lang="en-US" dirty="0"/>
              <a:t>JEP 288: Disable SHA-1 Certificates</a:t>
            </a:r>
          </a:p>
          <a:p>
            <a:r>
              <a:rPr lang="en-US" dirty="0"/>
              <a:t>JEP 229: Create PKCS12 </a:t>
            </a:r>
            <a:r>
              <a:rPr lang="en-US" dirty="0" err="1"/>
              <a:t>Keystores</a:t>
            </a:r>
            <a:r>
              <a:rPr lang="en-US" dirty="0"/>
              <a:t> by Default</a:t>
            </a:r>
          </a:p>
          <a:p>
            <a:r>
              <a:rPr lang="en-US" dirty="0"/>
              <a:t>JEP 287: SHA-3 Hash Algorithms</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6</a:t>
            </a:fld>
            <a:endParaRPr lang="en-US"/>
          </a:p>
        </p:txBody>
      </p:sp>
    </p:spTree>
    <p:extLst>
      <p:ext uri="{BB962C8B-B14F-4D97-AF65-F5344CB8AC3E}">
        <p14:creationId xmlns:p14="http://schemas.microsoft.com/office/powerpoint/2010/main" val="21322764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361238" cy="612775"/>
          </a:xfrm>
        </p:spPr>
        <p:txBody>
          <a:bodyPr/>
          <a:lstStyle/>
          <a:p>
            <a:pPr algn="ctr"/>
            <a:r>
              <a:rPr lang="en-US" dirty="0"/>
              <a:t>Java 9 Module System</a:t>
            </a:r>
          </a:p>
        </p:txBody>
      </p:sp>
      <p:sp>
        <p:nvSpPr>
          <p:cNvPr id="3" name="Content Placeholder 2"/>
          <p:cNvSpPr>
            <a:spLocks noGrp="1"/>
          </p:cNvSpPr>
          <p:nvPr>
            <p:ph idx="1"/>
          </p:nvPr>
        </p:nvSpPr>
        <p:spPr>
          <a:xfrm>
            <a:off x="152400" y="838200"/>
            <a:ext cx="8686800" cy="5289550"/>
          </a:xfrm>
        </p:spPr>
        <p:txBody>
          <a:bodyPr/>
          <a:lstStyle/>
          <a:p>
            <a:r>
              <a:rPr lang="en-US" dirty="0"/>
              <a:t>JRE</a:t>
            </a:r>
          </a:p>
          <a:p>
            <a:pPr marL="457200" lvl="1" indent="0">
              <a:buNone/>
            </a:pPr>
            <a:r>
              <a:rPr lang="en-US" dirty="0"/>
              <a:t>JRE/bin/</a:t>
            </a:r>
          </a:p>
          <a:p>
            <a:pPr marL="457200" lvl="1" indent="0">
              <a:buNone/>
            </a:pPr>
            <a:r>
              <a:rPr lang="en-US" dirty="0"/>
              <a:t>     /lib/*.{</a:t>
            </a:r>
            <a:r>
              <a:rPr lang="en-US" dirty="0" err="1"/>
              <a:t>properties,policy</a:t>
            </a:r>
            <a:r>
              <a:rPr lang="en-US" dirty="0"/>
              <a:t>}</a:t>
            </a:r>
          </a:p>
          <a:p>
            <a:pPr marL="457200" lvl="1" indent="0">
              <a:buNone/>
            </a:pPr>
            <a:r>
              <a:rPr lang="en-US" dirty="0"/>
              <a:t>           /endorsed/</a:t>
            </a:r>
          </a:p>
          <a:p>
            <a:pPr marL="457200" lvl="1" indent="0">
              <a:buNone/>
            </a:pPr>
            <a:r>
              <a:rPr lang="en-US" dirty="0"/>
              <a:t>          /</a:t>
            </a:r>
            <a:r>
              <a:rPr lang="en-US" dirty="0" err="1"/>
              <a:t>ext</a:t>
            </a:r>
            <a:endParaRPr lang="en-US" dirty="0"/>
          </a:p>
          <a:p>
            <a:pPr marL="457200" lvl="1" indent="0">
              <a:buNone/>
            </a:pPr>
            <a:r>
              <a:rPr lang="en-US" dirty="0"/>
              <a:t>          /rt.jar</a:t>
            </a:r>
          </a:p>
          <a:p>
            <a:pPr marL="457200" lvl="1" indent="0">
              <a:buNone/>
            </a:pPr>
            <a:r>
              <a:rPr lang="en-US" dirty="0"/>
              <a:t>         /$Arch/*.so</a:t>
            </a:r>
          </a:p>
          <a:p>
            <a:pPr marL="457200" lvl="1" indent="0">
              <a:buNone/>
            </a:pPr>
            <a:r>
              <a:rPr lang="en-US" dirty="0"/>
              <a:t>                   /VM/*.so</a:t>
            </a:r>
          </a:p>
          <a:p>
            <a:r>
              <a:rPr lang="en-US" dirty="0"/>
              <a:t>Now</a:t>
            </a:r>
          </a:p>
          <a:p>
            <a:pPr marL="0" lvl="1" indent="0">
              <a:buNone/>
            </a:pPr>
            <a:r>
              <a:rPr lang="en-US" dirty="0"/>
              <a:t>          JRE/bin/ </a:t>
            </a:r>
          </a:p>
          <a:p>
            <a:pPr marL="0" lvl="1" indent="0">
              <a:buNone/>
            </a:pPr>
            <a:r>
              <a:rPr lang="en-US" dirty="0"/>
              <a:t>                /</a:t>
            </a:r>
            <a:r>
              <a:rPr lang="en-US" dirty="0" err="1"/>
              <a:t>conf</a:t>
            </a:r>
            <a:r>
              <a:rPr lang="en-US" dirty="0"/>
              <a:t>/*.{</a:t>
            </a:r>
            <a:r>
              <a:rPr lang="en-US" dirty="0" err="1"/>
              <a:t>properties,policy</a:t>
            </a:r>
            <a:r>
              <a:rPr lang="en-US" dirty="0"/>
              <a:t>}</a:t>
            </a:r>
          </a:p>
          <a:p>
            <a:pPr marL="0" lvl="1" indent="0">
              <a:buNone/>
            </a:pPr>
            <a:r>
              <a:rPr lang="en-US" dirty="0"/>
              <a:t>               /lib/$Arch/*.so</a:t>
            </a:r>
          </a:p>
          <a:p>
            <a:pPr marL="457200" lvl="1" indent="0">
              <a:buNone/>
            </a:pPr>
            <a:r>
              <a:rPr lang="en-US" dirty="0"/>
              <a:t>                   /VM/*.so</a:t>
            </a:r>
          </a:p>
          <a:p>
            <a:pPr marL="0" indent="0">
              <a:buNone/>
            </a:pPr>
            <a:r>
              <a:rPr lang="en-US" dirty="0"/>
              <a:t>Platform classes are no longer carried around in a jar file which is pretty much the most inefficient format you could  have instead </a:t>
            </a:r>
            <a:r>
              <a:rPr lang="en-US" dirty="0" err="1"/>
              <a:t>Jimage</a:t>
            </a:r>
            <a:r>
              <a:rPr lang="en-US" dirty="0"/>
              <a:t> used(intentionally not documented)</a:t>
            </a:r>
          </a:p>
          <a:p>
            <a:pPr marL="0" indent="0">
              <a:buNone/>
            </a:pPr>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dirty="0"/>
              <a:t>  |  Page </a:t>
            </a:r>
            <a:fld id="{D69B0E54-7BC7-44CD-A761-038181F3E53E}" type="slidenum">
              <a:rPr lang="en-US" smtClean="0"/>
              <a:pPr/>
              <a:t>60</a:t>
            </a:fld>
            <a:endParaRPr lang="en-US" dirty="0"/>
          </a:p>
        </p:txBody>
      </p:sp>
    </p:spTree>
    <p:extLst>
      <p:ext uri="{BB962C8B-B14F-4D97-AF65-F5344CB8AC3E}">
        <p14:creationId xmlns:p14="http://schemas.microsoft.com/office/powerpoint/2010/main" val="39048438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Java 9 Module System</a:t>
            </a:r>
          </a:p>
        </p:txBody>
      </p:sp>
      <p:sp>
        <p:nvSpPr>
          <p:cNvPr id="3" name="Content Placeholder 2"/>
          <p:cNvSpPr>
            <a:spLocks noGrp="1"/>
          </p:cNvSpPr>
          <p:nvPr>
            <p:ph idx="1"/>
          </p:nvPr>
        </p:nvSpPr>
        <p:spPr>
          <a:xfrm>
            <a:off x="152400" y="990600"/>
            <a:ext cx="8686800" cy="5137150"/>
          </a:xfrm>
        </p:spPr>
        <p:txBody>
          <a:bodyPr/>
          <a:lstStyle/>
          <a:p>
            <a:r>
              <a:rPr lang="en-US" dirty="0"/>
              <a:t>Observable modules</a:t>
            </a:r>
          </a:p>
          <a:p>
            <a:pPr lvl="1"/>
            <a:r>
              <a:rPr lang="en-US" dirty="0"/>
              <a:t>Readable Modules=&gt; Reliable Configuration</a:t>
            </a:r>
          </a:p>
          <a:p>
            <a:pPr lvl="2"/>
            <a:r>
              <a:rPr lang="en-US" dirty="0"/>
              <a:t>you probably enough know about unreliable configuration if you have ever experienced </a:t>
            </a:r>
            <a:r>
              <a:rPr lang="en-US" sz="1600" dirty="0" err="1"/>
              <a:t>NoClassDefFoundError</a:t>
            </a:r>
            <a:r>
              <a:rPr lang="en-US" dirty="0" err="1"/>
              <a:t>s</a:t>
            </a:r>
            <a:r>
              <a:rPr lang="en-US" dirty="0"/>
              <a:t> at runtime because of missing dependencies. Or spent hours and days trying to track down irreproducible bugs in your production environment, just to find out that somehow two versions of a 3rd party dependency have managed to sneak into your </a:t>
            </a:r>
            <a:r>
              <a:rPr lang="en-US" dirty="0" err="1"/>
              <a:t>classpath</a:t>
            </a:r>
            <a:endParaRPr lang="en-US" sz="2600" dirty="0"/>
          </a:p>
          <a:p>
            <a:pPr lvl="2"/>
            <a:endParaRPr lang="en-US" dirty="0"/>
          </a:p>
          <a:p>
            <a:pPr lvl="2"/>
            <a:r>
              <a:rPr lang="en-US" dirty="0"/>
              <a:t>Most of those issues originate from the fact that applications written in Java 8 or below do not know about their own dependencies. </a:t>
            </a:r>
            <a:endParaRPr lang="en-US" sz="2600" dirty="0"/>
          </a:p>
          <a:p>
            <a:pPr lvl="1"/>
            <a:endParaRPr lang="en-US" dirty="0"/>
          </a:p>
          <a:p>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61</a:t>
            </a:fld>
            <a:endParaRPr lang="en-US"/>
          </a:p>
        </p:txBody>
      </p:sp>
    </p:spTree>
    <p:extLst>
      <p:ext uri="{BB962C8B-B14F-4D97-AF65-F5344CB8AC3E}">
        <p14:creationId xmlns:p14="http://schemas.microsoft.com/office/powerpoint/2010/main" val="31347499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Java 9 Module System</a:t>
            </a:r>
          </a:p>
        </p:txBody>
      </p:sp>
      <p:sp>
        <p:nvSpPr>
          <p:cNvPr id="3" name="Content Placeholder 2"/>
          <p:cNvSpPr>
            <a:spLocks noGrp="1"/>
          </p:cNvSpPr>
          <p:nvPr>
            <p:ph idx="1"/>
          </p:nvPr>
        </p:nvSpPr>
        <p:spPr>
          <a:xfrm>
            <a:off x="152400" y="990600"/>
            <a:ext cx="8686800" cy="5137150"/>
          </a:xfrm>
        </p:spPr>
        <p:txBody>
          <a:bodyPr/>
          <a:lstStyle/>
          <a:p>
            <a:pPr lvl="1"/>
            <a:endParaRPr lang="en-US" dirty="0"/>
          </a:p>
          <a:p>
            <a:r>
              <a:rPr lang="en-US" dirty="0"/>
              <a:t>Accessible types=&gt; Strong encapsulation</a:t>
            </a:r>
          </a:p>
          <a:p>
            <a:pPr lvl="1"/>
            <a:r>
              <a:rPr lang="en-US" dirty="0"/>
              <a:t>Java 9 modules enable us to have </a:t>
            </a:r>
            <a:r>
              <a:rPr lang="en-US" b="1" dirty="0"/>
              <a:t>strong encapsulation</a:t>
            </a:r>
            <a:r>
              <a:rPr lang="en-US" dirty="0"/>
              <a:t> by letting us distinctly declare which packages to export and which ones to keep internal</a:t>
            </a:r>
          </a:p>
          <a:p>
            <a:r>
              <a:rPr lang="en-US" dirty="0"/>
              <a:t>Accessible Types: basis of strop encapsulation</a:t>
            </a:r>
          </a:p>
          <a:p>
            <a:endParaRPr lang="en-US" dirty="0"/>
          </a:p>
          <a:p>
            <a:r>
              <a:rPr lang="en-US" dirty="0"/>
              <a:t>Note: Not allow to have a </a:t>
            </a:r>
            <a:r>
              <a:rPr lang="en-US" b="1" dirty="0"/>
              <a:t>Cycle and not package modules inside another module.</a:t>
            </a:r>
          </a:p>
          <a:p>
            <a:endParaRPr lang="en-US" b="1" dirty="0"/>
          </a:p>
          <a:p>
            <a:endParaRPr lang="en-US" dirty="0"/>
          </a:p>
          <a:p>
            <a:pPr lvl="1"/>
            <a:endParaRPr lang="en-US" dirty="0"/>
          </a:p>
          <a:p>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62</a:t>
            </a:fld>
            <a:endParaRPr lang="en-US"/>
          </a:p>
        </p:txBody>
      </p:sp>
    </p:spTree>
    <p:extLst>
      <p:ext uri="{BB962C8B-B14F-4D97-AF65-F5344CB8AC3E}">
        <p14:creationId xmlns:p14="http://schemas.microsoft.com/office/powerpoint/2010/main" val="4757542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Java 9 Module System</a:t>
            </a:r>
          </a:p>
        </p:txBody>
      </p:sp>
      <p:sp>
        <p:nvSpPr>
          <p:cNvPr id="3" name="Content Placeholder 2"/>
          <p:cNvSpPr>
            <a:spLocks noGrp="1"/>
          </p:cNvSpPr>
          <p:nvPr>
            <p:ph idx="1"/>
          </p:nvPr>
        </p:nvSpPr>
        <p:spPr>
          <a:xfrm>
            <a:off x="152400" y="990600"/>
            <a:ext cx="8686800" cy="5137150"/>
          </a:xfrm>
        </p:spPr>
        <p:txBody>
          <a:bodyPr/>
          <a:lstStyle/>
          <a:p>
            <a:endParaRPr lang="en-US" dirty="0"/>
          </a:p>
          <a:p>
            <a:r>
              <a:rPr lang="en-US" dirty="0"/>
              <a:t>Module declarations(module-info.java)</a:t>
            </a:r>
          </a:p>
          <a:p>
            <a:endParaRPr lang="en-US" dirty="0"/>
          </a:p>
          <a:p>
            <a:r>
              <a:rPr lang="en-US" dirty="0"/>
              <a:t>Module descriptors(module-</a:t>
            </a:r>
            <a:r>
              <a:rPr lang="en-US" dirty="0" err="1"/>
              <a:t>info.class</a:t>
            </a:r>
            <a:r>
              <a:rPr lang="en-US" dirty="0"/>
              <a:t>)</a:t>
            </a:r>
          </a:p>
          <a:p>
            <a:endParaRPr lang="en-US" dirty="0"/>
          </a:p>
          <a:p>
            <a:r>
              <a:rPr lang="en-US" dirty="0"/>
              <a:t>Modular Jar files &amp; JMOD files</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63</a:t>
            </a:fld>
            <a:endParaRPr lang="en-US"/>
          </a:p>
        </p:txBody>
      </p:sp>
    </p:spTree>
    <p:extLst>
      <p:ext uri="{BB962C8B-B14F-4D97-AF65-F5344CB8AC3E}">
        <p14:creationId xmlns:p14="http://schemas.microsoft.com/office/powerpoint/2010/main" val="13588219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Java 9 Module System</a:t>
            </a:r>
          </a:p>
        </p:txBody>
      </p:sp>
      <p:sp>
        <p:nvSpPr>
          <p:cNvPr id="3" name="Content Placeholder 2"/>
          <p:cNvSpPr>
            <a:spLocks noGrp="1"/>
          </p:cNvSpPr>
          <p:nvPr>
            <p:ph idx="1"/>
          </p:nvPr>
        </p:nvSpPr>
        <p:spPr>
          <a:xfrm>
            <a:off x="152400" y="990600"/>
            <a:ext cx="8686800" cy="5137150"/>
          </a:xfrm>
        </p:spPr>
        <p:txBody>
          <a:bodyPr/>
          <a:lstStyle/>
          <a:p>
            <a:r>
              <a:rPr lang="en-US" dirty="0"/>
              <a:t>Module</a:t>
            </a:r>
          </a:p>
          <a:p>
            <a:pPr lvl="1"/>
            <a:r>
              <a:rPr lang="en-US" dirty="0"/>
              <a:t>A Container of packages</a:t>
            </a:r>
          </a:p>
          <a:p>
            <a:pPr lvl="1"/>
            <a:r>
              <a:rPr lang="en-US" dirty="0"/>
              <a:t>Names the modules upon which it depends </a:t>
            </a:r>
          </a:p>
          <a:p>
            <a:pPr lvl="1"/>
            <a:r>
              <a:rPr lang="en-US" dirty="0"/>
              <a:t>Export specific packages for use only by the modules that depend upon it</a:t>
            </a:r>
          </a:p>
          <a:p>
            <a:pPr lvl="1"/>
            <a:endParaRPr lang="en-US" dirty="0"/>
          </a:p>
          <a:p>
            <a:r>
              <a:rPr lang="en-US" dirty="0"/>
              <a:t>Definition of Module</a:t>
            </a:r>
          </a:p>
          <a:p>
            <a:pPr marL="0" indent="0">
              <a:buNone/>
            </a:pPr>
            <a:r>
              <a:rPr lang="en-US" dirty="0"/>
              <a:t>    module </a:t>
            </a:r>
            <a:r>
              <a:rPr lang="en-US" dirty="0" err="1"/>
              <a:t>com.mitchell.service</a:t>
            </a:r>
            <a:r>
              <a:rPr lang="en-US" dirty="0"/>
              <a:t>{</a:t>
            </a:r>
          </a:p>
          <a:p>
            <a:pPr marL="0" indent="0">
              <a:buNone/>
            </a:pPr>
            <a:r>
              <a:rPr lang="en-US" dirty="0"/>
              <a:t>       require </a:t>
            </a:r>
            <a:r>
              <a:rPr lang="en-US" dirty="0" err="1"/>
              <a:t>com.mitchell.utils</a:t>
            </a:r>
            <a:r>
              <a:rPr lang="en-US" dirty="0"/>
              <a:t>;</a:t>
            </a:r>
          </a:p>
          <a:p>
            <a:pPr marL="0" indent="0">
              <a:buNone/>
            </a:pPr>
            <a:r>
              <a:rPr lang="en-US" dirty="0"/>
              <a:t>       export </a:t>
            </a:r>
            <a:r>
              <a:rPr lang="en-US" dirty="0" err="1"/>
              <a:t>com.mitchell.service.docstore</a:t>
            </a:r>
            <a:r>
              <a:rPr lang="en-US" dirty="0"/>
              <a:t>;</a:t>
            </a:r>
          </a:p>
          <a:p>
            <a:pPr marL="0" indent="0">
              <a:buNone/>
            </a:pPr>
            <a:r>
              <a:rPr lang="en-US" dirty="0"/>
              <a:t>       export </a:t>
            </a:r>
            <a:r>
              <a:rPr lang="en-US" dirty="0" err="1"/>
              <a:t>com.mitchell.service.notification</a:t>
            </a:r>
            <a:r>
              <a:rPr lang="en-US" dirty="0"/>
              <a:t>;</a:t>
            </a:r>
          </a:p>
          <a:p>
            <a:pPr marL="0" indent="0">
              <a:buNone/>
            </a:pPr>
            <a:r>
              <a:rPr lang="en-US" dirty="0"/>
              <a:t>   }</a:t>
            </a:r>
          </a:p>
          <a:p>
            <a:r>
              <a:rPr lang="en-US" dirty="0"/>
              <a:t>File name is module-info.java</a:t>
            </a:r>
          </a:p>
          <a:p>
            <a:endParaRPr lang="en-US" dirty="0"/>
          </a:p>
          <a:p>
            <a:r>
              <a:rPr lang="en-US" dirty="0" err="1"/>
              <a:t>Javac</a:t>
            </a:r>
            <a:r>
              <a:rPr lang="en-US" dirty="0"/>
              <a:t> module-info.java-&gt; module-</a:t>
            </a:r>
            <a:r>
              <a:rPr lang="en-US" dirty="0" err="1"/>
              <a:t>info.class</a:t>
            </a:r>
            <a:r>
              <a:rPr lang="en-US" dirty="0"/>
              <a:t> -&gt; Module descriptors</a:t>
            </a:r>
          </a:p>
          <a:p>
            <a:pPr marL="0" indent="0">
              <a:buNone/>
            </a:pPr>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64</a:t>
            </a:fld>
            <a:endParaRPr lang="en-US"/>
          </a:p>
        </p:txBody>
      </p:sp>
    </p:spTree>
    <p:extLst>
      <p:ext uri="{BB962C8B-B14F-4D97-AF65-F5344CB8AC3E}">
        <p14:creationId xmlns:p14="http://schemas.microsoft.com/office/powerpoint/2010/main" val="26163816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Java 9 Module System</a:t>
            </a:r>
          </a:p>
        </p:txBody>
      </p:sp>
      <p:sp>
        <p:nvSpPr>
          <p:cNvPr id="3" name="Content Placeholder 2"/>
          <p:cNvSpPr>
            <a:spLocks noGrp="1"/>
          </p:cNvSpPr>
          <p:nvPr>
            <p:ph idx="1"/>
          </p:nvPr>
        </p:nvSpPr>
        <p:spPr>
          <a:xfrm>
            <a:off x="152400" y="990600"/>
            <a:ext cx="8686800" cy="5137150"/>
          </a:xfrm>
        </p:spPr>
        <p:txBody>
          <a:bodyPr/>
          <a:lstStyle/>
          <a:p>
            <a:endParaRPr lang="en-US" dirty="0"/>
          </a:p>
          <a:p>
            <a:r>
              <a:rPr lang="en-US" dirty="0"/>
              <a:t>A module (Module A) can access public types in another module (Module B) only if, Module B exports the packages containing the public types to all modules or at least Module A (this is known as qualified exports) and the Module A declares a dependency on Module B</a:t>
            </a:r>
          </a:p>
          <a:p>
            <a:endParaRPr lang="en-US" dirty="0"/>
          </a:p>
          <a:p>
            <a:endParaRPr lang="en-US" b="1" i="1" dirty="0"/>
          </a:p>
          <a:p>
            <a:r>
              <a:rPr lang="en-US" b="1" i="1" dirty="0"/>
              <a:t>Unlike previous releases, public no longer means public. A public type can only be accessible if the module exports the package containing the public type</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65</a:t>
            </a:fld>
            <a:endParaRPr lang="en-US"/>
          </a:p>
        </p:txBody>
      </p:sp>
    </p:spTree>
    <p:extLst>
      <p:ext uri="{BB962C8B-B14F-4D97-AF65-F5344CB8AC3E}">
        <p14:creationId xmlns:p14="http://schemas.microsoft.com/office/powerpoint/2010/main" val="4550986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Java 9 Module System</a:t>
            </a:r>
          </a:p>
        </p:txBody>
      </p:sp>
      <p:sp>
        <p:nvSpPr>
          <p:cNvPr id="3" name="Content Placeholder 2"/>
          <p:cNvSpPr>
            <a:spLocks noGrp="1"/>
          </p:cNvSpPr>
          <p:nvPr>
            <p:ph idx="1"/>
          </p:nvPr>
        </p:nvSpPr>
        <p:spPr>
          <a:xfrm>
            <a:off x="152400" y="990600"/>
            <a:ext cx="8686800" cy="5137150"/>
          </a:xfrm>
        </p:spPr>
        <p:txBody>
          <a:bodyPr/>
          <a:lstStyle/>
          <a:p>
            <a:r>
              <a:rPr lang="en-US" dirty="0"/>
              <a:t>Base: you always need </a:t>
            </a:r>
            <a:r>
              <a:rPr lang="en-US" dirty="0" err="1"/>
              <a:t>java.lang.object</a:t>
            </a:r>
            <a:r>
              <a:rPr lang="en-US" dirty="0"/>
              <a:t>, </a:t>
            </a:r>
            <a:r>
              <a:rPr lang="en-US" dirty="0" err="1"/>
              <a:t>java.lang.system,java.lang.string</a:t>
            </a:r>
            <a:endParaRPr lang="en-US" dirty="0"/>
          </a:p>
          <a:p>
            <a:pPr marL="0" indent="0">
              <a:buNone/>
            </a:pPr>
            <a:r>
              <a:rPr lang="en-US" dirty="0"/>
              <a:t> </a:t>
            </a:r>
          </a:p>
          <a:p>
            <a:r>
              <a:rPr lang="en-US" dirty="0"/>
              <a:t>Currently for hello world, I will need </a:t>
            </a:r>
            <a:r>
              <a:rPr lang="en-US" dirty="0" err="1"/>
              <a:t>jdbc</a:t>
            </a:r>
            <a:r>
              <a:rPr lang="en-US" dirty="0"/>
              <a:t>, </a:t>
            </a:r>
            <a:r>
              <a:rPr lang="en-US" dirty="0" err="1"/>
              <a:t>corba,jaxp</a:t>
            </a:r>
            <a:r>
              <a:rPr lang="en-US" dirty="0"/>
              <a:t> parser,  everything else can refer to everything else.</a:t>
            </a:r>
          </a:p>
          <a:p>
            <a:pPr marL="0" indent="0">
              <a:buNone/>
            </a:pPr>
            <a:r>
              <a:rPr lang="en-US" dirty="0"/>
              <a:t> </a:t>
            </a:r>
          </a:p>
          <a:p>
            <a:pPr marL="0" indent="0">
              <a:buNone/>
            </a:pPr>
            <a:r>
              <a:rPr lang="en-US" dirty="0"/>
              <a:t>module </a:t>
            </a:r>
            <a:r>
              <a:rPr lang="en-US" dirty="0" err="1"/>
              <a:t>java.base</a:t>
            </a:r>
            <a:r>
              <a:rPr lang="en-US" dirty="0"/>
              <a:t> { </a:t>
            </a:r>
          </a:p>
          <a:p>
            <a:pPr marL="0" indent="0">
              <a:buNone/>
            </a:pPr>
            <a:r>
              <a:rPr lang="en-US" dirty="0"/>
              <a:t>     exports java.io;</a:t>
            </a:r>
          </a:p>
          <a:p>
            <a:pPr marL="0" indent="0">
              <a:buNone/>
            </a:pPr>
            <a:r>
              <a:rPr lang="en-US" dirty="0"/>
              <a:t>     exports </a:t>
            </a:r>
            <a:r>
              <a:rPr lang="en-US" dirty="0" err="1"/>
              <a:t>java.lang</a:t>
            </a:r>
            <a:r>
              <a:rPr lang="en-US" dirty="0"/>
              <a:t>;</a:t>
            </a:r>
          </a:p>
          <a:p>
            <a:pPr marL="0" indent="0">
              <a:buNone/>
            </a:pPr>
            <a:r>
              <a:rPr lang="en-US" dirty="0"/>
              <a:t>     exports </a:t>
            </a:r>
            <a:r>
              <a:rPr lang="en-US" dirty="0" err="1"/>
              <a:t>java.lang.annotation</a:t>
            </a:r>
            <a:r>
              <a:rPr lang="en-US" dirty="0"/>
              <a:t>;</a:t>
            </a:r>
          </a:p>
          <a:p>
            <a:pPr marL="0" indent="0">
              <a:buNone/>
            </a:pPr>
            <a:r>
              <a:rPr lang="en-US" dirty="0"/>
              <a:t>     exports </a:t>
            </a:r>
            <a:r>
              <a:rPr lang="en-US" dirty="0" err="1"/>
              <a:t>java.lang.invoke</a:t>
            </a:r>
            <a:r>
              <a:rPr lang="en-US" dirty="0"/>
              <a:t>;</a:t>
            </a:r>
          </a:p>
          <a:p>
            <a:pPr marL="0" indent="0">
              <a:buNone/>
            </a:pPr>
            <a:r>
              <a:rPr lang="en-US" dirty="0"/>
              <a:t>     exports </a:t>
            </a:r>
            <a:r>
              <a:rPr lang="en-US" dirty="0" err="1"/>
              <a:t>java.lang.module</a:t>
            </a:r>
            <a:r>
              <a:rPr lang="en-US" dirty="0"/>
              <a:t>;</a:t>
            </a:r>
          </a:p>
          <a:p>
            <a:pPr marL="0" indent="0">
              <a:buNone/>
            </a:pPr>
            <a:r>
              <a:rPr lang="en-US" dirty="0"/>
              <a:t>}</a:t>
            </a:r>
          </a:p>
          <a:p>
            <a:pPr marL="0" indent="0">
              <a:buNone/>
            </a:pPr>
            <a:r>
              <a:rPr lang="en-US" dirty="0"/>
              <a:t> </a:t>
            </a:r>
          </a:p>
          <a:p>
            <a:r>
              <a:rPr lang="en-US" dirty="0"/>
              <a:t>Every model implicitly requires  </a:t>
            </a:r>
            <a:r>
              <a:rPr lang="en-US" dirty="0" err="1"/>
              <a:t>java.base</a:t>
            </a:r>
            <a:r>
              <a:rPr lang="en-US" dirty="0"/>
              <a:t>, compiler will insert it for you</a:t>
            </a:r>
          </a:p>
          <a:p>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66</a:t>
            </a:fld>
            <a:endParaRPr lang="en-US"/>
          </a:p>
        </p:txBody>
      </p:sp>
    </p:spTree>
    <p:extLst>
      <p:ext uri="{BB962C8B-B14F-4D97-AF65-F5344CB8AC3E}">
        <p14:creationId xmlns:p14="http://schemas.microsoft.com/office/powerpoint/2010/main" val="31003233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Java 9 Module System</a:t>
            </a:r>
          </a:p>
        </p:txBody>
      </p:sp>
      <p:sp>
        <p:nvSpPr>
          <p:cNvPr id="3" name="Content Placeholder 2"/>
          <p:cNvSpPr>
            <a:spLocks noGrp="1"/>
          </p:cNvSpPr>
          <p:nvPr>
            <p:ph idx="1"/>
          </p:nvPr>
        </p:nvSpPr>
        <p:spPr>
          <a:xfrm>
            <a:off x="152400" y="990600"/>
            <a:ext cx="8686800" cy="5137150"/>
          </a:xfrm>
        </p:spPr>
        <p:txBody>
          <a:bodyPr/>
          <a:lstStyle/>
          <a:p>
            <a:pPr lvl="1"/>
            <a:endParaRPr lang="en-US" dirty="0"/>
          </a:p>
          <a:p>
            <a:r>
              <a:rPr lang="en-US" sz="2400" b="1" dirty="0"/>
              <a:t>Module Types</a:t>
            </a:r>
          </a:p>
          <a:p>
            <a:pPr lvl="1"/>
            <a:r>
              <a:rPr lang="en-US" dirty="0"/>
              <a:t>Application Modules</a:t>
            </a:r>
          </a:p>
          <a:p>
            <a:pPr lvl="2"/>
            <a:r>
              <a:rPr lang="en-US" dirty="0"/>
              <a:t>Also referred to as “Named Application Modules”. 	</a:t>
            </a:r>
            <a:endParaRPr lang="en-US" b="1" dirty="0"/>
          </a:p>
          <a:p>
            <a:pPr lvl="1"/>
            <a:r>
              <a:rPr lang="en-US" dirty="0"/>
              <a:t>Automatic Modules</a:t>
            </a:r>
          </a:p>
          <a:p>
            <a:pPr lvl="2"/>
            <a:r>
              <a:rPr lang="en-US" dirty="0"/>
              <a:t>Of course, we need a way to migrate our applications even if they depend on libraries that have not been published as a module yet. Any JAR on the module path without module descriptor ends up as an automatic module, allowing your Java 9 project to use pre-Java-9 libraries. Automatic modules implicitly export all their packages and read all other modules</a:t>
            </a:r>
            <a:endParaRPr lang="en-US" b="1" dirty="0"/>
          </a:p>
          <a:p>
            <a:pPr lvl="1"/>
            <a:r>
              <a:rPr lang="en-US" dirty="0"/>
              <a:t>The Unnamed Module</a:t>
            </a:r>
          </a:p>
          <a:p>
            <a:pPr lvl="2"/>
            <a:r>
              <a:rPr lang="en-US" dirty="0"/>
              <a:t>The </a:t>
            </a:r>
            <a:r>
              <a:rPr lang="en-US" dirty="0" err="1"/>
              <a:t>classpath</a:t>
            </a:r>
            <a:r>
              <a:rPr lang="en-US" dirty="0"/>
              <a:t> is not completely gone yet. All JARs (modular or not) and classes on the </a:t>
            </a:r>
            <a:r>
              <a:rPr lang="en-US" i="1" dirty="0" err="1"/>
              <a:t>classpath</a:t>
            </a:r>
            <a:r>
              <a:rPr lang="en-US" dirty="0"/>
              <a:t> will be contained in the Unnamed Module. Similar to automatic modules, it exports all packages and reads all other modules. </a:t>
            </a:r>
            <a:endParaRPr lang="en-US" b="1" dirty="0"/>
          </a:p>
          <a:p>
            <a:pPr lvl="1"/>
            <a:r>
              <a:rPr lang="en-US" dirty="0"/>
              <a:t>Platform modules</a:t>
            </a:r>
            <a:endParaRPr lang="en-US" b="1" dirty="0"/>
          </a:p>
          <a:p>
            <a:pPr lvl="2"/>
            <a:r>
              <a:rPr lang="en-US" dirty="0"/>
              <a:t>The JDK itself has been migrated into a modular structure, too. </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67</a:t>
            </a:fld>
            <a:endParaRPr lang="en-US"/>
          </a:p>
        </p:txBody>
      </p:sp>
    </p:spTree>
    <p:extLst>
      <p:ext uri="{BB962C8B-B14F-4D97-AF65-F5344CB8AC3E}">
        <p14:creationId xmlns:p14="http://schemas.microsoft.com/office/powerpoint/2010/main" val="14261641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Java 9 Module System</a:t>
            </a:r>
          </a:p>
        </p:txBody>
      </p:sp>
      <p:sp>
        <p:nvSpPr>
          <p:cNvPr id="3" name="Content Placeholder 2"/>
          <p:cNvSpPr>
            <a:spLocks noGrp="1"/>
          </p:cNvSpPr>
          <p:nvPr>
            <p:ph idx="1"/>
          </p:nvPr>
        </p:nvSpPr>
        <p:spPr>
          <a:xfrm>
            <a:off x="152400" y="990600"/>
            <a:ext cx="8686800" cy="5137150"/>
          </a:xfrm>
        </p:spPr>
        <p:txBody>
          <a:bodyPr/>
          <a:lstStyle/>
          <a:p>
            <a:pPr lvl="1"/>
            <a:endParaRPr lang="en-US" dirty="0"/>
          </a:p>
          <a:p>
            <a:r>
              <a:rPr lang="en-US" sz="2400" b="1" dirty="0"/>
              <a:t>Best practices</a:t>
            </a:r>
          </a:p>
          <a:p>
            <a:pPr lvl="1"/>
            <a:r>
              <a:rPr lang="en-US" dirty="0"/>
              <a:t>Module Names</a:t>
            </a:r>
          </a:p>
          <a:p>
            <a:pPr lvl="2"/>
            <a:r>
              <a:rPr lang="en-US" dirty="0"/>
              <a:t>It is recommended to use the reverse-domain-pattern for module names, just like we name packages , e.g. </a:t>
            </a:r>
            <a:r>
              <a:rPr lang="en-US" dirty="0" err="1"/>
              <a:t>com.mitchell.services</a:t>
            </a:r>
            <a:r>
              <a:rPr lang="en-US" dirty="0"/>
              <a:t>. 	</a:t>
            </a:r>
            <a:endParaRPr lang="en-US" b="1" dirty="0"/>
          </a:p>
          <a:p>
            <a:pPr lvl="1"/>
            <a:r>
              <a:rPr lang="en-US" dirty="0"/>
              <a:t>Directory Structure</a:t>
            </a:r>
          </a:p>
          <a:p>
            <a:pPr lvl="2"/>
            <a:r>
              <a:rPr lang="en-US" dirty="0"/>
              <a:t>The name of the directory containing a module’s sources should be equal to the name of the module, </a:t>
            </a:r>
            <a:r>
              <a:rPr lang="en-US" dirty="0" err="1"/>
              <a:t>com.mitchell.services</a:t>
            </a:r>
            <a:endParaRPr lang="en-US" b="1"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68</a:t>
            </a:fld>
            <a:endParaRPr lang="en-US"/>
          </a:p>
        </p:txBody>
      </p:sp>
    </p:spTree>
    <p:extLst>
      <p:ext uri="{BB962C8B-B14F-4D97-AF65-F5344CB8AC3E}">
        <p14:creationId xmlns:p14="http://schemas.microsoft.com/office/powerpoint/2010/main" val="128098453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Java 9 Module System</a:t>
            </a:r>
          </a:p>
        </p:txBody>
      </p:sp>
      <p:sp>
        <p:nvSpPr>
          <p:cNvPr id="3" name="Content Placeholder 2"/>
          <p:cNvSpPr>
            <a:spLocks noGrp="1"/>
          </p:cNvSpPr>
          <p:nvPr>
            <p:ph idx="1"/>
          </p:nvPr>
        </p:nvSpPr>
        <p:spPr>
          <a:xfrm>
            <a:off x="152400" y="990600"/>
            <a:ext cx="8686800" cy="5137150"/>
          </a:xfrm>
        </p:spPr>
        <p:txBody>
          <a:bodyPr/>
          <a:lstStyle/>
          <a:p>
            <a:endParaRPr lang="en-US" dirty="0"/>
          </a:p>
          <a:p>
            <a:r>
              <a:rPr lang="en-US" dirty="0"/>
              <a:t>For example, here is the module descriptor of a module named A, indicating the following:</a:t>
            </a:r>
          </a:p>
          <a:p>
            <a:pPr lvl="1"/>
            <a:r>
              <a:rPr lang="en-US" dirty="0"/>
              <a:t>module A is dependent on module B</a:t>
            </a:r>
          </a:p>
          <a:p>
            <a:pPr lvl="1"/>
            <a:r>
              <a:rPr lang="en-US" dirty="0"/>
              <a:t>module A exports package </a:t>
            </a:r>
            <a:r>
              <a:rPr lang="en-US" dirty="0" err="1"/>
              <a:t>x.y</a:t>
            </a:r>
            <a:r>
              <a:rPr lang="en-US" dirty="0"/>
              <a:t> to all other modules</a:t>
            </a:r>
          </a:p>
          <a:p>
            <a:pPr lvl="1"/>
            <a:r>
              <a:rPr lang="en-US" dirty="0"/>
              <a:t>module A exports package </a:t>
            </a:r>
            <a:r>
              <a:rPr lang="en-US" dirty="0" err="1"/>
              <a:t>u.v</a:t>
            </a:r>
            <a:r>
              <a:rPr lang="en-US" dirty="0"/>
              <a:t> to only module C </a:t>
            </a:r>
            <a:r>
              <a:rPr lang="en-US" b="1" dirty="0"/>
              <a:t>(</a:t>
            </a:r>
            <a:r>
              <a:rPr lang="en-US" b="1" i="1" dirty="0"/>
              <a:t>Qualified exports</a:t>
            </a:r>
            <a:r>
              <a:rPr lang="en-US" b="1" dirty="0"/>
              <a:t>)</a:t>
            </a:r>
          </a:p>
          <a:p>
            <a:pPr lvl="1"/>
            <a:endParaRPr lang="en-US" dirty="0"/>
          </a:p>
          <a:p>
            <a:r>
              <a:rPr lang="en-US" b="1" dirty="0"/>
              <a:t>module</a:t>
            </a:r>
            <a:r>
              <a:rPr lang="en-US" dirty="0"/>
              <a:t> A {</a:t>
            </a:r>
            <a:br>
              <a:rPr lang="en-US" dirty="0"/>
            </a:br>
            <a:r>
              <a:rPr lang="en-US" b="1" dirty="0"/>
              <a:t>requires</a:t>
            </a:r>
            <a:r>
              <a:rPr lang="en-US" dirty="0"/>
              <a:t> B; </a:t>
            </a:r>
            <a:br>
              <a:rPr lang="en-US" dirty="0"/>
            </a:br>
            <a:r>
              <a:rPr lang="en-US" b="1" dirty="0"/>
              <a:t>exports</a:t>
            </a:r>
            <a:r>
              <a:rPr lang="en-US" dirty="0"/>
              <a:t> </a:t>
            </a:r>
            <a:r>
              <a:rPr lang="en-US" dirty="0" err="1"/>
              <a:t>x.y</a:t>
            </a:r>
            <a:r>
              <a:rPr lang="en-US" dirty="0"/>
              <a:t>; </a:t>
            </a:r>
            <a:br>
              <a:rPr lang="en-US" dirty="0"/>
            </a:br>
            <a:r>
              <a:rPr lang="en-US" b="1" dirty="0"/>
              <a:t>exports</a:t>
            </a:r>
            <a:r>
              <a:rPr lang="en-US" dirty="0"/>
              <a:t> </a:t>
            </a:r>
            <a:r>
              <a:rPr lang="en-US" b="1" dirty="0" err="1"/>
              <a:t>u.v</a:t>
            </a:r>
            <a:r>
              <a:rPr lang="en-US" b="1" dirty="0"/>
              <a:t> </a:t>
            </a:r>
            <a:r>
              <a:rPr lang="en-US" b="1" i="1" dirty="0"/>
              <a:t>to</a:t>
            </a:r>
            <a:r>
              <a:rPr lang="en-US" dirty="0"/>
              <a:t> C; </a:t>
            </a:r>
            <a:br>
              <a:rPr lang="en-US" dirty="0"/>
            </a:br>
            <a:r>
              <a:rPr lang="en-US" dirty="0"/>
              <a:t>}</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69</a:t>
            </a:fld>
            <a:endParaRPr lang="en-US"/>
          </a:p>
        </p:txBody>
      </p:sp>
    </p:spTree>
    <p:extLst>
      <p:ext uri="{BB962C8B-B14F-4D97-AF65-F5344CB8AC3E}">
        <p14:creationId xmlns:p14="http://schemas.microsoft.com/office/powerpoint/2010/main" val="366820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a:t>What’s New for Deployment in JDK 9</a:t>
            </a:r>
          </a:p>
        </p:txBody>
      </p:sp>
      <p:sp>
        <p:nvSpPr>
          <p:cNvPr id="3" name="Content Placeholder 2"/>
          <p:cNvSpPr>
            <a:spLocks noGrp="1"/>
          </p:cNvSpPr>
          <p:nvPr>
            <p:ph idx="1"/>
          </p:nvPr>
        </p:nvSpPr>
        <p:spPr>
          <a:xfrm>
            <a:off x="869950" y="1374775"/>
            <a:ext cx="7337425" cy="4752975"/>
          </a:xfrm>
        </p:spPr>
        <p:txBody>
          <a:bodyPr/>
          <a:lstStyle/>
          <a:p>
            <a:pPr marL="0" indent="0">
              <a:buNone/>
            </a:pPr>
            <a:endParaRPr lang="en-US" dirty="0"/>
          </a:p>
          <a:p>
            <a:r>
              <a:rPr lang="en-US" dirty="0"/>
              <a:t>Deprecate the Java Plug-in</a:t>
            </a:r>
          </a:p>
          <a:p>
            <a:endParaRPr lang="en-US" dirty="0"/>
          </a:p>
          <a:p>
            <a:r>
              <a:rPr lang="en-US" dirty="0"/>
              <a:t>Enhanced Java Control Panel</a:t>
            </a:r>
          </a:p>
          <a:p>
            <a:endParaRPr lang="en-US" dirty="0"/>
          </a:p>
          <a:p>
            <a:r>
              <a:rPr lang="en-US" dirty="0"/>
              <a:t>JEP 275: Modular Java Application Packaging</a:t>
            </a:r>
          </a:p>
          <a:p>
            <a:endParaRPr lang="en-US" dirty="0"/>
          </a:p>
          <a:p>
            <a:r>
              <a:rPr lang="en-US" dirty="0"/>
              <a:t>JEP 289: Deprecate the Applet API</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7</a:t>
            </a:fld>
            <a:endParaRPr lang="en-US"/>
          </a:p>
        </p:txBody>
      </p:sp>
    </p:spTree>
    <p:extLst>
      <p:ext uri="{BB962C8B-B14F-4D97-AF65-F5344CB8AC3E}">
        <p14:creationId xmlns:p14="http://schemas.microsoft.com/office/powerpoint/2010/main" val="287553791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361238" cy="612775"/>
          </a:xfrm>
        </p:spPr>
        <p:txBody>
          <a:bodyPr/>
          <a:lstStyle/>
          <a:p>
            <a:pPr algn="ctr"/>
            <a:r>
              <a:rPr lang="en-US" dirty="0"/>
              <a:t>Java 9 Module System</a:t>
            </a:r>
          </a:p>
        </p:txBody>
      </p:sp>
      <p:sp>
        <p:nvSpPr>
          <p:cNvPr id="3" name="Content Placeholder 2"/>
          <p:cNvSpPr>
            <a:spLocks noGrp="1"/>
          </p:cNvSpPr>
          <p:nvPr>
            <p:ph idx="1"/>
          </p:nvPr>
        </p:nvSpPr>
        <p:spPr>
          <a:xfrm>
            <a:off x="152400" y="838200"/>
            <a:ext cx="8686800" cy="5289550"/>
          </a:xfrm>
        </p:spPr>
        <p:txBody>
          <a:bodyPr/>
          <a:lstStyle/>
          <a:p>
            <a:r>
              <a:rPr lang="en-US" b="1" dirty="0"/>
              <a:t>Requiring Multiple Modules</a:t>
            </a:r>
          </a:p>
          <a:p>
            <a:endParaRPr lang="en-US" dirty="0"/>
          </a:p>
          <a:p>
            <a:pPr marL="0" indent="0">
              <a:buNone/>
            </a:pPr>
            <a:r>
              <a:rPr lang="en-US" dirty="0"/>
              <a:t> 1   // Fig. 27.21: module-info.java</a:t>
            </a:r>
          </a:p>
          <a:p>
            <a:pPr marL="0" indent="0">
              <a:buNone/>
            </a:pPr>
            <a:r>
              <a:rPr lang="en-US" dirty="0"/>
              <a:t> 2   // Module declaration </a:t>
            </a:r>
          </a:p>
          <a:p>
            <a:pPr marL="0" indent="0">
              <a:buNone/>
            </a:pPr>
            <a:r>
              <a:rPr lang="en-US" dirty="0"/>
              <a:t> 3  module </a:t>
            </a:r>
            <a:r>
              <a:rPr lang="en-US" dirty="0" err="1"/>
              <a:t>com.mitchell.service</a:t>
            </a:r>
            <a:r>
              <a:rPr lang="en-US" dirty="0"/>
              <a:t> {</a:t>
            </a:r>
          </a:p>
          <a:p>
            <a:pPr marL="0" indent="0">
              <a:buNone/>
            </a:pPr>
            <a:r>
              <a:rPr lang="en-US" dirty="0"/>
              <a:t> 4      requires </a:t>
            </a:r>
            <a:r>
              <a:rPr lang="en-US" dirty="0" err="1"/>
              <a:t>spring.beans</a:t>
            </a:r>
            <a:r>
              <a:rPr lang="en-US" dirty="0"/>
              <a:t>;</a:t>
            </a:r>
          </a:p>
          <a:p>
            <a:pPr marL="0" indent="0">
              <a:buNone/>
            </a:pPr>
            <a:r>
              <a:rPr lang="en-US" dirty="0"/>
              <a:t> 5      requires </a:t>
            </a:r>
            <a:r>
              <a:rPr lang="en-US" dirty="0" err="1"/>
              <a:t>hibernate.jpa</a:t>
            </a:r>
            <a:r>
              <a:rPr lang="en-US" dirty="0"/>
              <a:t>;</a:t>
            </a:r>
          </a:p>
          <a:p>
            <a:pPr marL="0" indent="0">
              <a:buNone/>
            </a:pPr>
            <a:r>
              <a:rPr lang="en-US" dirty="0"/>
              <a:t> 6      requires </a:t>
            </a:r>
            <a:r>
              <a:rPr lang="en-US" dirty="0" err="1"/>
              <a:t>spring.boot.autoconfigure</a:t>
            </a:r>
            <a:r>
              <a:rPr lang="en-US" dirty="0"/>
              <a:t>;</a:t>
            </a:r>
          </a:p>
          <a:p>
            <a:pPr marL="0" indent="0">
              <a:buNone/>
            </a:pPr>
            <a:r>
              <a:rPr lang="en-US" dirty="0"/>
              <a:t> 7      requires </a:t>
            </a:r>
            <a:r>
              <a:rPr lang="en-US" dirty="0" err="1"/>
              <a:t>spring.data.jpa</a:t>
            </a:r>
            <a:r>
              <a:rPr lang="en-US" dirty="0"/>
              <a:t>;</a:t>
            </a:r>
          </a:p>
          <a:p>
            <a:pPr marL="0" indent="0">
              <a:buNone/>
            </a:pPr>
            <a:r>
              <a:rPr lang="en-US" dirty="0"/>
              <a:t>  8</a:t>
            </a:r>
          </a:p>
          <a:p>
            <a:pPr marL="0" indent="0">
              <a:buNone/>
            </a:pPr>
            <a:r>
              <a:rPr lang="en-US" dirty="0"/>
              <a:t>  9      exports </a:t>
            </a:r>
            <a:r>
              <a:rPr lang="en-US" dirty="0" err="1"/>
              <a:t>com.mitchell.service.services</a:t>
            </a:r>
            <a:r>
              <a:rPr lang="en-US" dirty="0"/>
              <a:t> to  </a:t>
            </a:r>
            <a:r>
              <a:rPr lang="en-US" dirty="0" err="1"/>
              <a:t>com.mitchell.controller</a:t>
            </a:r>
            <a:r>
              <a:rPr lang="en-US" dirty="0"/>
              <a:t>;;            </a:t>
            </a:r>
          </a:p>
          <a:p>
            <a:pPr marL="0" indent="0">
              <a:buNone/>
            </a:pPr>
            <a:r>
              <a:rPr lang="en-US" dirty="0"/>
              <a:t> 10     opens </a:t>
            </a:r>
            <a:r>
              <a:rPr lang="en-US" dirty="0" err="1"/>
              <a:t>com.mitchell.service.services</a:t>
            </a:r>
            <a:r>
              <a:rPr lang="en-US" dirty="0"/>
              <a:t>;</a:t>
            </a:r>
          </a:p>
          <a:p>
            <a:pPr marL="0" indent="0">
              <a:buNone/>
            </a:pPr>
            <a:r>
              <a:rPr lang="en-US" dirty="0"/>
              <a:t> 11   }</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dirty="0"/>
              <a:t>  |  Page </a:t>
            </a:r>
            <a:fld id="{D69B0E54-7BC7-44CD-A761-038181F3E53E}" type="slidenum">
              <a:rPr lang="en-US" smtClean="0"/>
              <a:pPr/>
              <a:t>70</a:t>
            </a:fld>
            <a:endParaRPr lang="en-US" dirty="0"/>
          </a:p>
        </p:txBody>
      </p:sp>
    </p:spTree>
    <p:extLst>
      <p:ext uri="{BB962C8B-B14F-4D97-AF65-F5344CB8AC3E}">
        <p14:creationId xmlns:p14="http://schemas.microsoft.com/office/powerpoint/2010/main" val="11550434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361238" cy="612775"/>
          </a:xfrm>
        </p:spPr>
        <p:txBody>
          <a:bodyPr/>
          <a:lstStyle/>
          <a:p>
            <a:pPr algn="ctr"/>
            <a:r>
              <a:rPr lang="en-US" dirty="0"/>
              <a:t>Java 9 Module System</a:t>
            </a:r>
          </a:p>
        </p:txBody>
      </p:sp>
      <p:sp>
        <p:nvSpPr>
          <p:cNvPr id="3" name="Content Placeholder 2"/>
          <p:cNvSpPr>
            <a:spLocks noGrp="1"/>
          </p:cNvSpPr>
          <p:nvPr>
            <p:ph idx="1"/>
          </p:nvPr>
        </p:nvSpPr>
        <p:spPr>
          <a:xfrm>
            <a:off x="152400" y="838200"/>
            <a:ext cx="8686800" cy="5289550"/>
          </a:xfrm>
        </p:spPr>
        <p:txBody>
          <a:bodyPr/>
          <a:lstStyle/>
          <a:p>
            <a:r>
              <a:rPr lang="en-US" b="1" dirty="0"/>
              <a:t>opens...to module directive</a:t>
            </a:r>
          </a:p>
          <a:p>
            <a:pPr lvl="1"/>
            <a:r>
              <a:rPr lang="en-US" b="1" dirty="0"/>
              <a:t>Allowing Runtime-Only Access to a Package By Specific Modules</a:t>
            </a:r>
          </a:p>
          <a:p>
            <a:pPr lvl="1"/>
            <a:r>
              <a:rPr lang="en-US" dirty="0"/>
              <a:t>An </a:t>
            </a:r>
            <a:r>
              <a:rPr lang="en-US" b="1" dirty="0"/>
              <a:t>opens...to module directive</a:t>
            </a:r>
            <a:r>
              <a:rPr lang="en-US" dirty="0"/>
              <a:t> of the form</a:t>
            </a:r>
          </a:p>
          <a:p>
            <a:pPr lvl="1"/>
            <a:r>
              <a:rPr lang="en-US" dirty="0"/>
              <a:t>opens </a:t>
            </a:r>
            <a:r>
              <a:rPr lang="en-US" i="1" dirty="0"/>
              <a:t>package</a:t>
            </a:r>
            <a:r>
              <a:rPr lang="en-US" dirty="0"/>
              <a:t> to </a:t>
            </a:r>
            <a:r>
              <a:rPr lang="en-US" i="1" dirty="0"/>
              <a:t>comma-separated-list-of-modules</a:t>
            </a:r>
          </a:p>
          <a:p>
            <a:pPr lvl="1"/>
            <a:r>
              <a:rPr lang="en-US" b="1" i="1" dirty="0"/>
              <a:t>Open Module name</a:t>
            </a:r>
          </a:p>
          <a:p>
            <a:pPr lvl="1"/>
            <a:r>
              <a:rPr lang="en-US" b="1" i="1" dirty="0"/>
              <a:t> </a:t>
            </a:r>
            <a:r>
              <a:rPr lang="en-US" dirty="0"/>
              <a:t>open  the entire module so all </a:t>
            </a:r>
            <a:r>
              <a:rPr lang="en-US" i="1" dirty="0"/>
              <a:t>packages are available at runtime and via reflection</a:t>
            </a:r>
          </a:p>
          <a:p>
            <a:pPr lvl="1"/>
            <a:endParaRPr lang="en-US" b="1" dirty="0"/>
          </a:p>
          <a:p>
            <a:endParaRPr lang="en-US" b="1" dirty="0"/>
          </a:p>
          <a:p>
            <a:endParaRPr lang="en-US" b="1" dirty="0"/>
          </a:p>
          <a:p>
            <a:endParaRPr lang="en-US" b="1" dirty="0"/>
          </a:p>
          <a:p>
            <a:endParaRPr lang="en-US" b="1" dirty="0"/>
          </a:p>
          <a:p>
            <a:endParaRPr lang="en-US" b="1" dirty="0"/>
          </a:p>
          <a:p>
            <a:endParaRPr lang="en-US" b="1"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dirty="0"/>
              <a:t>  |  Page </a:t>
            </a:r>
            <a:fld id="{D69B0E54-7BC7-44CD-A761-038181F3E53E}" type="slidenum">
              <a:rPr lang="en-US" smtClean="0"/>
              <a:pPr/>
              <a:t>71</a:t>
            </a:fld>
            <a:endParaRPr lang="en-US" dirty="0"/>
          </a:p>
        </p:txBody>
      </p:sp>
    </p:spTree>
    <p:extLst>
      <p:ext uri="{BB962C8B-B14F-4D97-AF65-F5344CB8AC3E}">
        <p14:creationId xmlns:p14="http://schemas.microsoft.com/office/powerpoint/2010/main" val="5243013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361238" cy="612775"/>
          </a:xfrm>
        </p:spPr>
        <p:txBody>
          <a:bodyPr/>
          <a:lstStyle/>
          <a:p>
            <a:pPr algn="ctr"/>
            <a:r>
              <a:rPr lang="en-US" dirty="0"/>
              <a:t>Java 9 Module System</a:t>
            </a:r>
          </a:p>
        </p:txBody>
      </p:sp>
      <p:sp>
        <p:nvSpPr>
          <p:cNvPr id="3" name="Content Placeholder 2"/>
          <p:cNvSpPr>
            <a:spLocks noGrp="1"/>
          </p:cNvSpPr>
          <p:nvPr>
            <p:ph idx="1"/>
          </p:nvPr>
        </p:nvSpPr>
        <p:spPr>
          <a:xfrm>
            <a:off x="152400" y="838200"/>
            <a:ext cx="8686800" cy="5289550"/>
          </a:xfrm>
        </p:spPr>
        <p:txBody>
          <a:bodyPr/>
          <a:lstStyle/>
          <a:p>
            <a:r>
              <a:rPr lang="en-US" b="1" dirty="0"/>
              <a:t>Opening a Module for Reflection</a:t>
            </a:r>
          </a:p>
          <a:p>
            <a:r>
              <a:rPr lang="en-US" dirty="0"/>
              <a:t>// Module declaration for the </a:t>
            </a:r>
            <a:r>
              <a:rPr lang="en-US" dirty="0" err="1"/>
              <a:t>com.mitchell.service</a:t>
            </a:r>
            <a:r>
              <a:rPr lang="en-US" dirty="0"/>
              <a:t> module </a:t>
            </a:r>
          </a:p>
          <a:p>
            <a:pPr marL="0" indent="0">
              <a:buNone/>
            </a:pPr>
            <a:r>
              <a:rPr lang="en-US" dirty="0"/>
              <a:t>module </a:t>
            </a:r>
            <a:r>
              <a:rPr lang="en-US" dirty="0" err="1"/>
              <a:t>com.mitchell.service</a:t>
            </a:r>
            <a:r>
              <a:rPr lang="en-US" dirty="0"/>
              <a:t> {</a:t>
            </a:r>
          </a:p>
          <a:p>
            <a:pPr marL="0" indent="0">
              <a:buNone/>
            </a:pPr>
            <a:r>
              <a:rPr lang="en-US" dirty="0"/>
              <a:t>..</a:t>
            </a:r>
          </a:p>
          <a:p>
            <a:pPr marL="0" indent="0">
              <a:buNone/>
            </a:pPr>
            <a:r>
              <a:rPr lang="en-US" dirty="0"/>
              <a:t>..</a:t>
            </a:r>
          </a:p>
          <a:p>
            <a:pPr marL="0" indent="0">
              <a:buNone/>
            </a:pPr>
            <a:r>
              <a:rPr lang="en-US" dirty="0"/>
              <a:t>  9      exports </a:t>
            </a:r>
            <a:r>
              <a:rPr lang="en-US" dirty="0" err="1"/>
              <a:t>com.mitchell.service.services</a:t>
            </a:r>
            <a:r>
              <a:rPr lang="en-US" dirty="0"/>
              <a:t>;            </a:t>
            </a:r>
          </a:p>
          <a:p>
            <a:pPr marL="0" indent="0">
              <a:buNone/>
            </a:pPr>
            <a:r>
              <a:rPr lang="en-US" dirty="0"/>
              <a:t> 10      opens </a:t>
            </a:r>
            <a:r>
              <a:rPr lang="en-US" dirty="0" err="1"/>
              <a:t>com.mitchell.service.services</a:t>
            </a:r>
            <a:r>
              <a:rPr lang="en-US" dirty="0"/>
              <a:t> to </a:t>
            </a:r>
            <a:r>
              <a:rPr lang="en-US" dirty="0" err="1"/>
              <a:t>spring.boot.configurer</a:t>
            </a:r>
            <a:r>
              <a:rPr lang="en-US" dirty="0"/>
              <a:t>;</a:t>
            </a:r>
          </a:p>
          <a:p>
            <a:pPr marL="0" indent="0">
              <a:buNone/>
            </a:pPr>
            <a:r>
              <a:rPr lang="en-US" dirty="0"/>
              <a:t> 11   }</a:t>
            </a:r>
          </a:p>
          <a:p>
            <a:endParaRPr lang="en-US" dirty="0"/>
          </a:p>
          <a:p>
            <a:pPr marL="0" indent="0">
              <a:buNone/>
            </a:pPr>
            <a:r>
              <a:rPr lang="en-US" dirty="0"/>
              <a:t> The   opens...to directive (line 10) indicates that the accessible types in the package  </a:t>
            </a:r>
            <a:r>
              <a:rPr lang="en-US" dirty="0" err="1"/>
              <a:t>com.mitchell.service.services</a:t>
            </a:r>
            <a:r>
              <a:rPr lang="en-US" dirty="0"/>
              <a:t>  should be available via </a:t>
            </a:r>
            <a:r>
              <a:rPr lang="en-US" i="1" dirty="0"/>
              <a:t>reflection</a:t>
            </a:r>
            <a:r>
              <a:rPr lang="en-US" dirty="0"/>
              <a:t> at runtime to types in the </a:t>
            </a:r>
            <a:r>
              <a:rPr lang="en-US" dirty="0" err="1"/>
              <a:t>spring.boot.configurer</a:t>
            </a:r>
            <a:r>
              <a:rPr lang="en-US" dirty="0"/>
              <a:t> module. </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dirty="0"/>
              <a:t>  |  Page </a:t>
            </a:r>
            <a:fld id="{D69B0E54-7BC7-44CD-A761-038181F3E53E}" type="slidenum">
              <a:rPr lang="en-US" smtClean="0"/>
              <a:pPr/>
              <a:t>72</a:t>
            </a:fld>
            <a:endParaRPr lang="en-US" dirty="0"/>
          </a:p>
        </p:txBody>
      </p:sp>
    </p:spTree>
    <p:extLst>
      <p:ext uri="{BB962C8B-B14F-4D97-AF65-F5344CB8AC3E}">
        <p14:creationId xmlns:p14="http://schemas.microsoft.com/office/powerpoint/2010/main" val="376031627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361238" cy="612775"/>
          </a:xfrm>
        </p:spPr>
        <p:txBody>
          <a:bodyPr/>
          <a:lstStyle/>
          <a:p>
            <a:pPr algn="ctr"/>
            <a:r>
              <a:rPr lang="en-US" dirty="0"/>
              <a:t>Java 9 Module System</a:t>
            </a:r>
          </a:p>
        </p:txBody>
      </p:sp>
      <p:sp>
        <p:nvSpPr>
          <p:cNvPr id="3" name="Content Placeholder 2"/>
          <p:cNvSpPr>
            <a:spLocks noGrp="1"/>
          </p:cNvSpPr>
          <p:nvPr>
            <p:ph idx="1"/>
          </p:nvPr>
        </p:nvSpPr>
        <p:spPr>
          <a:xfrm>
            <a:off x="152400" y="838200"/>
            <a:ext cx="8686800" cy="5289550"/>
          </a:xfrm>
        </p:spPr>
        <p:txBody>
          <a:bodyPr/>
          <a:lstStyle/>
          <a:p>
            <a:r>
              <a:rPr lang="en-US" b="1" dirty="0"/>
              <a:t>We need to explicitly export modules:</a:t>
            </a:r>
          </a:p>
          <a:p>
            <a:endParaRPr lang="en-US" b="1" dirty="0"/>
          </a:p>
          <a:p>
            <a:pPr lvl="1"/>
            <a:r>
              <a:rPr lang="en-US" dirty="0"/>
              <a:t>While this allows other modules to read everything in package </a:t>
            </a:r>
            <a:r>
              <a:rPr lang="en-US" dirty="0" err="1"/>
              <a:t>com.mitchell.service</a:t>
            </a:r>
            <a:r>
              <a:rPr lang="en-US" dirty="0"/>
              <a:t>, all sub-packages remain concealed, e.g.  </a:t>
            </a:r>
            <a:r>
              <a:rPr lang="en-US" dirty="0" err="1"/>
              <a:t>com.mitchell.service.impl</a:t>
            </a:r>
            <a:r>
              <a:rPr lang="en-US" dirty="0"/>
              <a:t>, we would need to export those separately.</a:t>
            </a:r>
          </a:p>
          <a:p>
            <a:pPr lvl="1"/>
            <a:endParaRPr lang="en-US" dirty="0"/>
          </a:p>
          <a:p>
            <a:pPr lvl="1"/>
            <a:r>
              <a:rPr lang="en-US" dirty="0"/>
              <a:t>Note aside: if we wanted to share a package with another specific module, but not with the rest of the outside world, we could simply do that by using a qualified export: exports </a:t>
            </a:r>
            <a:r>
              <a:rPr lang="en-US" dirty="0" err="1"/>
              <a:t>com.mitchell.service.impl</a:t>
            </a:r>
            <a:r>
              <a:rPr lang="en-US" dirty="0"/>
              <a:t> to </a:t>
            </a:r>
            <a:r>
              <a:rPr lang="en-US" dirty="0" err="1"/>
              <a:t>com.mitchell.apd.fnol</a:t>
            </a:r>
            <a:r>
              <a:rPr lang="en-US" dirty="0"/>
              <a:t>;</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dirty="0"/>
              <a:t>  |  Page </a:t>
            </a:r>
            <a:fld id="{D69B0E54-7BC7-44CD-A761-038181F3E53E}" type="slidenum">
              <a:rPr lang="en-US" smtClean="0"/>
              <a:pPr/>
              <a:t>73</a:t>
            </a:fld>
            <a:endParaRPr lang="en-US" dirty="0"/>
          </a:p>
        </p:txBody>
      </p:sp>
    </p:spTree>
    <p:extLst>
      <p:ext uri="{BB962C8B-B14F-4D97-AF65-F5344CB8AC3E}">
        <p14:creationId xmlns:p14="http://schemas.microsoft.com/office/powerpoint/2010/main" val="319018893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361238" cy="612775"/>
          </a:xfrm>
        </p:spPr>
        <p:txBody>
          <a:bodyPr/>
          <a:lstStyle/>
          <a:p>
            <a:pPr algn="ctr"/>
            <a:r>
              <a:rPr lang="en-US" dirty="0"/>
              <a:t>Java 9 Module System</a:t>
            </a:r>
          </a:p>
        </p:txBody>
      </p:sp>
      <p:sp>
        <p:nvSpPr>
          <p:cNvPr id="3" name="Content Placeholder 2"/>
          <p:cNvSpPr>
            <a:spLocks noGrp="1"/>
          </p:cNvSpPr>
          <p:nvPr>
            <p:ph idx="1"/>
          </p:nvPr>
        </p:nvSpPr>
        <p:spPr>
          <a:xfrm>
            <a:off x="152400" y="838200"/>
            <a:ext cx="8686800" cy="5289550"/>
          </a:xfrm>
        </p:spPr>
        <p:txBody>
          <a:bodyPr/>
          <a:lstStyle/>
          <a:p>
            <a:r>
              <a:rPr lang="en-US" b="1" dirty="0"/>
              <a:t>Requires static module directive</a:t>
            </a:r>
          </a:p>
          <a:p>
            <a:endParaRPr lang="en-US" b="1"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dirty="0"/>
              <a:t>  |  Page </a:t>
            </a:r>
            <a:fld id="{D69B0E54-7BC7-44CD-A761-038181F3E53E}" type="slidenum">
              <a:rPr lang="en-US" smtClean="0"/>
              <a:pPr/>
              <a:t>74</a:t>
            </a:fld>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371600"/>
            <a:ext cx="7162800" cy="2524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642991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361238" cy="612775"/>
          </a:xfrm>
        </p:spPr>
        <p:txBody>
          <a:bodyPr/>
          <a:lstStyle/>
          <a:p>
            <a:pPr algn="ctr"/>
            <a:r>
              <a:rPr lang="en-US" dirty="0"/>
              <a:t>Java 9 Module System</a:t>
            </a:r>
          </a:p>
        </p:txBody>
      </p:sp>
      <p:sp>
        <p:nvSpPr>
          <p:cNvPr id="3" name="Content Placeholder 2"/>
          <p:cNvSpPr>
            <a:spLocks noGrp="1"/>
          </p:cNvSpPr>
          <p:nvPr>
            <p:ph idx="1"/>
          </p:nvPr>
        </p:nvSpPr>
        <p:spPr>
          <a:xfrm>
            <a:off x="152400" y="838200"/>
            <a:ext cx="8686800" cy="5289550"/>
          </a:xfrm>
        </p:spPr>
        <p:txBody>
          <a:bodyPr/>
          <a:lstStyle/>
          <a:p>
            <a:r>
              <a:rPr lang="en-US" b="1" dirty="0"/>
              <a:t>Used directive</a:t>
            </a:r>
          </a:p>
          <a:p>
            <a:endParaRPr lang="en-US" b="1" dirty="0"/>
          </a:p>
          <a:p>
            <a:endParaRPr lang="en-US" b="1" dirty="0"/>
          </a:p>
          <a:p>
            <a:endParaRPr lang="en-US" b="1" dirty="0"/>
          </a:p>
          <a:p>
            <a:endParaRPr lang="en-US" b="1" dirty="0"/>
          </a:p>
          <a:p>
            <a:r>
              <a:rPr lang="en-US" b="1" dirty="0"/>
              <a:t>Provides directive</a:t>
            </a:r>
          </a:p>
          <a:p>
            <a:endParaRPr lang="en-US" b="1" dirty="0"/>
          </a:p>
          <a:p>
            <a:endParaRPr lang="en-US" b="1" dirty="0"/>
          </a:p>
          <a:p>
            <a:endParaRPr lang="en-US" b="1" dirty="0"/>
          </a:p>
          <a:p>
            <a:endParaRPr lang="en-US" b="1"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dirty="0"/>
              <a:t>  |  Page </a:t>
            </a:r>
            <a:fld id="{D69B0E54-7BC7-44CD-A761-038181F3E53E}" type="slidenum">
              <a:rPr lang="en-US" smtClean="0"/>
              <a:pPr/>
              <a:t>75</a:t>
            </a:fld>
            <a:endParaRPr lang="en-US"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143000"/>
            <a:ext cx="4343400" cy="1476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200400"/>
            <a:ext cx="4752975" cy="1685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28929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361238" cy="612775"/>
          </a:xfrm>
        </p:spPr>
        <p:txBody>
          <a:bodyPr/>
          <a:lstStyle/>
          <a:p>
            <a:pPr algn="ctr"/>
            <a:r>
              <a:rPr lang="en-US" dirty="0"/>
              <a:t>Java 9 Module System</a:t>
            </a:r>
          </a:p>
        </p:txBody>
      </p:sp>
      <p:sp>
        <p:nvSpPr>
          <p:cNvPr id="3" name="Content Placeholder 2"/>
          <p:cNvSpPr>
            <a:spLocks noGrp="1"/>
          </p:cNvSpPr>
          <p:nvPr>
            <p:ph idx="1"/>
          </p:nvPr>
        </p:nvSpPr>
        <p:spPr>
          <a:xfrm>
            <a:off x="152400" y="838200"/>
            <a:ext cx="8686800" cy="5289550"/>
          </a:xfrm>
        </p:spPr>
        <p:txBody>
          <a:bodyPr/>
          <a:lstStyle/>
          <a:p>
            <a:r>
              <a:rPr lang="en-US" b="1" dirty="0"/>
              <a:t>Uses directive</a:t>
            </a:r>
          </a:p>
          <a:p>
            <a:pPr marL="0" indent="0">
              <a:buNone/>
            </a:pPr>
            <a:r>
              <a:rPr lang="en-US" b="1" dirty="0"/>
              <a:t>  module </a:t>
            </a:r>
            <a:r>
              <a:rPr lang="en-US" b="1" dirty="0" err="1"/>
              <a:t>mymodule</a:t>
            </a:r>
            <a:r>
              <a:rPr lang="en-US" b="1" dirty="0"/>
              <a:t>{</a:t>
            </a:r>
          </a:p>
          <a:p>
            <a:pPr marL="0" indent="0">
              <a:buNone/>
            </a:pPr>
            <a:r>
              <a:rPr lang="en-US" b="1" dirty="0"/>
              <a:t>     requires </a:t>
            </a:r>
            <a:r>
              <a:rPr lang="en-US" b="1" dirty="0" err="1"/>
              <a:t>module.withinterface</a:t>
            </a:r>
            <a:r>
              <a:rPr lang="en-US" b="1" dirty="0"/>
              <a:t>;</a:t>
            </a:r>
          </a:p>
          <a:p>
            <a:pPr marL="0" indent="0">
              <a:buNone/>
            </a:pPr>
            <a:r>
              <a:rPr lang="en-US" b="1" dirty="0"/>
              <a:t>     uses </a:t>
            </a:r>
            <a:r>
              <a:rPr lang="en-US" b="1" dirty="0" err="1"/>
              <a:t>com.mitechell.myservice.IService</a:t>
            </a:r>
            <a:r>
              <a:rPr lang="en-US" b="1" dirty="0"/>
              <a:t>;</a:t>
            </a:r>
          </a:p>
          <a:p>
            <a:pPr marL="0" indent="0">
              <a:buNone/>
            </a:pPr>
            <a:r>
              <a:rPr lang="en-US" b="1" dirty="0"/>
              <a:t>}</a:t>
            </a:r>
          </a:p>
          <a:p>
            <a:endParaRPr lang="en-US" b="1" dirty="0"/>
          </a:p>
          <a:p>
            <a:endParaRPr lang="en-US" b="1" dirty="0"/>
          </a:p>
          <a:p>
            <a:r>
              <a:rPr lang="en-US" b="1" dirty="0"/>
              <a:t>Provides directive</a:t>
            </a:r>
          </a:p>
          <a:p>
            <a:pPr marL="0" indent="0">
              <a:buNone/>
            </a:pPr>
            <a:r>
              <a:rPr lang="en-US" b="1" dirty="0"/>
              <a:t> Module </a:t>
            </a:r>
            <a:r>
              <a:rPr lang="en-US" b="1" dirty="0" err="1"/>
              <a:t>ServiceProvider</a:t>
            </a:r>
            <a:r>
              <a:rPr lang="en-US" b="1" dirty="0"/>
              <a:t> {</a:t>
            </a:r>
          </a:p>
          <a:p>
            <a:pPr marL="0" indent="0">
              <a:buNone/>
            </a:pPr>
            <a:r>
              <a:rPr lang="en-US" b="1" dirty="0"/>
              <a:t>    requires </a:t>
            </a:r>
            <a:r>
              <a:rPr lang="en-US" b="1" dirty="0" err="1"/>
              <a:t>module.withinterface</a:t>
            </a:r>
            <a:r>
              <a:rPr lang="en-US" b="1" dirty="0"/>
              <a:t>;</a:t>
            </a:r>
          </a:p>
          <a:p>
            <a:pPr marL="0" indent="0">
              <a:buNone/>
            </a:pPr>
            <a:r>
              <a:rPr lang="en-US" b="1" dirty="0"/>
              <a:t>   provides </a:t>
            </a:r>
            <a:r>
              <a:rPr lang="en-US" b="1" dirty="0" err="1"/>
              <a:t>com.mitechell.myservice.Iservice</a:t>
            </a:r>
            <a:r>
              <a:rPr lang="en-US" b="1" dirty="0"/>
              <a:t> with </a:t>
            </a:r>
          </a:p>
          <a:p>
            <a:pPr marL="0" indent="0">
              <a:buNone/>
            </a:pPr>
            <a:r>
              <a:rPr lang="en-US" b="1" dirty="0"/>
              <a:t>       </a:t>
            </a:r>
            <a:r>
              <a:rPr lang="en-US" b="1" dirty="0" err="1"/>
              <a:t>com.mitchell.myservice.ServiceImpl</a:t>
            </a:r>
            <a:r>
              <a:rPr lang="en-US" b="1" dirty="0"/>
              <a:t>;</a:t>
            </a:r>
          </a:p>
          <a:p>
            <a:pPr marL="0" indent="0">
              <a:buNone/>
            </a:pPr>
            <a:r>
              <a:rPr lang="en-US" b="1" dirty="0"/>
              <a:t>}</a:t>
            </a:r>
          </a:p>
          <a:p>
            <a:endParaRPr lang="en-US" b="1" dirty="0"/>
          </a:p>
          <a:p>
            <a:endParaRPr lang="en-US" b="1" dirty="0"/>
          </a:p>
          <a:p>
            <a:endParaRPr lang="en-US" b="1"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dirty="0"/>
              <a:t>  |  Page </a:t>
            </a:r>
            <a:fld id="{D69B0E54-7BC7-44CD-A761-038181F3E53E}" type="slidenum">
              <a:rPr lang="en-US" smtClean="0"/>
              <a:pPr/>
              <a:t>76</a:t>
            </a:fld>
            <a:endParaRPr lang="en-US" dirty="0"/>
          </a:p>
        </p:txBody>
      </p:sp>
    </p:spTree>
    <p:extLst>
      <p:ext uri="{BB962C8B-B14F-4D97-AF65-F5344CB8AC3E}">
        <p14:creationId xmlns:p14="http://schemas.microsoft.com/office/powerpoint/2010/main" val="288856330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361238" cy="612775"/>
          </a:xfrm>
        </p:spPr>
        <p:txBody>
          <a:bodyPr/>
          <a:lstStyle/>
          <a:p>
            <a:pPr algn="ctr"/>
            <a:r>
              <a:rPr lang="en-US" dirty="0"/>
              <a:t>Java 9 Module System</a:t>
            </a:r>
          </a:p>
        </p:txBody>
      </p:sp>
      <p:sp>
        <p:nvSpPr>
          <p:cNvPr id="3" name="Content Placeholder 2"/>
          <p:cNvSpPr>
            <a:spLocks noGrp="1"/>
          </p:cNvSpPr>
          <p:nvPr>
            <p:ph idx="1"/>
          </p:nvPr>
        </p:nvSpPr>
        <p:spPr>
          <a:xfrm>
            <a:off x="152400" y="838200"/>
            <a:ext cx="8686800" cy="5289550"/>
          </a:xfrm>
        </p:spPr>
        <p:txBody>
          <a:bodyPr/>
          <a:lstStyle/>
          <a:p>
            <a:r>
              <a:rPr lang="en-US" b="1" dirty="0"/>
              <a:t>uses directive and provides with directive</a:t>
            </a:r>
          </a:p>
          <a:p>
            <a:pPr marL="0" indent="0">
              <a:buNone/>
            </a:pPr>
            <a:r>
              <a:rPr lang="en-US" b="1" dirty="0"/>
              <a:t> public static void main(String[] </a:t>
            </a:r>
            <a:r>
              <a:rPr lang="en-US" b="1" dirty="0" err="1"/>
              <a:t>args</a:t>
            </a:r>
            <a:r>
              <a:rPr lang="en-US" b="1" dirty="0"/>
              <a:t>) {</a:t>
            </a:r>
          </a:p>
          <a:p>
            <a:pPr marL="0" indent="0">
              <a:buNone/>
            </a:pPr>
            <a:r>
              <a:rPr lang="en-US" b="1" dirty="0"/>
              <a:t>        </a:t>
            </a:r>
            <a:r>
              <a:rPr lang="en-US" b="1" dirty="0" err="1"/>
              <a:t>ServiceLoader</a:t>
            </a:r>
            <a:r>
              <a:rPr lang="en-US" b="1" dirty="0"/>
              <a:t>&lt; </a:t>
            </a:r>
            <a:r>
              <a:rPr lang="en-US" b="1" dirty="0" err="1"/>
              <a:t>IService</a:t>
            </a:r>
            <a:r>
              <a:rPr lang="en-US" b="1" dirty="0"/>
              <a:t>&gt; loader = </a:t>
            </a:r>
            <a:r>
              <a:rPr lang="en-US" b="1" dirty="0" err="1"/>
              <a:t>ServiceLoader.load</a:t>
            </a:r>
            <a:r>
              <a:rPr lang="en-US" b="1" dirty="0"/>
              <a:t>(</a:t>
            </a:r>
            <a:r>
              <a:rPr lang="en-US" b="1" dirty="0" err="1"/>
              <a:t>IService.class</a:t>
            </a:r>
            <a:r>
              <a:rPr lang="en-US" b="1" dirty="0"/>
              <a:t>); </a:t>
            </a:r>
          </a:p>
          <a:p>
            <a:pPr marL="0" indent="0">
              <a:buNone/>
            </a:pPr>
            <a:r>
              <a:rPr lang="en-US" b="1" dirty="0"/>
              <a:t>       for (</a:t>
            </a:r>
            <a:r>
              <a:rPr lang="en-US" b="1" dirty="0" err="1"/>
              <a:t>IService</a:t>
            </a:r>
            <a:r>
              <a:rPr lang="en-US" b="1" dirty="0"/>
              <a:t> service: loader) {</a:t>
            </a:r>
          </a:p>
          <a:p>
            <a:pPr marL="0" indent="0">
              <a:buNone/>
            </a:pPr>
            <a:r>
              <a:rPr lang="en-US" b="1" dirty="0"/>
              <a:t>            // use your service</a:t>
            </a:r>
          </a:p>
          <a:p>
            <a:pPr marL="0" indent="0">
              <a:buNone/>
            </a:pPr>
            <a:r>
              <a:rPr lang="en-US" b="1" dirty="0"/>
              <a:t>       }</a:t>
            </a:r>
          </a:p>
          <a:p>
            <a:pPr marL="0" indent="0">
              <a:buNone/>
            </a:pPr>
            <a:r>
              <a:rPr lang="en-US" b="1" dirty="0"/>
              <a:t>       …</a:t>
            </a:r>
          </a:p>
          <a:p>
            <a:pPr marL="0" indent="0">
              <a:buNone/>
            </a:pPr>
            <a:r>
              <a:rPr lang="en-US" b="1" dirty="0"/>
              <a:t>}</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dirty="0"/>
              <a:t>  |  Page </a:t>
            </a:r>
            <a:fld id="{D69B0E54-7BC7-44CD-A761-038181F3E53E}" type="slidenum">
              <a:rPr lang="en-US" smtClean="0"/>
              <a:pPr/>
              <a:t>77</a:t>
            </a:fld>
            <a:endParaRPr lang="en-US" dirty="0"/>
          </a:p>
        </p:txBody>
      </p:sp>
    </p:spTree>
    <p:extLst>
      <p:ext uri="{BB962C8B-B14F-4D97-AF65-F5344CB8AC3E}">
        <p14:creationId xmlns:p14="http://schemas.microsoft.com/office/powerpoint/2010/main" val="273747334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361238" cy="612775"/>
          </a:xfrm>
        </p:spPr>
        <p:txBody>
          <a:bodyPr/>
          <a:lstStyle/>
          <a:p>
            <a:pPr algn="ctr"/>
            <a:r>
              <a:rPr lang="en-US" dirty="0"/>
              <a:t>Java 9 Module System</a:t>
            </a:r>
          </a:p>
        </p:txBody>
      </p:sp>
      <p:sp>
        <p:nvSpPr>
          <p:cNvPr id="3" name="Content Placeholder 2"/>
          <p:cNvSpPr>
            <a:spLocks noGrp="1"/>
          </p:cNvSpPr>
          <p:nvPr>
            <p:ph idx="1"/>
          </p:nvPr>
        </p:nvSpPr>
        <p:spPr>
          <a:xfrm>
            <a:off x="152400" y="838200"/>
            <a:ext cx="8686800" cy="5289550"/>
          </a:xfrm>
        </p:spPr>
        <p:txBody>
          <a:bodyPr/>
          <a:lstStyle/>
          <a:p>
            <a:r>
              <a:rPr lang="en-US" b="1" dirty="0"/>
              <a:t>Requires Transitive directive – implied readability</a:t>
            </a:r>
          </a:p>
          <a:p>
            <a:pPr marL="0" indent="0">
              <a:buNone/>
            </a:pPr>
            <a:r>
              <a:rPr lang="en-US" b="1" dirty="0"/>
              <a:t>  module </a:t>
            </a:r>
            <a:r>
              <a:rPr lang="en-US" b="1" dirty="0" err="1"/>
              <a:t>mymodule</a:t>
            </a:r>
            <a:r>
              <a:rPr lang="en-US" b="1" dirty="0"/>
              <a:t>{</a:t>
            </a:r>
          </a:p>
          <a:p>
            <a:pPr marL="0" indent="0">
              <a:buNone/>
            </a:pPr>
            <a:r>
              <a:rPr lang="en-US" b="1" dirty="0"/>
              <a:t>     requires  </a:t>
            </a:r>
            <a:r>
              <a:rPr lang="en-US" b="1" dirty="0" err="1"/>
              <a:t>ServiceProvider</a:t>
            </a:r>
            <a:r>
              <a:rPr lang="en-US" b="1" dirty="0"/>
              <a:t>;</a:t>
            </a:r>
          </a:p>
          <a:p>
            <a:pPr marL="0" indent="0">
              <a:buNone/>
            </a:pPr>
            <a:r>
              <a:rPr lang="en-US" b="1" dirty="0"/>
              <a:t>     uses </a:t>
            </a:r>
            <a:r>
              <a:rPr lang="en-US" b="1" dirty="0" err="1"/>
              <a:t>com.mitechell.myservice.IService</a:t>
            </a:r>
            <a:r>
              <a:rPr lang="en-US" b="1" dirty="0"/>
              <a:t>;</a:t>
            </a:r>
          </a:p>
          <a:p>
            <a:pPr marL="0" indent="0">
              <a:buNone/>
            </a:pPr>
            <a:r>
              <a:rPr lang="en-US" b="1" dirty="0"/>
              <a:t>}</a:t>
            </a:r>
          </a:p>
          <a:p>
            <a:pPr marL="0" indent="0">
              <a:buNone/>
            </a:pPr>
            <a:r>
              <a:rPr lang="en-US" b="1" dirty="0"/>
              <a:t>module </a:t>
            </a:r>
            <a:r>
              <a:rPr lang="en-US" b="1" dirty="0" err="1"/>
              <a:t>ServiceProvider</a:t>
            </a:r>
            <a:r>
              <a:rPr lang="en-US" b="1" dirty="0"/>
              <a:t> {</a:t>
            </a:r>
          </a:p>
          <a:p>
            <a:pPr marL="0" indent="0">
              <a:buNone/>
            </a:pPr>
            <a:r>
              <a:rPr lang="en-US" b="1" dirty="0"/>
              <a:t>    requires </a:t>
            </a:r>
            <a:r>
              <a:rPr lang="en-US" b="1" dirty="0" err="1"/>
              <a:t>module.withinterface</a:t>
            </a:r>
            <a:r>
              <a:rPr lang="en-US" b="1" dirty="0"/>
              <a:t>;</a:t>
            </a:r>
          </a:p>
          <a:p>
            <a:pPr marL="0" indent="0">
              <a:buNone/>
            </a:pPr>
            <a:r>
              <a:rPr lang="en-US" b="1" dirty="0"/>
              <a:t>    requires transitive java.xml;</a:t>
            </a:r>
          </a:p>
          <a:p>
            <a:pPr marL="0" indent="0">
              <a:buNone/>
            </a:pPr>
            <a:r>
              <a:rPr lang="en-US" b="1" dirty="0"/>
              <a:t>    provides </a:t>
            </a:r>
            <a:r>
              <a:rPr lang="en-US" b="1" dirty="0" err="1"/>
              <a:t>com.mitechell.myservice.Iservice</a:t>
            </a:r>
            <a:r>
              <a:rPr lang="en-US" b="1" dirty="0"/>
              <a:t> with </a:t>
            </a:r>
          </a:p>
          <a:p>
            <a:pPr marL="0" indent="0">
              <a:buNone/>
            </a:pPr>
            <a:r>
              <a:rPr lang="en-US" b="1" dirty="0"/>
              <a:t>       </a:t>
            </a:r>
            <a:r>
              <a:rPr lang="en-US" b="1" dirty="0" err="1"/>
              <a:t>com.mitchell.myservice.ServiceImpl</a:t>
            </a:r>
            <a:r>
              <a:rPr lang="en-US" b="1" dirty="0"/>
              <a:t>;</a:t>
            </a:r>
          </a:p>
          <a:p>
            <a:pPr marL="0" indent="0">
              <a:buNone/>
            </a:pPr>
            <a:r>
              <a:rPr lang="en-US" b="1" dirty="0"/>
              <a:t>}</a:t>
            </a:r>
          </a:p>
          <a:p>
            <a:r>
              <a:rPr lang="en-US" b="1" dirty="0"/>
              <a:t>Any module that reads </a:t>
            </a:r>
            <a:r>
              <a:rPr lang="en-US" b="1" dirty="0" err="1"/>
              <a:t>ServiceProvider</a:t>
            </a:r>
            <a:r>
              <a:rPr lang="en-US" b="1" dirty="0"/>
              <a:t> also implicitly reads java.xml.</a:t>
            </a:r>
          </a:p>
          <a:p>
            <a:endParaRPr lang="en-US" b="1" dirty="0"/>
          </a:p>
          <a:p>
            <a:endParaRPr lang="en-US" b="1" dirty="0"/>
          </a:p>
          <a:p>
            <a:endParaRPr lang="en-US" b="1" dirty="0"/>
          </a:p>
          <a:p>
            <a:endParaRPr lang="en-US" b="1"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dirty="0"/>
              <a:t>  |  Page </a:t>
            </a:r>
            <a:fld id="{D69B0E54-7BC7-44CD-A761-038181F3E53E}" type="slidenum">
              <a:rPr lang="en-US" smtClean="0"/>
              <a:pPr/>
              <a:t>78</a:t>
            </a:fld>
            <a:endParaRPr lang="en-US" dirty="0"/>
          </a:p>
        </p:txBody>
      </p:sp>
    </p:spTree>
    <p:extLst>
      <p:ext uri="{BB962C8B-B14F-4D97-AF65-F5344CB8AC3E}">
        <p14:creationId xmlns:p14="http://schemas.microsoft.com/office/powerpoint/2010/main" val="251815636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361238" cy="612775"/>
          </a:xfrm>
        </p:spPr>
        <p:txBody>
          <a:bodyPr/>
          <a:lstStyle/>
          <a:p>
            <a:pPr algn="ctr"/>
            <a:r>
              <a:rPr lang="en-US" dirty="0"/>
              <a:t>Java 9 Module System</a:t>
            </a:r>
          </a:p>
        </p:txBody>
      </p:sp>
      <p:sp>
        <p:nvSpPr>
          <p:cNvPr id="3" name="Content Placeholder 2"/>
          <p:cNvSpPr>
            <a:spLocks noGrp="1"/>
          </p:cNvSpPr>
          <p:nvPr>
            <p:ph idx="1"/>
          </p:nvPr>
        </p:nvSpPr>
        <p:spPr>
          <a:xfrm>
            <a:off x="152400" y="838200"/>
            <a:ext cx="8686800" cy="5289550"/>
          </a:xfrm>
        </p:spPr>
        <p:txBody>
          <a:bodyPr/>
          <a:lstStyle/>
          <a:p>
            <a:r>
              <a:rPr lang="en-US" b="1" dirty="0"/>
              <a:t>Strong Encapsulation and Accessibility</a:t>
            </a:r>
          </a:p>
          <a:p>
            <a:r>
              <a:rPr lang="en-US" dirty="0"/>
              <a:t>Before Java 9, you could use any public class that you imported into your code.</a:t>
            </a:r>
          </a:p>
          <a:p>
            <a:r>
              <a:rPr lang="en-US" dirty="0"/>
              <a:t> Due to Java 9’s </a:t>
            </a:r>
            <a:r>
              <a:rPr lang="en-US" b="1" dirty="0"/>
              <a:t>strong </a:t>
            </a:r>
            <a:r>
              <a:rPr lang="en-US" b="1" dirty="0" err="1"/>
              <a:t>encapsulation</a:t>
            </a:r>
            <a:r>
              <a:rPr lang="en-US" dirty="0" err="1"/>
              <a:t>in</a:t>
            </a:r>
            <a:r>
              <a:rPr lang="en-US" dirty="0"/>
              <a:t> modules, public types in a module are no longer </a:t>
            </a:r>
            <a:r>
              <a:rPr lang="en-US" i="1" dirty="0"/>
              <a:t>accessible</a:t>
            </a:r>
            <a:r>
              <a:rPr lang="en-US" dirty="0"/>
              <a:t> to your code by default—so public no longer means available to all:</a:t>
            </a:r>
          </a:p>
          <a:p>
            <a:r>
              <a:rPr lang="en-US" dirty="0"/>
              <a:t>If a module exports a package, the public types in that package are accessible by </a:t>
            </a:r>
            <a:r>
              <a:rPr lang="en-US" i="1" dirty="0"/>
              <a:t>any</a:t>
            </a:r>
            <a:r>
              <a:rPr lang="en-US" dirty="0"/>
              <a:t> module that reads the package’s module.</a:t>
            </a:r>
          </a:p>
          <a:p>
            <a:r>
              <a:rPr lang="en-US" dirty="0"/>
              <a:t> If a module exports a package to a specific module (via exports...to), the public types in that package are accessible </a:t>
            </a:r>
            <a:r>
              <a:rPr lang="en-US" i="1" dirty="0"/>
              <a:t>only</a:t>
            </a:r>
            <a:r>
              <a:rPr lang="en-US" dirty="0"/>
              <a:t> to the specific module and only if that module </a:t>
            </a:r>
            <a:r>
              <a:rPr lang="en-US" i="1" dirty="0"/>
              <a:t>reads</a:t>
            </a:r>
            <a:r>
              <a:rPr lang="en-US" dirty="0"/>
              <a:t> the package’s module.</a:t>
            </a:r>
          </a:p>
          <a:p>
            <a:r>
              <a:rPr lang="en-US" dirty="0"/>
              <a:t>• If a module does not export a package, the public types in that package are accessible </a:t>
            </a:r>
            <a:r>
              <a:rPr lang="en-US" i="1" dirty="0"/>
              <a:t>only</a:t>
            </a:r>
            <a:r>
              <a:rPr lang="en-US" dirty="0"/>
              <a:t> within their enclosing module.</a:t>
            </a:r>
          </a:p>
          <a:p>
            <a:r>
              <a:rPr lang="en-US" dirty="0"/>
              <a:t>Once you have access to a type in another module, then the normal rules of public, protected, package access and private apply.</a:t>
            </a:r>
          </a:p>
          <a:p>
            <a:endParaRPr lang="en-US" b="1" dirty="0"/>
          </a:p>
          <a:p>
            <a:endParaRPr lang="en-US" b="1" dirty="0"/>
          </a:p>
          <a:p>
            <a:endParaRPr lang="en-US" b="1" dirty="0"/>
          </a:p>
          <a:p>
            <a:endParaRPr lang="en-US" b="1"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dirty="0"/>
              <a:t>  |  Page </a:t>
            </a:r>
            <a:fld id="{D69B0E54-7BC7-44CD-A761-038181F3E53E}" type="slidenum">
              <a:rPr lang="en-US" smtClean="0"/>
              <a:pPr/>
              <a:t>79</a:t>
            </a:fld>
            <a:endParaRPr lang="en-US" dirty="0"/>
          </a:p>
        </p:txBody>
      </p:sp>
    </p:spTree>
    <p:extLst>
      <p:ext uri="{BB962C8B-B14F-4D97-AF65-F5344CB8AC3E}">
        <p14:creationId xmlns:p14="http://schemas.microsoft.com/office/powerpoint/2010/main" val="2138541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435850" cy="612775"/>
          </a:xfrm>
        </p:spPr>
        <p:txBody>
          <a:bodyPr/>
          <a:lstStyle/>
          <a:p>
            <a:pPr algn="ctr"/>
            <a:r>
              <a:rPr lang="en-US" dirty="0"/>
              <a:t>What’s New for the Java Language in JDK 9</a:t>
            </a:r>
            <a:br>
              <a:rPr lang="en-US" dirty="0"/>
            </a:br>
            <a:br>
              <a:rPr lang="en-US" b="0" dirty="0"/>
            </a:br>
            <a:endParaRPr lang="en-US" dirty="0"/>
          </a:p>
        </p:txBody>
      </p:sp>
      <p:sp>
        <p:nvSpPr>
          <p:cNvPr id="3" name="Content Placeholder 2"/>
          <p:cNvSpPr>
            <a:spLocks noGrp="1"/>
          </p:cNvSpPr>
          <p:nvPr>
            <p:ph idx="1"/>
          </p:nvPr>
        </p:nvSpPr>
        <p:spPr>
          <a:xfrm>
            <a:off x="869950" y="1219200"/>
            <a:ext cx="7337425" cy="5181599"/>
          </a:xfrm>
        </p:spPr>
        <p:txBody>
          <a:bodyPr/>
          <a:lstStyle/>
          <a:p>
            <a:pPr marL="0" indent="0">
              <a:buNone/>
            </a:pPr>
            <a:r>
              <a:rPr lang="en-US" dirty="0"/>
              <a:t>JEP 213: Milling Project Coin-Five small amendments to the Java Programming Language:	</a:t>
            </a:r>
          </a:p>
          <a:p>
            <a:pPr marL="0" indent="0">
              <a:buNone/>
            </a:pPr>
            <a:endParaRPr lang="en-US" dirty="0"/>
          </a:p>
          <a:p>
            <a:r>
              <a:rPr lang="en-US" dirty="0"/>
              <a:t>Allow @</a:t>
            </a:r>
            <a:r>
              <a:rPr lang="en-US" dirty="0" err="1"/>
              <a:t>SafeVargs</a:t>
            </a:r>
            <a:r>
              <a:rPr lang="en-US" dirty="0"/>
              <a:t> on private instance methods.</a:t>
            </a:r>
          </a:p>
          <a:p>
            <a:endParaRPr lang="en-US" dirty="0"/>
          </a:p>
          <a:p>
            <a:r>
              <a:rPr lang="en-US" dirty="0"/>
              <a:t>Allow effectively final variables to be used as resources in the try-with-resources statement.</a:t>
            </a:r>
          </a:p>
          <a:p>
            <a:endParaRPr lang="en-US" dirty="0"/>
          </a:p>
          <a:p>
            <a:r>
              <a:rPr lang="en-US" dirty="0"/>
              <a:t>Allow the diamond with anonymous classes if the argument type of the inferred type is denotable.</a:t>
            </a:r>
          </a:p>
          <a:p>
            <a:endParaRPr lang="en-US" dirty="0"/>
          </a:p>
          <a:p>
            <a:r>
              <a:rPr lang="en-US" dirty="0"/>
              <a:t>Complete the removal, begun in Java SE 8, of the underscore from the set of legal identifier names.</a:t>
            </a:r>
          </a:p>
          <a:p>
            <a:endParaRPr lang="en-US" dirty="0"/>
          </a:p>
          <a:p>
            <a:r>
              <a:rPr lang="en-US" dirty="0"/>
              <a:t>Add support for private interface methods.</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8</a:t>
            </a:fld>
            <a:endParaRPr lang="en-US"/>
          </a:p>
        </p:txBody>
      </p:sp>
    </p:spTree>
    <p:extLst>
      <p:ext uri="{BB962C8B-B14F-4D97-AF65-F5344CB8AC3E}">
        <p14:creationId xmlns:p14="http://schemas.microsoft.com/office/powerpoint/2010/main" val="121740604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361238" cy="612775"/>
          </a:xfrm>
        </p:spPr>
        <p:txBody>
          <a:bodyPr/>
          <a:lstStyle/>
          <a:p>
            <a:pPr algn="ctr"/>
            <a:r>
              <a:rPr lang="en-US" dirty="0"/>
              <a:t>Java 9 Module System</a:t>
            </a:r>
          </a:p>
        </p:txBody>
      </p:sp>
      <p:sp>
        <p:nvSpPr>
          <p:cNvPr id="3" name="Content Placeholder 2"/>
          <p:cNvSpPr>
            <a:spLocks noGrp="1"/>
          </p:cNvSpPr>
          <p:nvPr>
            <p:ph idx="1"/>
          </p:nvPr>
        </p:nvSpPr>
        <p:spPr>
          <a:xfrm>
            <a:off x="152400" y="838200"/>
            <a:ext cx="8686800" cy="5289550"/>
          </a:xfrm>
        </p:spPr>
        <p:txBody>
          <a:bodyPr/>
          <a:lstStyle/>
          <a:p>
            <a:r>
              <a:rPr lang="en-US" b="1" dirty="0" err="1"/>
              <a:t>jlink</a:t>
            </a:r>
            <a:r>
              <a:rPr lang="en-US" b="1" dirty="0"/>
              <a:t> to create smaller runtimes:</a:t>
            </a:r>
          </a:p>
          <a:p>
            <a:endParaRPr lang="en-US" b="1" dirty="0"/>
          </a:p>
          <a:p>
            <a:pPr lvl="1"/>
            <a:r>
              <a:rPr lang="en-US" dirty="0" err="1"/>
              <a:t>jlink</a:t>
            </a:r>
            <a:r>
              <a:rPr lang="en-US" dirty="0"/>
              <a:t> (the Java linker)—You’ll use this new JDK 9 tool to create smaller custom runtimes, then use them to execute apps. In fact, many of this book’s command-line apps can be executed on a custom runtime consisting only of the most fundamental JDK module—</a:t>
            </a:r>
            <a:r>
              <a:rPr lang="en-US" b="1" dirty="0" err="1"/>
              <a:t>java.base</a:t>
            </a:r>
            <a:r>
              <a:rPr lang="en-US" dirty="0"/>
              <a:t>—which includes core Java API packages, such as </a:t>
            </a:r>
            <a:r>
              <a:rPr lang="en-US" dirty="0" err="1"/>
              <a:t>java.lang</a:t>
            </a:r>
            <a:r>
              <a:rPr lang="en-US" dirty="0"/>
              <a:t>, java.io and </a:t>
            </a:r>
            <a:r>
              <a:rPr lang="en-US" dirty="0" err="1"/>
              <a:t>java.util</a:t>
            </a:r>
            <a:r>
              <a:rPr lang="en-US" dirty="0"/>
              <a:t>. As you’ll see, all modules </a:t>
            </a:r>
            <a:r>
              <a:rPr lang="en-US" i="1" dirty="0"/>
              <a:t>implicitly</a:t>
            </a:r>
            <a:r>
              <a:rPr lang="en-US" dirty="0"/>
              <a:t> depend on </a:t>
            </a:r>
            <a:r>
              <a:rPr lang="en-US" dirty="0" err="1"/>
              <a:t>java.base</a:t>
            </a:r>
            <a:r>
              <a:rPr lang="en-US" dirty="0"/>
              <a:t>.;</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dirty="0"/>
              <a:t>  |  Page </a:t>
            </a:r>
            <a:fld id="{D69B0E54-7BC7-44CD-A761-038181F3E53E}" type="slidenum">
              <a:rPr lang="en-US" smtClean="0"/>
              <a:pPr/>
              <a:t>80</a:t>
            </a:fld>
            <a:endParaRPr lang="en-US" dirty="0"/>
          </a:p>
        </p:txBody>
      </p:sp>
    </p:spTree>
    <p:extLst>
      <p:ext uri="{BB962C8B-B14F-4D97-AF65-F5344CB8AC3E}">
        <p14:creationId xmlns:p14="http://schemas.microsoft.com/office/powerpoint/2010/main" val="70875441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361238" cy="612775"/>
          </a:xfrm>
        </p:spPr>
        <p:txBody>
          <a:bodyPr/>
          <a:lstStyle/>
          <a:p>
            <a:pPr algn="ctr"/>
            <a:r>
              <a:rPr lang="en-US" dirty="0"/>
              <a:t>Java 9 Module System</a:t>
            </a:r>
          </a:p>
        </p:txBody>
      </p:sp>
      <p:sp>
        <p:nvSpPr>
          <p:cNvPr id="3" name="Content Placeholder 2"/>
          <p:cNvSpPr>
            <a:spLocks noGrp="1"/>
          </p:cNvSpPr>
          <p:nvPr>
            <p:ph idx="1"/>
          </p:nvPr>
        </p:nvSpPr>
        <p:spPr>
          <a:xfrm>
            <a:off x="152400" y="838200"/>
            <a:ext cx="8686800" cy="5289550"/>
          </a:xfrm>
        </p:spPr>
        <p:txBody>
          <a:bodyPr/>
          <a:lstStyle/>
          <a:p>
            <a:r>
              <a:rPr lang="en-US" dirty="0"/>
              <a:t>JLINK</a:t>
            </a:r>
          </a:p>
          <a:p>
            <a:pPr lvl="1"/>
            <a:r>
              <a:rPr lang="en-US" dirty="0"/>
              <a:t> “</a:t>
            </a:r>
            <a:r>
              <a:rPr lang="en-US" dirty="0" err="1"/>
              <a:t>jlink</a:t>
            </a:r>
            <a:r>
              <a:rPr lang="en-US" dirty="0"/>
              <a:t>” assembles and optimizes a set of modules and their dependencies and “</a:t>
            </a:r>
            <a:r>
              <a:rPr lang="en-US" dirty="0" err="1"/>
              <a:t>jmod</a:t>
            </a:r>
            <a:r>
              <a:rPr lang="en-US" dirty="0"/>
              <a:t>” for creating modular packages with class files and resources. “</a:t>
            </a:r>
            <a:r>
              <a:rPr lang="en-US" dirty="0" err="1"/>
              <a:t>jimage</a:t>
            </a:r>
            <a:r>
              <a:rPr lang="en-US" dirty="0"/>
              <a:t>” which is 5x more performant than zip or jar formats. </a:t>
            </a:r>
          </a:p>
          <a:p>
            <a:r>
              <a:rPr lang="en-US" b="1" dirty="0"/>
              <a:t>Synopsis</a:t>
            </a:r>
          </a:p>
          <a:p>
            <a:pPr lvl="1"/>
            <a:r>
              <a:rPr lang="en-US" b="1" dirty="0" err="1"/>
              <a:t>jlink</a:t>
            </a:r>
            <a:r>
              <a:rPr lang="en-US" dirty="0"/>
              <a:t> [</a:t>
            </a:r>
            <a:r>
              <a:rPr lang="en-US" i="1" dirty="0"/>
              <a:t>options</a:t>
            </a:r>
            <a:r>
              <a:rPr lang="en-US" dirty="0"/>
              <a:t>] --module-path </a:t>
            </a:r>
            <a:r>
              <a:rPr lang="en-US" i="1" dirty="0" err="1"/>
              <a:t>modulepath</a:t>
            </a:r>
            <a:r>
              <a:rPr lang="en-US" dirty="0"/>
              <a:t> --add-modules </a:t>
            </a:r>
            <a:r>
              <a:rPr lang="en-US" i="1" dirty="0"/>
              <a:t>mods</a:t>
            </a:r>
            <a:r>
              <a:rPr lang="en-US" dirty="0"/>
              <a:t> --output </a:t>
            </a:r>
            <a:r>
              <a:rPr lang="en-US" i="1" dirty="0"/>
              <a:t>path</a:t>
            </a:r>
          </a:p>
          <a:p>
            <a:pPr lvl="1"/>
            <a:endParaRPr lang="en-US" i="1" dirty="0"/>
          </a:p>
          <a:p>
            <a:pPr lvl="1"/>
            <a:r>
              <a:rPr lang="en-US" i="1" dirty="0"/>
              <a:t>Example:</a:t>
            </a:r>
          </a:p>
          <a:p>
            <a:pPr lvl="1"/>
            <a:r>
              <a:rPr lang="en-US" dirty="0" err="1"/>
              <a:t>jlink</a:t>
            </a:r>
            <a:r>
              <a:rPr lang="en-US" dirty="0"/>
              <a:t> --module-path $JAVA_HOME/</a:t>
            </a:r>
            <a:r>
              <a:rPr lang="en-US" dirty="0" err="1"/>
              <a:t>jmods</a:t>
            </a:r>
            <a:r>
              <a:rPr lang="en-US" dirty="0"/>
              <a:t> --add-modules </a:t>
            </a:r>
            <a:r>
              <a:rPr lang="en-US" dirty="0" err="1"/>
              <a:t>jdk.localedata</a:t>
            </a:r>
            <a:r>
              <a:rPr lang="en-US" dirty="0"/>
              <a:t> --strip-debug --compress=2 --include-locales=</a:t>
            </a:r>
            <a:r>
              <a:rPr lang="en-US" dirty="0" err="1"/>
              <a:t>fr</a:t>
            </a:r>
            <a:r>
              <a:rPr lang="en-US" dirty="0"/>
              <a:t> --output </a:t>
            </a:r>
            <a:r>
              <a:rPr lang="en-US" dirty="0" err="1"/>
              <a:t>compressedrt</a:t>
            </a:r>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dirty="0"/>
              <a:t>  |  Page </a:t>
            </a:r>
            <a:fld id="{D69B0E54-7BC7-44CD-A761-038181F3E53E}" type="slidenum">
              <a:rPr lang="en-US" smtClean="0"/>
              <a:pPr/>
              <a:t>81</a:t>
            </a:fld>
            <a:endParaRPr lang="en-US" dirty="0"/>
          </a:p>
        </p:txBody>
      </p:sp>
    </p:spTree>
    <p:extLst>
      <p:ext uri="{BB962C8B-B14F-4D97-AF65-F5344CB8AC3E}">
        <p14:creationId xmlns:p14="http://schemas.microsoft.com/office/powerpoint/2010/main" val="17682735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Example of Module</a:t>
            </a:r>
          </a:p>
        </p:txBody>
      </p:sp>
      <p:sp>
        <p:nvSpPr>
          <p:cNvPr id="3" name="Content Placeholder 2"/>
          <p:cNvSpPr>
            <a:spLocks noGrp="1"/>
          </p:cNvSpPr>
          <p:nvPr>
            <p:ph idx="1"/>
          </p:nvPr>
        </p:nvSpPr>
        <p:spPr>
          <a:xfrm>
            <a:off x="869950" y="1143000"/>
            <a:ext cx="7337425" cy="4984750"/>
          </a:xfrm>
        </p:spPr>
        <p:txBody>
          <a:bodyPr/>
          <a:lstStyle/>
          <a:p>
            <a:r>
              <a:rPr lang="en-US" b="1" dirty="0"/>
              <a:t>Module Filename</a:t>
            </a:r>
          </a:p>
          <a:p>
            <a:pPr lvl="1"/>
            <a:r>
              <a:rPr lang="en-US" dirty="0"/>
              <a:t>In Java 9, you need to have a specific file name by convention in order to define modules: module-info.java.</a:t>
            </a:r>
          </a:p>
          <a:p>
            <a:r>
              <a:rPr lang="en-US" b="1" dirty="0"/>
              <a:t>Module File Path</a:t>
            </a:r>
          </a:p>
          <a:p>
            <a:pPr lvl="1"/>
            <a:r>
              <a:rPr lang="en-US" dirty="0"/>
              <a:t>In Java 9, by convention, you place it in a folder that has the same name as your module name.</a:t>
            </a:r>
          </a:p>
          <a:p>
            <a:pPr lvl="1"/>
            <a:r>
              <a:rPr lang="en-US" dirty="0"/>
              <a:t>So if your module name is </a:t>
            </a:r>
            <a:r>
              <a:rPr lang="en-US" dirty="0" err="1"/>
              <a:t>com.microservice.mymodule</a:t>
            </a:r>
            <a:r>
              <a:rPr lang="en-US" dirty="0"/>
              <a:t> Then your module that is your </a:t>
            </a:r>
            <a:r>
              <a:rPr lang="en-US" sz="1100" dirty="0"/>
              <a:t>module-info.java</a:t>
            </a:r>
            <a:r>
              <a:rPr lang="en-US" dirty="0"/>
              <a:t> should be placed in:</a:t>
            </a:r>
            <a:endParaRPr lang="en-US" sz="1600" dirty="0"/>
          </a:p>
          <a:p>
            <a:pPr lvl="2"/>
            <a:r>
              <a:rPr lang="en-US" dirty="0" err="1"/>
              <a:t>src</a:t>
            </a:r>
            <a:r>
              <a:rPr lang="en-US" dirty="0"/>
              <a:t>/</a:t>
            </a:r>
            <a:r>
              <a:rPr lang="en-US" dirty="0" err="1"/>
              <a:t>com.microservice.mymodule</a:t>
            </a:r>
            <a:endParaRPr lang="en-US" sz="3000" dirty="0"/>
          </a:p>
          <a:p>
            <a:pPr lvl="2"/>
            <a:r>
              <a:rPr lang="en-US" dirty="0" err="1"/>
              <a:t>src</a:t>
            </a:r>
            <a:r>
              <a:rPr lang="en-US" dirty="0"/>
              <a:t>/</a:t>
            </a:r>
            <a:r>
              <a:rPr lang="en-US" dirty="0" err="1"/>
              <a:t>com.microservice.mymodule</a:t>
            </a:r>
            <a:r>
              <a:rPr lang="en-US" dirty="0"/>
              <a:t>/module-info.java</a:t>
            </a:r>
            <a:endParaRPr lang="en-US" sz="3000"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82</a:t>
            </a:fld>
            <a:endParaRPr lang="en-US"/>
          </a:p>
        </p:txBody>
      </p:sp>
    </p:spTree>
    <p:extLst>
      <p:ext uri="{BB962C8B-B14F-4D97-AF65-F5344CB8AC3E}">
        <p14:creationId xmlns:p14="http://schemas.microsoft.com/office/powerpoint/2010/main" val="417372099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Example of Module</a:t>
            </a:r>
          </a:p>
        </p:txBody>
      </p:sp>
      <p:sp>
        <p:nvSpPr>
          <p:cNvPr id="3" name="Content Placeholder 2"/>
          <p:cNvSpPr>
            <a:spLocks noGrp="1"/>
          </p:cNvSpPr>
          <p:nvPr>
            <p:ph idx="1"/>
          </p:nvPr>
        </p:nvSpPr>
        <p:spPr>
          <a:xfrm>
            <a:off x="869950" y="1143000"/>
            <a:ext cx="7337425" cy="4984750"/>
          </a:xfrm>
        </p:spPr>
        <p:txBody>
          <a:bodyPr/>
          <a:lstStyle/>
          <a:p>
            <a:r>
              <a:rPr lang="en-US" b="1" dirty="0"/>
              <a:t>Module name</a:t>
            </a:r>
          </a:p>
          <a:p>
            <a:pPr lvl="1"/>
            <a:r>
              <a:rPr lang="en-US" dirty="0"/>
              <a:t>Module name  </a:t>
            </a:r>
            <a:r>
              <a:rPr lang="en-US" dirty="0" err="1"/>
              <a:t>mkdir</a:t>
            </a:r>
            <a:r>
              <a:rPr lang="en-US" dirty="0"/>
              <a:t> -p </a:t>
            </a:r>
            <a:r>
              <a:rPr lang="en-US" dirty="0" err="1"/>
              <a:t>src</a:t>
            </a:r>
            <a:r>
              <a:rPr lang="en-US" dirty="0"/>
              <a:t>/</a:t>
            </a:r>
            <a:r>
              <a:rPr lang="en-US" dirty="0" err="1"/>
              <a:t>com.microservice.mymodule</a:t>
            </a:r>
            <a:endParaRPr lang="en-US" dirty="0"/>
          </a:p>
          <a:p>
            <a:pPr lvl="1"/>
            <a:endParaRPr lang="en-US" dirty="0"/>
          </a:p>
          <a:p>
            <a:r>
              <a:rPr lang="en-US" b="1" dirty="0"/>
              <a:t>Module Info</a:t>
            </a:r>
          </a:p>
          <a:p>
            <a:pPr lvl="1"/>
            <a:r>
              <a:rPr lang="en-US" dirty="0"/>
              <a:t>Vi or notepad to create this file: </a:t>
            </a:r>
            <a:r>
              <a:rPr lang="en-US" dirty="0" err="1"/>
              <a:t>src</a:t>
            </a:r>
            <a:r>
              <a:rPr lang="en-US" dirty="0"/>
              <a:t>/</a:t>
            </a:r>
            <a:r>
              <a:rPr lang="en-US" dirty="0" err="1"/>
              <a:t>com.microservice.mymodule</a:t>
            </a:r>
            <a:r>
              <a:rPr lang="en-US" dirty="0"/>
              <a:t>/module-info.java</a:t>
            </a:r>
          </a:p>
          <a:p>
            <a:pPr lvl="1"/>
            <a:endParaRPr lang="en-US" dirty="0"/>
          </a:p>
          <a:p>
            <a:r>
              <a:rPr lang="en-US" b="1" dirty="0"/>
              <a:t>Module code </a:t>
            </a:r>
          </a:p>
          <a:p>
            <a:pPr lvl="1"/>
            <a:r>
              <a:rPr lang="en-US" dirty="0"/>
              <a:t>Create package </a:t>
            </a:r>
            <a:r>
              <a:rPr lang="en-US" dirty="0" err="1"/>
              <a:t>mkdir</a:t>
            </a:r>
            <a:r>
              <a:rPr lang="en-US" dirty="0"/>
              <a:t> -p </a:t>
            </a:r>
            <a:r>
              <a:rPr lang="en-US" dirty="0" err="1"/>
              <a:t>src</a:t>
            </a:r>
            <a:r>
              <a:rPr lang="en-US" dirty="0"/>
              <a:t>/</a:t>
            </a:r>
            <a:r>
              <a:rPr lang="en-US" dirty="0" err="1"/>
              <a:t>com.microservice.mymodule</a:t>
            </a:r>
            <a:r>
              <a:rPr lang="en-US" dirty="0"/>
              <a:t>/com/</a:t>
            </a:r>
            <a:r>
              <a:rPr lang="en-US" dirty="0" err="1"/>
              <a:t>microservice</a:t>
            </a:r>
            <a:r>
              <a:rPr lang="en-US" dirty="0"/>
              <a:t>/</a:t>
            </a:r>
            <a:r>
              <a:rPr lang="en-US" dirty="0" err="1"/>
              <a:t>mymodule</a:t>
            </a:r>
            <a:endParaRPr lang="en-US" dirty="0"/>
          </a:p>
          <a:p>
            <a:pPr lvl="1"/>
            <a:r>
              <a:rPr lang="en-US" dirty="0"/>
              <a:t>Create class  vi </a:t>
            </a:r>
            <a:r>
              <a:rPr lang="en-US" dirty="0" err="1"/>
              <a:t>src</a:t>
            </a:r>
            <a:r>
              <a:rPr lang="en-US" dirty="0"/>
              <a:t>/</a:t>
            </a:r>
            <a:r>
              <a:rPr lang="en-US" dirty="0" err="1"/>
              <a:t>com.microservice.mymodule</a:t>
            </a:r>
            <a:r>
              <a:rPr lang="en-US" dirty="0"/>
              <a:t>/com/</a:t>
            </a:r>
            <a:r>
              <a:rPr lang="en-US" dirty="0" err="1"/>
              <a:t>microservice</a:t>
            </a:r>
            <a:r>
              <a:rPr lang="en-US" dirty="0"/>
              <a:t>/</a:t>
            </a:r>
            <a:r>
              <a:rPr lang="en-US" dirty="0" err="1"/>
              <a:t>mymodule</a:t>
            </a:r>
            <a:r>
              <a:rPr lang="en-US" dirty="0"/>
              <a:t>/Test.java</a:t>
            </a:r>
            <a:endParaRPr lang="en-US" sz="3000"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83</a:t>
            </a:fld>
            <a:endParaRPr lang="en-US"/>
          </a:p>
        </p:txBody>
      </p:sp>
    </p:spTree>
    <p:extLst>
      <p:ext uri="{BB962C8B-B14F-4D97-AF65-F5344CB8AC3E}">
        <p14:creationId xmlns:p14="http://schemas.microsoft.com/office/powerpoint/2010/main" val="109360559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Example of Module</a:t>
            </a:r>
          </a:p>
        </p:txBody>
      </p:sp>
      <p:sp>
        <p:nvSpPr>
          <p:cNvPr id="3" name="Content Placeholder 2"/>
          <p:cNvSpPr>
            <a:spLocks noGrp="1"/>
          </p:cNvSpPr>
          <p:nvPr>
            <p:ph idx="1"/>
          </p:nvPr>
        </p:nvSpPr>
        <p:spPr>
          <a:xfrm>
            <a:off x="869950" y="1143000"/>
            <a:ext cx="7337425" cy="4984750"/>
          </a:xfrm>
        </p:spPr>
        <p:txBody>
          <a:bodyPr/>
          <a:lstStyle/>
          <a:p>
            <a:r>
              <a:rPr lang="en-US" b="1" dirty="0"/>
              <a:t>Module code</a:t>
            </a:r>
          </a:p>
          <a:p>
            <a:pPr lvl="1"/>
            <a:r>
              <a:rPr lang="en-US" dirty="0"/>
              <a:t>package </a:t>
            </a:r>
            <a:r>
              <a:rPr lang="en-US" dirty="0" err="1"/>
              <a:t>com.microservice.mymodule</a:t>
            </a:r>
            <a:r>
              <a:rPr lang="en-US" dirty="0"/>
              <a:t>;</a:t>
            </a:r>
          </a:p>
          <a:p>
            <a:pPr marL="457200" lvl="1" indent="0">
              <a:buNone/>
            </a:pPr>
            <a:r>
              <a:rPr lang="en-US" dirty="0"/>
              <a:t>	public class Test {  </a:t>
            </a:r>
          </a:p>
          <a:p>
            <a:pPr marL="457200" lvl="1" indent="0">
              <a:buNone/>
            </a:pPr>
            <a:r>
              <a:rPr lang="en-US" dirty="0"/>
              <a:t>	    public static void main(String[] </a:t>
            </a:r>
            <a:r>
              <a:rPr lang="en-US" dirty="0" err="1"/>
              <a:t>args</a:t>
            </a:r>
            <a:r>
              <a:rPr lang="en-US" dirty="0"/>
              <a:t>) {        			</a:t>
            </a:r>
            <a:r>
              <a:rPr lang="en-US" dirty="0" err="1"/>
              <a:t>System.out.println</a:t>
            </a:r>
            <a:r>
              <a:rPr lang="en-US" dirty="0"/>
              <a:t>("Hello World from Module! :)");</a:t>
            </a:r>
          </a:p>
          <a:p>
            <a:pPr marL="457200" lvl="1" indent="0">
              <a:buNone/>
            </a:pPr>
            <a:r>
              <a:rPr lang="en-US" dirty="0"/>
              <a:t>	 // nothing 	special here, standard java &lt; 9 class.    </a:t>
            </a:r>
          </a:p>
          <a:p>
            <a:pPr marL="457200" lvl="1" indent="0">
              <a:buNone/>
            </a:pPr>
            <a:r>
              <a:rPr lang="en-US" dirty="0"/>
              <a:t>      }</a:t>
            </a:r>
          </a:p>
          <a:p>
            <a:pPr marL="457200" lvl="1" indent="0">
              <a:buNone/>
            </a:pPr>
            <a:r>
              <a:rPr lang="en-US" dirty="0"/>
              <a:t>  }</a:t>
            </a:r>
          </a:p>
          <a:p>
            <a:pPr marL="457200" lvl="1" indent="0">
              <a:buNone/>
            </a:pPr>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84</a:t>
            </a:fld>
            <a:endParaRPr lang="en-US"/>
          </a:p>
        </p:txBody>
      </p:sp>
    </p:spTree>
    <p:extLst>
      <p:ext uri="{BB962C8B-B14F-4D97-AF65-F5344CB8AC3E}">
        <p14:creationId xmlns:p14="http://schemas.microsoft.com/office/powerpoint/2010/main" val="214313553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Example of Module</a:t>
            </a:r>
          </a:p>
        </p:txBody>
      </p:sp>
      <p:sp>
        <p:nvSpPr>
          <p:cNvPr id="3" name="Content Placeholder 2"/>
          <p:cNvSpPr>
            <a:spLocks noGrp="1"/>
          </p:cNvSpPr>
          <p:nvPr>
            <p:ph idx="1"/>
          </p:nvPr>
        </p:nvSpPr>
        <p:spPr>
          <a:xfrm>
            <a:off x="869950" y="1143000"/>
            <a:ext cx="7337425" cy="4984750"/>
          </a:xfrm>
        </p:spPr>
        <p:txBody>
          <a:bodyPr/>
          <a:lstStyle/>
          <a:p>
            <a:r>
              <a:rPr lang="en-US" b="1" dirty="0"/>
              <a:t>Compile code</a:t>
            </a:r>
          </a:p>
          <a:p>
            <a:pPr lvl="1"/>
            <a:r>
              <a:rPr lang="en-US" dirty="0"/>
              <a:t>First make the </a:t>
            </a:r>
            <a:r>
              <a:rPr lang="en-US" sz="900" dirty="0"/>
              <a:t>mods</a:t>
            </a:r>
            <a:r>
              <a:rPr lang="en-US" dirty="0"/>
              <a:t> </a:t>
            </a:r>
            <a:r>
              <a:rPr lang="en-US" dirty="0" err="1"/>
              <a:t>dir</a:t>
            </a:r>
            <a:r>
              <a:rPr lang="en-US" dirty="0"/>
              <a:t> (that we would further on pass to: </a:t>
            </a:r>
            <a:r>
              <a:rPr lang="en-US" sz="900" dirty="0"/>
              <a:t>java --module-path</a:t>
            </a:r>
            <a:r>
              <a:rPr lang="en-US" dirty="0"/>
              <a:t>):</a:t>
            </a:r>
            <a:endParaRPr lang="en-US" sz="1400" dirty="0"/>
          </a:p>
          <a:p>
            <a:pPr marL="457200" lvl="1" indent="0">
              <a:buNone/>
            </a:pPr>
            <a:r>
              <a:rPr lang="en-US" dirty="0"/>
              <a:t>	$ </a:t>
            </a:r>
            <a:r>
              <a:rPr lang="en-US" dirty="0" err="1"/>
              <a:t>mkdir</a:t>
            </a:r>
            <a:r>
              <a:rPr lang="en-US" dirty="0"/>
              <a:t> -p mods/</a:t>
            </a:r>
            <a:r>
              <a:rPr lang="en-US" dirty="0" err="1"/>
              <a:t>com.microservice.mymodule</a:t>
            </a:r>
            <a:r>
              <a:rPr lang="en-US" dirty="0"/>
              <a:t>$ </a:t>
            </a:r>
          </a:p>
          <a:p>
            <a:pPr lvl="1"/>
            <a:r>
              <a:rPr lang="en-US" dirty="0" err="1"/>
              <a:t>Javac</a:t>
            </a:r>
            <a:r>
              <a:rPr lang="en-US" dirty="0"/>
              <a:t> –d mods\</a:t>
            </a:r>
            <a:r>
              <a:rPr lang="en-US" dirty="0" err="1"/>
              <a:t>com.microservice.mymodule</a:t>
            </a:r>
            <a:r>
              <a:rPr lang="en-US" dirty="0"/>
              <a:t> </a:t>
            </a:r>
            <a:r>
              <a:rPr lang="en-US" dirty="0" err="1"/>
              <a:t>src</a:t>
            </a:r>
            <a:r>
              <a:rPr lang="en-US" dirty="0"/>
              <a:t>\</a:t>
            </a:r>
            <a:r>
              <a:rPr lang="en-US" dirty="0" err="1"/>
              <a:t>com.microservice.mymodule</a:t>
            </a:r>
            <a:r>
              <a:rPr lang="en-US" dirty="0"/>
              <a:t>\module-info.java </a:t>
            </a:r>
            <a:r>
              <a:rPr lang="en-US" dirty="0" err="1"/>
              <a:t>src</a:t>
            </a:r>
            <a:r>
              <a:rPr lang="en-US" dirty="0"/>
              <a:t>\</a:t>
            </a:r>
            <a:r>
              <a:rPr lang="en-US" dirty="0" err="1"/>
              <a:t>com.microservice.mymodule</a:t>
            </a:r>
            <a:r>
              <a:rPr lang="en-US" dirty="0"/>
              <a:t>\com\</a:t>
            </a:r>
            <a:r>
              <a:rPr lang="en-US" dirty="0" err="1"/>
              <a:t>microservice</a:t>
            </a:r>
            <a:r>
              <a:rPr lang="en-US" dirty="0"/>
              <a:t>\</a:t>
            </a:r>
            <a:r>
              <a:rPr lang="en-US" dirty="0" err="1"/>
              <a:t>mymodule</a:t>
            </a:r>
            <a:r>
              <a:rPr lang="en-US" dirty="0"/>
              <a:t>\Test.java</a:t>
            </a:r>
          </a:p>
          <a:p>
            <a:pPr lvl="1"/>
            <a:endParaRPr lang="en-US" dirty="0"/>
          </a:p>
          <a:p>
            <a:r>
              <a:rPr lang="en-US" b="1" dirty="0"/>
              <a:t>Execute code</a:t>
            </a:r>
          </a:p>
          <a:p>
            <a:pPr lvl="1"/>
            <a:r>
              <a:rPr lang="en-US" dirty="0"/>
              <a:t>java --module-path mods </a:t>
            </a:r>
          </a:p>
          <a:p>
            <a:pPr marL="457200" lvl="1" indent="0">
              <a:buNone/>
            </a:pPr>
            <a:r>
              <a:rPr lang="en-US" dirty="0"/>
              <a:t>   -m </a:t>
            </a:r>
            <a:r>
              <a:rPr lang="en-US" dirty="0" err="1"/>
              <a:t>com.microservice.mymodule</a:t>
            </a:r>
            <a:r>
              <a:rPr lang="en-US" dirty="0"/>
              <a:t>/</a:t>
            </a:r>
            <a:r>
              <a:rPr lang="en-US" dirty="0" err="1"/>
              <a:t>com.microservice.mymodule.Test</a:t>
            </a:r>
            <a:endParaRPr lang="en-US" dirty="0"/>
          </a:p>
          <a:p>
            <a:pPr marL="457200" lvl="1" indent="0">
              <a:buNone/>
            </a:pPr>
            <a:r>
              <a:rPr lang="en-US" dirty="0"/>
              <a:t>   Hello World from Module! :)</a:t>
            </a:r>
          </a:p>
          <a:p>
            <a:pPr marL="457200" lvl="1" indent="0">
              <a:buNone/>
            </a:pPr>
            <a:r>
              <a:rPr lang="en-US" dirty="0"/>
              <a:t>	</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85</a:t>
            </a:fld>
            <a:endParaRPr lang="en-US"/>
          </a:p>
        </p:txBody>
      </p:sp>
    </p:spTree>
    <p:extLst>
      <p:ext uri="{BB962C8B-B14F-4D97-AF65-F5344CB8AC3E}">
        <p14:creationId xmlns:p14="http://schemas.microsoft.com/office/powerpoint/2010/main" val="49306120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Example of Module</a:t>
            </a:r>
          </a:p>
        </p:txBody>
      </p:sp>
      <p:sp>
        <p:nvSpPr>
          <p:cNvPr id="3" name="Content Placeholder 2"/>
          <p:cNvSpPr>
            <a:spLocks noGrp="1"/>
          </p:cNvSpPr>
          <p:nvPr>
            <p:ph idx="1"/>
          </p:nvPr>
        </p:nvSpPr>
        <p:spPr>
          <a:xfrm>
            <a:off x="869950" y="1143000"/>
            <a:ext cx="7337425" cy="4984750"/>
          </a:xfrm>
        </p:spPr>
        <p:txBody>
          <a:bodyPr/>
          <a:lstStyle/>
          <a:p>
            <a:r>
              <a:rPr lang="en-US" b="1" dirty="0" err="1"/>
              <a:t>Jmod</a:t>
            </a:r>
            <a:endParaRPr lang="en-US" b="1" dirty="0"/>
          </a:p>
          <a:p>
            <a:pPr lvl="1"/>
            <a:r>
              <a:rPr lang="en-US" dirty="0" err="1"/>
              <a:t>mkdir</a:t>
            </a:r>
            <a:r>
              <a:rPr lang="en-US" dirty="0"/>
              <a:t> </a:t>
            </a:r>
            <a:r>
              <a:rPr lang="en-US" dirty="0" err="1"/>
              <a:t>jmods</a:t>
            </a:r>
            <a:r>
              <a:rPr lang="en-US" dirty="0"/>
              <a:t> </a:t>
            </a:r>
          </a:p>
          <a:p>
            <a:pPr lvl="1"/>
            <a:r>
              <a:rPr lang="en-US" dirty="0" err="1"/>
              <a:t>jmod</a:t>
            </a:r>
            <a:r>
              <a:rPr lang="en-US" dirty="0"/>
              <a:t> create --class-path mods/</a:t>
            </a:r>
            <a:r>
              <a:rPr lang="en-US" dirty="0" err="1"/>
              <a:t>com.microservice.mymodule</a:t>
            </a:r>
            <a:r>
              <a:rPr lang="en-US" dirty="0"/>
              <a:t> </a:t>
            </a:r>
            <a:r>
              <a:rPr lang="en-US" dirty="0" err="1"/>
              <a:t>jmods</a:t>
            </a:r>
            <a:r>
              <a:rPr lang="en-US" dirty="0"/>
              <a:t>/</a:t>
            </a:r>
            <a:r>
              <a:rPr lang="en-US" dirty="0" err="1"/>
              <a:t>com.microservice.mymodule.jmod</a:t>
            </a:r>
            <a:endParaRPr lang="en-US" dirty="0"/>
          </a:p>
          <a:p>
            <a:pPr lvl="1"/>
            <a:endParaRPr lang="en-US" dirty="0"/>
          </a:p>
          <a:p>
            <a:r>
              <a:rPr lang="en-US" b="1" dirty="0" err="1"/>
              <a:t>Jlink</a:t>
            </a:r>
            <a:endParaRPr lang="en-US" b="1" dirty="0"/>
          </a:p>
          <a:p>
            <a:pPr lvl="1"/>
            <a:r>
              <a:rPr lang="en-US" dirty="0"/>
              <a:t>Windows:</a:t>
            </a:r>
          </a:p>
          <a:p>
            <a:pPr lvl="2"/>
            <a:r>
              <a:rPr lang="en-US" dirty="0" err="1"/>
              <a:t>jlink</a:t>
            </a:r>
            <a:r>
              <a:rPr lang="en-US" dirty="0"/>
              <a:t> --module-path "c:\Program Files\Java\jdk-9\</a:t>
            </a:r>
            <a:r>
              <a:rPr lang="en-US" dirty="0" err="1"/>
              <a:t>jmods</a:t>
            </a:r>
            <a:r>
              <a:rPr lang="en-US" dirty="0"/>
              <a:t>";./</a:t>
            </a:r>
            <a:r>
              <a:rPr lang="en-US" dirty="0" err="1"/>
              <a:t>jmods</a:t>
            </a:r>
            <a:r>
              <a:rPr lang="en-US" dirty="0"/>
              <a:t> --add-modules </a:t>
            </a:r>
            <a:r>
              <a:rPr lang="en-US" dirty="0" err="1"/>
              <a:t>com.microservice.mymodule</a:t>
            </a:r>
            <a:r>
              <a:rPr lang="en-US" dirty="0"/>
              <a:t> --output test </a:t>
            </a:r>
          </a:p>
          <a:p>
            <a:pPr marL="914400" lvl="2" indent="0">
              <a:buNone/>
            </a:pPr>
            <a:r>
              <a:rPr lang="en-US" dirty="0"/>
              <a:t>	</a:t>
            </a:r>
          </a:p>
          <a:p>
            <a:r>
              <a:rPr lang="en-US" dirty="0"/>
              <a:t>du -h test</a:t>
            </a:r>
          </a:p>
          <a:p>
            <a:pPr lvl="1"/>
            <a:r>
              <a:rPr lang="en-US" dirty="0"/>
              <a:t>37M     test</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86</a:t>
            </a:fld>
            <a:endParaRPr lang="en-US"/>
          </a:p>
        </p:txBody>
      </p:sp>
    </p:spTree>
    <p:extLst>
      <p:ext uri="{BB962C8B-B14F-4D97-AF65-F5344CB8AC3E}">
        <p14:creationId xmlns:p14="http://schemas.microsoft.com/office/powerpoint/2010/main" val="185427086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Example of Module</a:t>
            </a:r>
          </a:p>
        </p:txBody>
      </p:sp>
      <p:sp>
        <p:nvSpPr>
          <p:cNvPr id="3" name="Content Placeholder 2"/>
          <p:cNvSpPr>
            <a:spLocks noGrp="1"/>
          </p:cNvSpPr>
          <p:nvPr>
            <p:ph idx="1"/>
          </p:nvPr>
        </p:nvSpPr>
        <p:spPr>
          <a:xfrm>
            <a:off x="869950" y="1143000"/>
            <a:ext cx="7337425" cy="4984750"/>
          </a:xfrm>
        </p:spPr>
        <p:txBody>
          <a:bodyPr/>
          <a:lstStyle/>
          <a:p>
            <a:pPr lvl="1"/>
            <a:endParaRPr lang="en-US" dirty="0"/>
          </a:p>
          <a:p>
            <a:r>
              <a:rPr lang="en-US" b="1" dirty="0" err="1"/>
              <a:t>Jlink</a:t>
            </a:r>
            <a:endParaRPr lang="en-US" b="1" dirty="0"/>
          </a:p>
          <a:p>
            <a:pPr lvl="1"/>
            <a:r>
              <a:rPr lang="en-US" dirty="0"/>
              <a:t>Git bash</a:t>
            </a:r>
          </a:p>
          <a:p>
            <a:pPr lvl="2"/>
            <a:r>
              <a:rPr lang="en-US" dirty="0" err="1"/>
              <a:t>jlink</a:t>
            </a:r>
            <a:r>
              <a:rPr lang="en-US" dirty="0"/>
              <a:t> --module-path "${JAVA_HOME}\</a:t>
            </a:r>
            <a:r>
              <a:rPr lang="en-US" dirty="0" err="1"/>
              <a:t>jmods;jmods</a:t>
            </a:r>
            <a:r>
              <a:rPr lang="en-US" dirty="0"/>
              <a:t>" --add-modules </a:t>
            </a:r>
            <a:r>
              <a:rPr lang="en-US" dirty="0" err="1"/>
              <a:t>com.microservice.mymodule</a:t>
            </a:r>
            <a:r>
              <a:rPr lang="en-US" dirty="0"/>
              <a:t> --output test</a:t>
            </a:r>
          </a:p>
          <a:p>
            <a:pPr lvl="2"/>
            <a:r>
              <a:rPr lang="en-US" dirty="0" err="1"/>
              <a:t>jlink</a:t>
            </a:r>
            <a:r>
              <a:rPr lang="en-US" dirty="0"/>
              <a:t> --module-path "${JAVA_HOME}\</a:t>
            </a:r>
            <a:r>
              <a:rPr lang="en-US" dirty="0" err="1"/>
              <a:t>jmods;jmods</a:t>
            </a:r>
            <a:r>
              <a:rPr lang="en-US" dirty="0"/>
              <a:t>" --add-modules </a:t>
            </a:r>
            <a:r>
              <a:rPr lang="en-US" dirty="0" err="1"/>
              <a:t>com.microservice.mymodule</a:t>
            </a:r>
            <a:r>
              <a:rPr lang="en-US" dirty="0"/>
              <a:t> --strip-debug --compress=2 --output compressed 	</a:t>
            </a:r>
          </a:p>
          <a:p>
            <a:pPr lvl="1"/>
            <a:r>
              <a:rPr lang="en-US" dirty="0"/>
              <a:t>du -h compressed/  </a:t>
            </a:r>
          </a:p>
          <a:p>
            <a:pPr lvl="2"/>
            <a:r>
              <a:rPr lang="en-US" dirty="0"/>
              <a:t>23M     compressed/</a:t>
            </a:r>
          </a:p>
          <a:p>
            <a:r>
              <a:rPr lang="en-US" b="1" dirty="0"/>
              <a:t>Execute</a:t>
            </a:r>
          </a:p>
          <a:p>
            <a:pPr lvl="1"/>
            <a:r>
              <a:rPr lang="en-US" dirty="0"/>
              <a:t>test\bin\java -m </a:t>
            </a:r>
            <a:r>
              <a:rPr lang="en-US" dirty="0" err="1"/>
              <a:t>com.microservice.mymodule</a:t>
            </a:r>
            <a:r>
              <a:rPr lang="en-US" dirty="0"/>
              <a:t>/</a:t>
            </a:r>
            <a:r>
              <a:rPr lang="en-US" dirty="0" err="1"/>
              <a:t>com.microservice.mymodule.Test</a:t>
            </a:r>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87</a:t>
            </a:fld>
            <a:endParaRPr lang="en-US"/>
          </a:p>
        </p:txBody>
      </p:sp>
    </p:spTree>
    <p:extLst>
      <p:ext uri="{BB962C8B-B14F-4D97-AF65-F5344CB8AC3E}">
        <p14:creationId xmlns:p14="http://schemas.microsoft.com/office/powerpoint/2010/main" val="298428042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361238" cy="612775"/>
          </a:xfrm>
        </p:spPr>
        <p:txBody>
          <a:bodyPr/>
          <a:lstStyle/>
          <a:p>
            <a:pPr algn="ctr"/>
            <a:r>
              <a:rPr lang="en-US" dirty="0" err="1"/>
              <a:t>Microbenchmarks</a:t>
            </a:r>
            <a:endParaRPr lang="en-US" dirty="0"/>
          </a:p>
        </p:txBody>
      </p:sp>
      <p:sp>
        <p:nvSpPr>
          <p:cNvPr id="3" name="Content Placeholder 2"/>
          <p:cNvSpPr>
            <a:spLocks noGrp="1"/>
          </p:cNvSpPr>
          <p:nvPr>
            <p:ph idx="1"/>
          </p:nvPr>
        </p:nvSpPr>
        <p:spPr>
          <a:xfrm>
            <a:off x="152400" y="838200"/>
            <a:ext cx="8686800" cy="5289550"/>
          </a:xfrm>
        </p:spPr>
        <p:txBody>
          <a:bodyPr/>
          <a:lstStyle/>
          <a:p>
            <a:endParaRPr lang="en-US" dirty="0"/>
          </a:p>
          <a:p>
            <a:r>
              <a:rPr lang="en-US" dirty="0"/>
              <a:t>MH is a Java harness for building, running, and </a:t>
            </a:r>
            <a:r>
              <a:rPr lang="en-US" dirty="0" err="1"/>
              <a:t>analysing</a:t>
            </a:r>
            <a:r>
              <a:rPr lang="en-US" dirty="0"/>
              <a:t> </a:t>
            </a:r>
            <a:r>
              <a:rPr lang="en-US" dirty="0" err="1"/>
              <a:t>nano</a:t>
            </a:r>
            <a:r>
              <a:rPr lang="en-US" dirty="0"/>
              <a:t>/micro/</a:t>
            </a:r>
            <a:r>
              <a:rPr lang="en-US" dirty="0" err="1"/>
              <a:t>milli</a:t>
            </a:r>
            <a:r>
              <a:rPr lang="en-US" dirty="0"/>
              <a:t>/macro benchmarks. </a:t>
            </a:r>
          </a:p>
          <a:p>
            <a:endParaRPr lang="en-US" dirty="0"/>
          </a:p>
          <a:p>
            <a:pPr lvl="1"/>
            <a:r>
              <a:rPr lang="en-US" dirty="0"/>
              <a:t>When it comes to accurate benchmarking, there are forces in play like warmup times and optimizations that can have a big impact on results. Especially when you’re going down to micro and </a:t>
            </a:r>
            <a:r>
              <a:rPr lang="en-US" dirty="0" err="1"/>
              <a:t>nano</a:t>
            </a:r>
            <a:r>
              <a:rPr lang="en-US" dirty="0"/>
              <a:t> seconds. </a:t>
            </a:r>
          </a:p>
          <a:p>
            <a:pPr lvl="1"/>
            <a:endParaRPr lang="en-US" dirty="0"/>
          </a:p>
          <a:p>
            <a:pPr lvl="1"/>
            <a:r>
              <a:rPr lang="en-US" dirty="0"/>
              <a:t>http://openjdk.java.net/projects/code-tools/jmh/</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dirty="0"/>
              <a:t>  |  Page </a:t>
            </a:r>
            <a:fld id="{D69B0E54-7BC7-44CD-A761-038181F3E53E}" type="slidenum">
              <a:rPr lang="en-US" smtClean="0"/>
              <a:pPr/>
              <a:t>88</a:t>
            </a:fld>
            <a:endParaRPr lang="en-US" dirty="0"/>
          </a:p>
        </p:txBody>
      </p:sp>
    </p:spTree>
    <p:extLst>
      <p:ext uri="{BB962C8B-B14F-4D97-AF65-F5344CB8AC3E}">
        <p14:creationId xmlns:p14="http://schemas.microsoft.com/office/powerpoint/2010/main" val="291936428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a:t>Changes to Garbage Collection</a:t>
            </a:r>
          </a:p>
        </p:txBody>
      </p:sp>
      <p:sp>
        <p:nvSpPr>
          <p:cNvPr id="3" name="Content Placeholder 2"/>
          <p:cNvSpPr>
            <a:spLocks noGrp="1"/>
          </p:cNvSpPr>
          <p:nvPr>
            <p:ph idx="1"/>
          </p:nvPr>
        </p:nvSpPr>
        <p:spPr/>
        <p:txBody>
          <a:bodyPr/>
          <a:lstStyle/>
          <a:p>
            <a:r>
              <a:rPr lang="en-US" dirty="0"/>
              <a:t>The Garbage-First Garbage Collector (G1 GC) is the default garbage collector on 32- and 64-bit server configurations:</a:t>
            </a:r>
          </a:p>
          <a:p>
            <a:endParaRPr lang="en-US" dirty="0"/>
          </a:p>
          <a:p>
            <a:pPr lvl="1"/>
            <a:r>
              <a:rPr lang="en-US" dirty="0"/>
              <a:t>A low-pause collector such as G1 GC should provide a better overall experience, for most users, than a throughput-oriented collector such as the Parallel GC, which is the JDK 8 default.</a:t>
            </a:r>
          </a:p>
          <a:p>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89</a:t>
            </a:fld>
            <a:endParaRPr lang="en-US"/>
          </a:p>
        </p:txBody>
      </p:sp>
    </p:spTree>
    <p:extLst>
      <p:ext uri="{BB962C8B-B14F-4D97-AF65-F5344CB8AC3E}">
        <p14:creationId xmlns:p14="http://schemas.microsoft.com/office/powerpoint/2010/main" val="4201135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435850" cy="612775"/>
          </a:xfrm>
        </p:spPr>
        <p:txBody>
          <a:bodyPr/>
          <a:lstStyle/>
          <a:p>
            <a:pPr algn="ctr"/>
            <a:r>
              <a:rPr lang="en-US" dirty="0"/>
              <a:t>What’s New for Javadoc in JDK 9</a:t>
            </a:r>
          </a:p>
        </p:txBody>
      </p:sp>
      <p:sp>
        <p:nvSpPr>
          <p:cNvPr id="3" name="Content Placeholder 2"/>
          <p:cNvSpPr>
            <a:spLocks noGrp="1"/>
          </p:cNvSpPr>
          <p:nvPr>
            <p:ph idx="1"/>
          </p:nvPr>
        </p:nvSpPr>
        <p:spPr>
          <a:xfrm>
            <a:off x="869950" y="1219200"/>
            <a:ext cx="7337425" cy="5181599"/>
          </a:xfrm>
        </p:spPr>
        <p:txBody>
          <a:bodyPr/>
          <a:lstStyle/>
          <a:p>
            <a:pPr marL="0" indent="0">
              <a:buNone/>
            </a:pPr>
            <a:endParaRPr lang="en-US" dirty="0"/>
          </a:p>
          <a:p>
            <a:r>
              <a:rPr lang="en-US" dirty="0"/>
              <a:t>JEP 221: Simplified </a:t>
            </a:r>
            <a:r>
              <a:rPr lang="en-US" dirty="0" err="1"/>
              <a:t>Doclet</a:t>
            </a:r>
            <a:r>
              <a:rPr lang="en-US" dirty="0"/>
              <a:t> API</a:t>
            </a:r>
          </a:p>
          <a:p>
            <a:endParaRPr lang="en-US" dirty="0"/>
          </a:p>
          <a:p>
            <a:r>
              <a:rPr lang="en-US" dirty="0"/>
              <a:t>JEP 224: HTML5 Javadoc</a:t>
            </a:r>
          </a:p>
          <a:p>
            <a:endParaRPr lang="en-US" dirty="0"/>
          </a:p>
          <a:p>
            <a:r>
              <a:rPr lang="en-US" dirty="0"/>
              <a:t>JEP 225: Javadoc Search</a:t>
            </a:r>
          </a:p>
          <a:p>
            <a:endParaRPr lang="en-US" dirty="0"/>
          </a:p>
          <a:p>
            <a:r>
              <a:rPr lang="en-US" dirty="0"/>
              <a:t>JEP 261: Module System</a:t>
            </a:r>
          </a:p>
          <a:p>
            <a:pPr marL="0" indent="0">
              <a:buNone/>
            </a:pPr>
            <a:r>
              <a:rPr lang="en-US" dirty="0"/>
              <a:t>.</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9</a:t>
            </a:fld>
            <a:endParaRPr lang="en-US"/>
          </a:p>
        </p:txBody>
      </p:sp>
    </p:spTree>
    <p:extLst>
      <p:ext uri="{BB962C8B-B14F-4D97-AF65-F5344CB8AC3E}">
        <p14:creationId xmlns:p14="http://schemas.microsoft.com/office/powerpoint/2010/main" val="204949484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a:t>Removed GC Options</a:t>
            </a:r>
          </a:p>
        </p:txBody>
      </p:sp>
      <p:sp>
        <p:nvSpPr>
          <p:cNvPr id="3" name="Content Placeholder 2"/>
          <p:cNvSpPr>
            <a:spLocks noGrp="1"/>
          </p:cNvSpPr>
          <p:nvPr>
            <p:ph idx="1"/>
          </p:nvPr>
        </p:nvSpPr>
        <p:spPr/>
        <p:txBody>
          <a:bodyPr/>
          <a:lstStyle/>
          <a:p>
            <a:r>
              <a:rPr lang="en-US" dirty="0"/>
              <a:t>The following GC combinations will cause your application to not start in JDK 9:</a:t>
            </a:r>
          </a:p>
          <a:p>
            <a:pPr lvl="0"/>
            <a:endParaRPr lang="en-US" dirty="0"/>
          </a:p>
          <a:p>
            <a:pPr lvl="1"/>
            <a:r>
              <a:rPr lang="en-US" dirty="0" err="1"/>
              <a:t>DefNew</a:t>
            </a:r>
            <a:r>
              <a:rPr lang="en-US" dirty="0"/>
              <a:t> + CMS</a:t>
            </a:r>
          </a:p>
          <a:p>
            <a:pPr lvl="1"/>
            <a:endParaRPr lang="en-US" dirty="0"/>
          </a:p>
          <a:p>
            <a:pPr lvl="1"/>
            <a:r>
              <a:rPr lang="en-US" dirty="0" err="1"/>
              <a:t>ParNew</a:t>
            </a:r>
            <a:r>
              <a:rPr lang="en-US" dirty="0"/>
              <a:t> + </a:t>
            </a:r>
            <a:r>
              <a:rPr lang="en-US" dirty="0" err="1"/>
              <a:t>SerialOld</a:t>
            </a:r>
            <a:endParaRPr lang="en-US" dirty="0"/>
          </a:p>
          <a:p>
            <a:pPr lvl="1"/>
            <a:endParaRPr lang="en-US" dirty="0"/>
          </a:p>
          <a:p>
            <a:pPr lvl="1"/>
            <a:r>
              <a:rPr lang="en-US" dirty="0"/>
              <a:t>Incremental CMS</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90</a:t>
            </a:fld>
            <a:endParaRPr lang="en-US"/>
          </a:p>
        </p:txBody>
      </p:sp>
    </p:spTree>
    <p:extLst>
      <p:ext uri="{BB962C8B-B14F-4D97-AF65-F5344CB8AC3E}">
        <p14:creationId xmlns:p14="http://schemas.microsoft.com/office/powerpoint/2010/main" val="168166814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361238" cy="612775"/>
          </a:xfrm>
        </p:spPr>
        <p:txBody>
          <a:bodyPr/>
          <a:lstStyle/>
          <a:p>
            <a:pPr algn="ctr"/>
            <a:r>
              <a:rPr lang="en-US" dirty="0"/>
              <a:t>Removed GC Options</a:t>
            </a:r>
          </a:p>
        </p:txBody>
      </p:sp>
      <p:sp>
        <p:nvSpPr>
          <p:cNvPr id="3" name="Content Placeholder 2"/>
          <p:cNvSpPr>
            <a:spLocks noGrp="1"/>
          </p:cNvSpPr>
          <p:nvPr>
            <p:ph idx="1"/>
          </p:nvPr>
        </p:nvSpPr>
        <p:spPr/>
        <p:txBody>
          <a:bodyPr/>
          <a:lstStyle/>
          <a:p>
            <a:r>
              <a:rPr lang="en-US" dirty="0"/>
              <a:t>The foreground mode for CMS has also been removed. The command line flags that were removed are -</a:t>
            </a:r>
            <a:r>
              <a:rPr lang="en-US" dirty="0" err="1"/>
              <a:t>Xincgc</a:t>
            </a:r>
            <a:r>
              <a:rPr lang="en-US" dirty="0"/>
              <a:t>, -XX:+</a:t>
            </a:r>
            <a:r>
              <a:rPr lang="en-US" dirty="0" err="1"/>
              <a:t>CMSIncrementalMode</a:t>
            </a:r>
            <a:r>
              <a:rPr lang="en-US" dirty="0"/>
              <a:t>, -XX:+</a:t>
            </a:r>
            <a:r>
              <a:rPr lang="en-US" dirty="0" err="1"/>
              <a:t>UseCMSCompactAtFullCollection</a:t>
            </a:r>
            <a:r>
              <a:rPr lang="en-US" dirty="0"/>
              <a:t>, -XX:+</a:t>
            </a:r>
            <a:r>
              <a:rPr lang="en-US" dirty="0" err="1"/>
              <a:t>CMSFullGCsBeforeCompaction</a:t>
            </a:r>
            <a:r>
              <a:rPr lang="en-US" dirty="0"/>
              <a:t>, and -XX:+</a:t>
            </a:r>
            <a:r>
              <a:rPr lang="en-US" dirty="0" err="1"/>
              <a:t>UseCMSCollectionPassing</a:t>
            </a:r>
            <a:r>
              <a:rPr lang="en-US" dirty="0"/>
              <a:t>.</a:t>
            </a:r>
          </a:p>
          <a:p>
            <a:endParaRPr lang="en-US" dirty="0"/>
          </a:p>
          <a:p>
            <a:r>
              <a:rPr lang="en-US" dirty="0"/>
              <a:t>The command line flag -XX:+</a:t>
            </a:r>
            <a:r>
              <a:rPr lang="en-US" dirty="0" err="1"/>
              <a:t>UseParNewGC</a:t>
            </a:r>
            <a:r>
              <a:rPr lang="en-US" dirty="0"/>
              <a:t> no longer has an effect. </a:t>
            </a:r>
            <a:r>
              <a:rPr lang="en-US" dirty="0" err="1"/>
              <a:t>ParNew</a:t>
            </a:r>
            <a:r>
              <a:rPr lang="en-US" dirty="0"/>
              <a:t> can only be used with CMS and CMS requires </a:t>
            </a:r>
            <a:r>
              <a:rPr lang="en-US" dirty="0" err="1"/>
              <a:t>ParNew</a:t>
            </a:r>
            <a:r>
              <a:rPr lang="en-US" dirty="0"/>
              <a:t>. Thus, the -XX:+</a:t>
            </a:r>
            <a:r>
              <a:rPr lang="en-US" dirty="0" err="1"/>
              <a:t>UseParNewGC</a:t>
            </a:r>
            <a:r>
              <a:rPr lang="en-US" dirty="0"/>
              <a:t> flag has been deprecated and will likely be removed in a future release.</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91</a:t>
            </a:fld>
            <a:endParaRPr lang="en-US"/>
          </a:p>
        </p:txBody>
      </p:sp>
    </p:spTree>
    <p:extLst>
      <p:ext uri="{BB962C8B-B14F-4D97-AF65-F5344CB8AC3E}">
        <p14:creationId xmlns:p14="http://schemas.microsoft.com/office/powerpoint/2010/main" val="195639769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Removed Permanent Generation</a:t>
            </a:r>
          </a:p>
        </p:txBody>
      </p:sp>
      <p:sp>
        <p:nvSpPr>
          <p:cNvPr id="3" name="Content Placeholder 2"/>
          <p:cNvSpPr>
            <a:spLocks noGrp="1"/>
          </p:cNvSpPr>
          <p:nvPr>
            <p:ph idx="1"/>
          </p:nvPr>
        </p:nvSpPr>
        <p:spPr>
          <a:xfrm>
            <a:off x="869950" y="1143000"/>
            <a:ext cx="7337425" cy="4984750"/>
          </a:xfrm>
        </p:spPr>
        <p:txBody>
          <a:bodyPr/>
          <a:lstStyle/>
          <a:p>
            <a:r>
              <a:rPr lang="en-US" dirty="0"/>
              <a:t>The permanent generation has been removed from the Java </a:t>
            </a:r>
            <a:r>
              <a:rPr lang="en-US" dirty="0" err="1"/>
              <a:t>HotSpot</a:t>
            </a:r>
            <a:r>
              <a:rPr lang="en-US" dirty="0"/>
              <a:t> Virtual Machine and therefore the options for tuning the size of the permanent generation have been removed.</a:t>
            </a:r>
          </a:p>
          <a:p>
            <a:r>
              <a:rPr lang="en-US" dirty="0"/>
              <a:t>Class metadata, interned strings, and class static variables have been moved to either the Java heap or native memory. Tools that are aware of the permanent generation may have to be updated.</a:t>
            </a:r>
          </a:p>
          <a:p>
            <a:r>
              <a:rPr lang="en-US" dirty="0"/>
              <a:t>The following options related to permanent generation, deprecated in JDK 8, are removed in JDK 9:</a:t>
            </a:r>
          </a:p>
          <a:p>
            <a:pPr lvl="0"/>
            <a:r>
              <a:rPr lang="en-US" dirty="0"/>
              <a:t>-</a:t>
            </a:r>
            <a:r>
              <a:rPr lang="en-US" dirty="0" err="1"/>
              <a:t>XX:MaxPermSize</a:t>
            </a:r>
            <a:r>
              <a:rPr lang="en-US" dirty="0"/>
              <a:t>=</a:t>
            </a:r>
            <a:r>
              <a:rPr lang="en-US" i="1" dirty="0"/>
              <a:t>size</a:t>
            </a:r>
            <a:r>
              <a:rPr lang="en-US" dirty="0"/>
              <a:t>: Sets the maximum size of the permanent generation</a:t>
            </a:r>
          </a:p>
          <a:p>
            <a:pPr lvl="0"/>
            <a:r>
              <a:rPr lang="en-US" dirty="0"/>
              <a:t>-</a:t>
            </a:r>
            <a:r>
              <a:rPr lang="en-US" dirty="0" err="1"/>
              <a:t>XX:PermSize</a:t>
            </a:r>
            <a:r>
              <a:rPr lang="en-US" dirty="0"/>
              <a:t>=</a:t>
            </a:r>
            <a:r>
              <a:rPr lang="en-US" i="1" dirty="0"/>
              <a:t>size</a:t>
            </a:r>
            <a:r>
              <a:rPr lang="en-US" dirty="0"/>
              <a:t>: Sets the initial size of the permanent generation</a:t>
            </a:r>
          </a:p>
          <a:p>
            <a:r>
              <a:rPr lang="en-US" dirty="0"/>
              <a:t>You should remove these options from your scripts. In JDK 9, the JVM issues a warning.</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92</a:t>
            </a:fld>
            <a:endParaRPr lang="en-US"/>
          </a:p>
        </p:txBody>
      </p:sp>
    </p:spTree>
    <p:extLst>
      <p:ext uri="{BB962C8B-B14F-4D97-AF65-F5344CB8AC3E}">
        <p14:creationId xmlns:p14="http://schemas.microsoft.com/office/powerpoint/2010/main" val="13993901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Changes to GC Log Output</a:t>
            </a:r>
          </a:p>
        </p:txBody>
      </p:sp>
      <p:sp>
        <p:nvSpPr>
          <p:cNvPr id="3" name="Content Placeholder 2"/>
          <p:cNvSpPr>
            <a:spLocks noGrp="1"/>
          </p:cNvSpPr>
          <p:nvPr>
            <p:ph idx="1"/>
          </p:nvPr>
        </p:nvSpPr>
        <p:spPr>
          <a:xfrm>
            <a:off x="869950" y="1143000"/>
            <a:ext cx="7337425" cy="4984750"/>
          </a:xfrm>
        </p:spPr>
        <p:txBody>
          <a:bodyPr/>
          <a:lstStyle/>
          <a:p>
            <a:r>
              <a:rPr lang="en-US" dirty="0"/>
              <a:t>Garbage Collection (GC) logging now uses the JVM unified logging framework, and there are some differences between the new and the old logs. Any GC log parsers you are working with will probably need to change.</a:t>
            </a:r>
          </a:p>
          <a:p>
            <a:endParaRPr lang="en-US" dirty="0"/>
          </a:p>
          <a:p>
            <a:r>
              <a:rPr lang="en-US" dirty="0"/>
              <a:t>You may also need to update your JVM logging options. All GC-related logging should use the </a:t>
            </a:r>
            <a:r>
              <a:rPr lang="en-US" dirty="0" err="1"/>
              <a:t>gc</a:t>
            </a:r>
            <a:r>
              <a:rPr lang="en-US" dirty="0"/>
              <a:t> tag, (e.g., —</a:t>
            </a:r>
            <a:r>
              <a:rPr lang="en-US" dirty="0" err="1"/>
              <a:t>Xlog:gc</a:t>
            </a:r>
            <a:r>
              <a:rPr lang="en-US" dirty="0"/>
              <a:t>), usually in combination with other tags. The —XX:+</a:t>
            </a:r>
            <a:r>
              <a:rPr lang="en-US" dirty="0" err="1"/>
              <a:t>PrintGCDetails</a:t>
            </a:r>
            <a:r>
              <a:rPr lang="en-US" dirty="0"/>
              <a:t> and -XX:+</a:t>
            </a:r>
            <a:r>
              <a:rPr lang="en-US" dirty="0" err="1"/>
              <a:t>PrintGC</a:t>
            </a:r>
            <a:r>
              <a:rPr lang="en-US" dirty="0"/>
              <a:t> options have been deprecated.</a:t>
            </a:r>
          </a:p>
          <a:p>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93</a:t>
            </a:fld>
            <a:endParaRPr lang="en-US"/>
          </a:p>
        </p:txBody>
      </p:sp>
    </p:spTree>
    <p:extLst>
      <p:ext uri="{BB962C8B-B14F-4D97-AF65-F5344CB8AC3E}">
        <p14:creationId xmlns:p14="http://schemas.microsoft.com/office/powerpoint/2010/main" val="196051257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Removed Tools</a:t>
            </a:r>
          </a:p>
        </p:txBody>
      </p:sp>
      <p:sp>
        <p:nvSpPr>
          <p:cNvPr id="3" name="Content Placeholder 2"/>
          <p:cNvSpPr>
            <a:spLocks noGrp="1"/>
          </p:cNvSpPr>
          <p:nvPr>
            <p:ph idx="1"/>
          </p:nvPr>
        </p:nvSpPr>
        <p:spPr>
          <a:xfrm>
            <a:off x="869950" y="1143000"/>
            <a:ext cx="7337425" cy="4984750"/>
          </a:xfrm>
        </p:spPr>
        <p:txBody>
          <a:bodyPr/>
          <a:lstStyle/>
          <a:p>
            <a:r>
              <a:rPr lang="en-US" dirty="0"/>
              <a:t>This list includes tools and components that are no longer bundled with JDK 9.</a:t>
            </a:r>
          </a:p>
          <a:p>
            <a:r>
              <a:rPr lang="en-US" dirty="0"/>
              <a:t>Removed </a:t>
            </a:r>
            <a:r>
              <a:rPr lang="en-US" dirty="0" err="1"/>
              <a:t>JavaDB</a:t>
            </a:r>
            <a:endParaRPr lang="en-US" b="1" dirty="0"/>
          </a:p>
          <a:p>
            <a:pPr lvl="1"/>
            <a:r>
              <a:rPr lang="en-US" dirty="0" err="1"/>
              <a:t>JavaDB</a:t>
            </a:r>
            <a:r>
              <a:rPr lang="en-US" dirty="0"/>
              <a:t>, which was a rebranding of Apache Derby, is not included in JDK 9.</a:t>
            </a:r>
          </a:p>
          <a:p>
            <a:pPr lvl="1"/>
            <a:r>
              <a:rPr lang="en-US" dirty="0" err="1"/>
              <a:t>JavaDB</a:t>
            </a:r>
            <a:r>
              <a:rPr lang="en-US" dirty="0"/>
              <a:t> was bundled with JDK 7 and JDK 8. It was found in the </a:t>
            </a:r>
            <a:r>
              <a:rPr lang="en-US" dirty="0" err="1"/>
              <a:t>db</a:t>
            </a:r>
            <a:r>
              <a:rPr lang="en-US" dirty="0"/>
              <a:t> directory of the JDK installation directory.</a:t>
            </a:r>
          </a:p>
          <a:p>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94</a:t>
            </a:fld>
            <a:endParaRPr lang="en-US"/>
          </a:p>
        </p:txBody>
      </p:sp>
    </p:spTree>
    <p:extLst>
      <p:ext uri="{BB962C8B-B14F-4D97-AF65-F5344CB8AC3E}">
        <p14:creationId xmlns:p14="http://schemas.microsoft.com/office/powerpoint/2010/main" val="428436385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Removed Tools</a:t>
            </a:r>
          </a:p>
        </p:txBody>
      </p:sp>
      <p:sp>
        <p:nvSpPr>
          <p:cNvPr id="3" name="Content Placeholder 2"/>
          <p:cNvSpPr>
            <a:spLocks noGrp="1"/>
          </p:cNvSpPr>
          <p:nvPr>
            <p:ph idx="1"/>
          </p:nvPr>
        </p:nvSpPr>
        <p:spPr>
          <a:xfrm>
            <a:off x="869950" y="1143000"/>
            <a:ext cx="7337425" cy="4984750"/>
          </a:xfrm>
        </p:spPr>
        <p:txBody>
          <a:bodyPr/>
          <a:lstStyle/>
          <a:p>
            <a:r>
              <a:rPr lang="en-US" dirty="0"/>
              <a:t>Removed the </a:t>
            </a:r>
            <a:r>
              <a:rPr lang="en-US" dirty="0" err="1"/>
              <a:t>jhat</a:t>
            </a:r>
            <a:r>
              <a:rPr lang="en-US" dirty="0"/>
              <a:t> Tool</a:t>
            </a:r>
            <a:endParaRPr lang="en-US" b="1" dirty="0"/>
          </a:p>
          <a:p>
            <a:pPr lvl="1"/>
            <a:r>
              <a:rPr lang="en-US" dirty="0"/>
              <a:t>The </a:t>
            </a:r>
            <a:r>
              <a:rPr lang="en-US" dirty="0" err="1"/>
              <a:t>jhat</a:t>
            </a:r>
            <a:r>
              <a:rPr lang="en-US" dirty="0"/>
              <a:t> tool was an experimental, unsupported heap visualization tool added in JDK 6. Superior heap visualizers and analyzers have been available for many years.</a:t>
            </a:r>
          </a:p>
          <a:p>
            <a:pPr lvl="1"/>
            <a:r>
              <a:rPr lang="en-US" dirty="0"/>
              <a:t>Removed java-rmi.exe and java-</a:t>
            </a:r>
            <a:r>
              <a:rPr lang="en-US" dirty="0" err="1"/>
              <a:t>rmi.cgi</a:t>
            </a:r>
            <a:r>
              <a:rPr lang="en-US" dirty="0"/>
              <a:t> Launchers</a:t>
            </a:r>
            <a:endParaRPr lang="en-US" b="1" dirty="0"/>
          </a:p>
          <a:p>
            <a:pPr lvl="1"/>
            <a:r>
              <a:rPr lang="en-US" dirty="0"/>
              <a:t>The launchers java-rmi.exe from Windows and java-</a:t>
            </a:r>
            <a:r>
              <a:rPr lang="en-US" dirty="0" err="1"/>
              <a:t>rmi.cgi</a:t>
            </a:r>
            <a:r>
              <a:rPr lang="en-US" dirty="0"/>
              <a:t> from Linux and Solaris have been removed.</a:t>
            </a:r>
          </a:p>
          <a:p>
            <a:pPr lvl="1"/>
            <a:r>
              <a:rPr lang="en-US" dirty="0"/>
              <a:t>java-</a:t>
            </a:r>
            <a:r>
              <a:rPr lang="en-US" dirty="0" err="1"/>
              <a:t>rmi.cgi</a:t>
            </a:r>
            <a:r>
              <a:rPr lang="en-US" dirty="0"/>
              <a:t> was in $JAVA_HOME/bin on Linux on Solaris.</a:t>
            </a:r>
          </a:p>
          <a:p>
            <a:pPr lvl="1"/>
            <a:r>
              <a:rPr lang="en-US" dirty="0"/>
              <a:t>java-rmi.exe was in $JAVA_HOME/bin on Windows.</a:t>
            </a:r>
          </a:p>
          <a:p>
            <a:pPr lvl="1"/>
            <a:r>
              <a:rPr lang="en-US" dirty="0"/>
              <a:t>These launchers were added to the JDK to facilitate use of the RMI CGI proxy mechanism, which was deprecated in JDK 8.</a:t>
            </a:r>
          </a:p>
          <a:p>
            <a:pPr lvl="1"/>
            <a:r>
              <a:rPr lang="en-US" dirty="0"/>
              <a:t>The alternative of using a servlet to proxy RMI over HTTP has been available, and even preferred, for several years. </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95</a:t>
            </a:fld>
            <a:endParaRPr lang="en-US"/>
          </a:p>
        </p:txBody>
      </p:sp>
    </p:spTree>
    <p:extLst>
      <p:ext uri="{BB962C8B-B14F-4D97-AF65-F5344CB8AC3E}">
        <p14:creationId xmlns:p14="http://schemas.microsoft.com/office/powerpoint/2010/main" val="53754196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Removed Tools</a:t>
            </a:r>
          </a:p>
        </p:txBody>
      </p:sp>
      <p:sp>
        <p:nvSpPr>
          <p:cNvPr id="3" name="Content Placeholder 2"/>
          <p:cNvSpPr>
            <a:spLocks noGrp="1"/>
          </p:cNvSpPr>
          <p:nvPr>
            <p:ph idx="1"/>
          </p:nvPr>
        </p:nvSpPr>
        <p:spPr>
          <a:xfrm>
            <a:off x="869950" y="1143000"/>
            <a:ext cx="7337425" cy="4984750"/>
          </a:xfrm>
        </p:spPr>
        <p:txBody>
          <a:bodyPr/>
          <a:lstStyle/>
          <a:p>
            <a:r>
              <a:rPr lang="en-US" dirty="0"/>
              <a:t>Removed the JVM TI </a:t>
            </a:r>
            <a:r>
              <a:rPr lang="en-US" dirty="0" err="1"/>
              <a:t>hprof</a:t>
            </a:r>
            <a:r>
              <a:rPr lang="en-US" dirty="0"/>
              <a:t> Agent</a:t>
            </a:r>
            <a:endParaRPr lang="en-US" b="1" dirty="0"/>
          </a:p>
          <a:p>
            <a:pPr lvl="1"/>
            <a:r>
              <a:rPr lang="en-US" dirty="0"/>
              <a:t>The </a:t>
            </a:r>
            <a:r>
              <a:rPr lang="en-US" dirty="0" err="1"/>
              <a:t>hprof</a:t>
            </a:r>
            <a:r>
              <a:rPr lang="en-US" dirty="0"/>
              <a:t> agent library has been removed.</a:t>
            </a:r>
          </a:p>
          <a:p>
            <a:pPr lvl="1"/>
            <a:r>
              <a:rPr lang="en-US" dirty="0"/>
              <a:t>The </a:t>
            </a:r>
            <a:r>
              <a:rPr lang="en-US" dirty="0" err="1"/>
              <a:t>hprof</a:t>
            </a:r>
            <a:r>
              <a:rPr lang="en-US" dirty="0"/>
              <a:t> agent was written as demonstration code for the </a:t>
            </a:r>
            <a:r>
              <a:rPr lang="en-US" u="sng" dirty="0">
                <a:hlinkClick r:id="rId2"/>
              </a:rPr>
              <a:t>JVM Tool Interface</a:t>
            </a:r>
            <a:r>
              <a:rPr lang="en-US" dirty="0"/>
              <a:t> and not intended to be a production tool. The useful features of the </a:t>
            </a:r>
            <a:r>
              <a:rPr lang="en-US" dirty="0" err="1"/>
              <a:t>hprof</a:t>
            </a:r>
            <a:r>
              <a:rPr lang="en-US" dirty="0"/>
              <a:t> agent have been superseded by better alternatives, including several that are included in the JDK.</a:t>
            </a:r>
          </a:p>
          <a:p>
            <a:pPr lvl="1"/>
            <a:r>
              <a:rPr lang="en-US" dirty="0"/>
              <a:t>To create heap dumps in the </a:t>
            </a:r>
            <a:r>
              <a:rPr lang="en-US" dirty="0" err="1"/>
              <a:t>hprof</a:t>
            </a:r>
            <a:r>
              <a:rPr lang="en-US" dirty="0"/>
              <a:t> format, use a diagnostic command or </a:t>
            </a:r>
            <a:r>
              <a:rPr lang="en-US" dirty="0" err="1"/>
              <a:t>jmap</a:t>
            </a:r>
            <a:r>
              <a:rPr lang="en-US" dirty="0"/>
              <a:t>:</a:t>
            </a:r>
          </a:p>
          <a:p>
            <a:pPr lvl="1"/>
            <a:r>
              <a:rPr lang="en-US" dirty="0"/>
              <a:t>Diagnostic command: </a:t>
            </a:r>
            <a:r>
              <a:rPr lang="en-US" dirty="0" err="1"/>
              <a:t>jcmd</a:t>
            </a:r>
            <a:r>
              <a:rPr lang="en-US" dirty="0"/>
              <a:t> &lt;</a:t>
            </a:r>
            <a:r>
              <a:rPr lang="en-US" dirty="0" err="1"/>
              <a:t>pid</a:t>
            </a:r>
            <a:r>
              <a:rPr lang="en-US" dirty="0"/>
              <a:t>&gt; </a:t>
            </a:r>
            <a:r>
              <a:rPr lang="en-US" dirty="0" err="1"/>
              <a:t>GC.heap_dump</a:t>
            </a:r>
            <a:r>
              <a:rPr lang="en-US" dirty="0"/>
              <a:t>. See </a:t>
            </a:r>
            <a:r>
              <a:rPr lang="en-US" u="sng" dirty="0" err="1">
                <a:hlinkClick r:id="rId3"/>
              </a:rPr>
              <a:t>jcmd</a:t>
            </a:r>
            <a:r>
              <a:rPr lang="en-US" dirty="0"/>
              <a:t>.</a:t>
            </a:r>
          </a:p>
          <a:p>
            <a:pPr lvl="1"/>
            <a:r>
              <a:rPr lang="en-US" dirty="0" err="1"/>
              <a:t>jmap</a:t>
            </a:r>
            <a:r>
              <a:rPr lang="en-US" dirty="0"/>
              <a:t>: </a:t>
            </a:r>
            <a:r>
              <a:rPr lang="en-US" dirty="0" err="1"/>
              <a:t>jmap</a:t>
            </a:r>
            <a:r>
              <a:rPr lang="en-US" dirty="0"/>
              <a:t> -dump. See </a:t>
            </a:r>
            <a:r>
              <a:rPr lang="en-US" u="sng" dirty="0" err="1">
                <a:hlinkClick r:id="rId4"/>
              </a:rPr>
              <a:t>jmap</a:t>
            </a:r>
            <a:r>
              <a:rPr lang="en-US" dirty="0"/>
              <a:t>.</a:t>
            </a:r>
          </a:p>
          <a:p>
            <a:endParaRPr lang="en-US" dirty="0"/>
          </a:p>
          <a:p>
            <a:r>
              <a:rPr lang="en-US" dirty="0"/>
              <a:t>For allocation profiler functionality, use the </a:t>
            </a:r>
            <a:r>
              <a:rPr lang="en-US" u="sng" dirty="0">
                <a:hlinkClick r:id="rId5"/>
              </a:rPr>
              <a:t>Java </a:t>
            </a:r>
            <a:r>
              <a:rPr lang="en-US" u="sng" dirty="0" err="1">
                <a:hlinkClick r:id="rId5"/>
              </a:rPr>
              <a:t>VisualVM</a:t>
            </a:r>
            <a:r>
              <a:rPr lang="en-US" dirty="0"/>
              <a:t> tool.</a:t>
            </a:r>
          </a:p>
          <a:p>
            <a:r>
              <a:rPr lang="en-US" dirty="0"/>
              <a:t>CPU profiler capabilities are provided by the Java </a:t>
            </a:r>
            <a:r>
              <a:rPr lang="en-US" dirty="0" err="1"/>
              <a:t>VisualVM</a:t>
            </a:r>
            <a:r>
              <a:rPr lang="en-US" dirty="0"/>
              <a:t> and Java Flight Recorder, both of which are bundled with the JDK.</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96</a:t>
            </a:fld>
            <a:endParaRPr lang="en-US"/>
          </a:p>
        </p:txBody>
      </p:sp>
    </p:spTree>
    <p:extLst>
      <p:ext uri="{BB962C8B-B14F-4D97-AF65-F5344CB8AC3E}">
        <p14:creationId xmlns:p14="http://schemas.microsoft.com/office/powerpoint/2010/main" val="320421769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Removed Tools</a:t>
            </a:r>
          </a:p>
        </p:txBody>
      </p:sp>
      <p:sp>
        <p:nvSpPr>
          <p:cNvPr id="3" name="Content Placeholder 2"/>
          <p:cNvSpPr>
            <a:spLocks noGrp="1"/>
          </p:cNvSpPr>
          <p:nvPr>
            <p:ph idx="1"/>
          </p:nvPr>
        </p:nvSpPr>
        <p:spPr>
          <a:xfrm>
            <a:off x="869950" y="1143000"/>
            <a:ext cx="7337425" cy="4984750"/>
          </a:xfrm>
        </p:spPr>
        <p:txBody>
          <a:bodyPr/>
          <a:lstStyle/>
          <a:p>
            <a:r>
              <a:rPr lang="en-US" dirty="0"/>
              <a:t>Removed Support for the IIOP transport from the JMX </a:t>
            </a:r>
            <a:r>
              <a:rPr lang="en-US" dirty="0" err="1"/>
              <a:t>RMIConnector</a:t>
            </a:r>
            <a:endParaRPr lang="en-US" b="1" dirty="0"/>
          </a:p>
          <a:p>
            <a:pPr lvl="1"/>
            <a:r>
              <a:rPr lang="en-US" dirty="0"/>
              <a:t>The IIOP transport support from the JMX RMI Connector along with its supporting classes have been removed in JDK 9.</a:t>
            </a:r>
          </a:p>
          <a:p>
            <a:pPr lvl="1"/>
            <a:endParaRPr lang="en-US" dirty="0"/>
          </a:p>
          <a:p>
            <a:pPr lvl="1"/>
            <a:r>
              <a:rPr lang="en-US" dirty="0"/>
              <a:t>In JDK 8, support for IIOP transport was downgraded from required to optional. This was the first step in a multi-release effort to remove support for the IIOP transport from the JMX Remote API. In JDK 9, support for IIOP has been removed completely.</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97</a:t>
            </a:fld>
            <a:endParaRPr lang="en-US"/>
          </a:p>
        </p:txBody>
      </p:sp>
    </p:spTree>
    <p:extLst>
      <p:ext uri="{BB962C8B-B14F-4D97-AF65-F5344CB8AC3E}">
        <p14:creationId xmlns:p14="http://schemas.microsoft.com/office/powerpoint/2010/main" val="194923792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61238" cy="612775"/>
          </a:xfrm>
        </p:spPr>
        <p:txBody>
          <a:bodyPr/>
          <a:lstStyle/>
          <a:p>
            <a:pPr algn="ctr"/>
            <a:r>
              <a:rPr lang="en-US" dirty="0"/>
              <a:t>Removed Tools</a:t>
            </a:r>
          </a:p>
        </p:txBody>
      </p:sp>
      <p:sp>
        <p:nvSpPr>
          <p:cNvPr id="3" name="Content Placeholder 2"/>
          <p:cNvSpPr>
            <a:spLocks noGrp="1"/>
          </p:cNvSpPr>
          <p:nvPr>
            <p:ph idx="1"/>
          </p:nvPr>
        </p:nvSpPr>
        <p:spPr>
          <a:xfrm>
            <a:off x="869950" y="1143000"/>
            <a:ext cx="7337425" cy="4984750"/>
          </a:xfrm>
        </p:spPr>
        <p:txBody>
          <a:bodyPr/>
          <a:lstStyle/>
          <a:p>
            <a:r>
              <a:rPr lang="en-US" dirty="0"/>
              <a:t>Dropped Windows 32 Client VM</a:t>
            </a:r>
            <a:endParaRPr lang="en-US" b="1" dirty="0"/>
          </a:p>
          <a:p>
            <a:pPr lvl="1"/>
            <a:r>
              <a:rPr lang="en-US" dirty="0"/>
              <a:t>In JDK 9, Windows 32 client VM is dropped and only a server VM is offered.</a:t>
            </a:r>
          </a:p>
          <a:p>
            <a:pPr lvl="1"/>
            <a:r>
              <a:rPr lang="en-US" dirty="0"/>
              <a:t>JDK 8 and earlier releases offered both a client JVM and a server JVM for Windows 32-bit systems. JDK 9 offers only the server JVM. The server JVM is tuned to maximize peak operating </a:t>
            </a:r>
            <a:r>
              <a:rPr lang="en-US"/>
              <a:t>speed.</a:t>
            </a:r>
          </a:p>
          <a:p>
            <a:pPr lvl="1"/>
            <a:endParaRPr lang="en-US" dirty="0"/>
          </a:p>
          <a:p>
            <a:r>
              <a:rPr lang="en-US" dirty="0"/>
              <a:t>Removed Visual VM</a:t>
            </a:r>
            <a:endParaRPr lang="en-US" b="1" dirty="0"/>
          </a:p>
          <a:p>
            <a:pPr lvl="1"/>
            <a:r>
              <a:rPr lang="en-US" dirty="0"/>
              <a:t>Visual VM is a tool that provides information about code running on a Java Virtual Machine. It was provided with JDK 6, JDK 7, and JDK 8.</a:t>
            </a:r>
          </a:p>
          <a:p>
            <a:pPr lvl="1"/>
            <a:r>
              <a:rPr lang="en-US" dirty="0"/>
              <a:t>Visual VM is not bundled with JDK 9. If you would like to use Visual VM with JDK 9, you can get it from the Visual VM open source project site.</a:t>
            </a:r>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98</a:t>
            </a:fld>
            <a:endParaRPr lang="en-US"/>
          </a:p>
        </p:txBody>
      </p:sp>
    </p:spTree>
    <p:extLst>
      <p:ext uri="{BB962C8B-B14F-4D97-AF65-F5344CB8AC3E}">
        <p14:creationId xmlns:p14="http://schemas.microsoft.com/office/powerpoint/2010/main" val="122192337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a:t>
            </a:r>
          </a:p>
        </p:txBody>
      </p:sp>
      <p:sp>
        <p:nvSpPr>
          <p:cNvPr id="3" name="Content Placeholder 2"/>
          <p:cNvSpPr>
            <a:spLocks noGrp="1"/>
          </p:cNvSpPr>
          <p:nvPr>
            <p:ph idx="1"/>
          </p:nvPr>
        </p:nvSpPr>
        <p:spPr>
          <a:xfrm>
            <a:off x="869950" y="2895600"/>
            <a:ext cx="7337425" cy="3232150"/>
          </a:xfrm>
        </p:spPr>
        <p:txBody>
          <a:bodyPr/>
          <a:lstStyle/>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325DBA7C-207B-4BBE-8905-729FC4DEAF3D}" type="datetime1">
              <a:rPr lang="en-US" smtClean="0"/>
              <a:pPr/>
              <a:t>5/18/2018</a:t>
            </a:fld>
            <a:r>
              <a:rPr lang="en-US"/>
              <a:t>  |  Page </a:t>
            </a:r>
            <a:fld id="{D69B0E54-7BC7-44CD-A761-038181F3E53E}" type="slidenum">
              <a:rPr lang="en-US" smtClean="0"/>
              <a:pPr/>
              <a:t>99</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112226017"/>
              </p:ext>
            </p:extLst>
          </p:nvPr>
        </p:nvGraphicFramePr>
        <p:xfrm>
          <a:off x="869950" y="1981200"/>
          <a:ext cx="7664450" cy="3581400"/>
        </p:xfrm>
        <a:graphic>
          <a:graphicData uri="http://schemas.openxmlformats.org/drawingml/2006/table">
            <a:tbl>
              <a:tblPr firstRow="1" firstCol="1" bandRow="1">
                <a:tableStyleId>{5C22544A-7EE6-4342-B048-85BDC9FD1C3A}</a:tableStyleId>
              </a:tblPr>
              <a:tblGrid>
                <a:gridCol w="7664450">
                  <a:extLst>
                    <a:ext uri="{9D8B030D-6E8A-4147-A177-3AD203B41FA5}">
                      <a16:colId xmlns:a16="http://schemas.microsoft.com/office/drawing/2014/main" val="20000"/>
                    </a:ext>
                  </a:extLst>
                </a:gridCol>
              </a:tblGrid>
              <a:tr h="596900">
                <a:tc>
                  <a:txBody>
                    <a:bodyPr/>
                    <a:lstStyle/>
                    <a:p>
                      <a:pPr marL="0" marR="0">
                        <a:lnSpc>
                          <a:spcPct val="115000"/>
                        </a:lnSpc>
                        <a:spcBef>
                          <a:spcPts val="1500"/>
                        </a:spcBef>
                        <a:spcAft>
                          <a:spcPts val="1500"/>
                        </a:spcAft>
                      </a:pPr>
                      <a:r>
                        <a:rPr lang="en-US" sz="1800" b="0" i="0" kern="1200" dirty="0">
                          <a:solidFill>
                            <a:schemeClr val="lt1"/>
                          </a:solidFill>
                          <a:effectLst/>
                          <a:latin typeface="+mn-lt"/>
                          <a:ea typeface="+mn-ea"/>
                          <a:cs typeface="+mn-cs"/>
                        </a:rPr>
                        <a:t>Eliminate Class path Hell</a:t>
                      </a:r>
                    </a:p>
                  </a:txBody>
                  <a:tcPr marL="90446" marR="45223" marT="45223" marB="45223"/>
                </a:tc>
                <a:extLst>
                  <a:ext uri="{0D108BD9-81ED-4DB2-BD59-A6C34878D82A}">
                    <a16:rowId xmlns:a16="http://schemas.microsoft.com/office/drawing/2014/main" val="10000"/>
                  </a:ext>
                </a:extLst>
              </a:tr>
              <a:tr h="596900">
                <a:tc>
                  <a:txBody>
                    <a:bodyPr/>
                    <a:lstStyle/>
                    <a:p>
                      <a:pPr marL="0" marR="0" indent="0" algn="l" defTabSz="914400" rtl="0" eaLnBrk="1" fontAlgn="auto" latinLnBrk="0" hangingPunct="1">
                        <a:lnSpc>
                          <a:spcPct val="115000"/>
                        </a:lnSpc>
                        <a:spcBef>
                          <a:spcPts val="1500"/>
                        </a:spcBef>
                        <a:spcAft>
                          <a:spcPts val="1500"/>
                        </a:spcAft>
                        <a:buClrTx/>
                        <a:buSzTx/>
                        <a:buFontTx/>
                        <a:buNone/>
                        <a:tabLst/>
                        <a:defRPr/>
                      </a:pPr>
                      <a:r>
                        <a:rPr lang="en-US" sz="1800" b="0" i="0" kern="1200" dirty="0">
                          <a:solidFill>
                            <a:schemeClr val="lt1"/>
                          </a:solidFill>
                          <a:effectLst/>
                          <a:latin typeface="+mn-lt"/>
                          <a:ea typeface="+mn-ea"/>
                          <a:cs typeface="+mn-cs"/>
                        </a:rPr>
                        <a:t>Better performance</a:t>
                      </a:r>
                    </a:p>
                  </a:txBody>
                  <a:tcPr marL="90446" marR="45223" marT="45223" marB="45223"/>
                </a:tc>
                <a:extLst>
                  <a:ext uri="{0D108BD9-81ED-4DB2-BD59-A6C34878D82A}">
                    <a16:rowId xmlns:a16="http://schemas.microsoft.com/office/drawing/2014/main" val="10001"/>
                  </a:ext>
                </a:extLst>
              </a:tr>
              <a:tr h="596900">
                <a:tc>
                  <a:txBody>
                    <a:bodyPr/>
                    <a:lstStyle/>
                    <a:p>
                      <a:pPr marL="0" marR="0" indent="0" algn="l" defTabSz="914400" rtl="0" eaLnBrk="1" fontAlgn="auto" latinLnBrk="0" hangingPunct="1">
                        <a:lnSpc>
                          <a:spcPct val="115000"/>
                        </a:lnSpc>
                        <a:spcBef>
                          <a:spcPts val="1500"/>
                        </a:spcBef>
                        <a:spcAft>
                          <a:spcPts val="1500"/>
                        </a:spcAft>
                        <a:buClrTx/>
                        <a:buSzTx/>
                        <a:buFontTx/>
                        <a:buNone/>
                        <a:tabLst/>
                        <a:defRPr/>
                      </a:pPr>
                      <a:r>
                        <a:rPr lang="en-US" sz="1800" b="0" i="0" kern="1200" dirty="0">
                          <a:solidFill>
                            <a:schemeClr val="lt1"/>
                          </a:solidFill>
                          <a:effectLst/>
                          <a:latin typeface="+mn-lt"/>
                          <a:ea typeface="+mn-ea"/>
                          <a:cs typeface="+mn-cs"/>
                        </a:rPr>
                        <a:t>Better for </a:t>
                      </a:r>
                      <a:r>
                        <a:rPr lang="en-US" sz="1800" b="0" i="0" kern="1200" dirty="0" err="1">
                          <a:solidFill>
                            <a:schemeClr val="lt1"/>
                          </a:solidFill>
                          <a:effectLst/>
                          <a:latin typeface="+mn-lt"/>
                          <a:ea typeface="+mn-ea"/>
                          <a:cs typeface="+mn-cs"/>
                        </a:rPr>
                        <a:t>IoT</a:t>
                      </a:r>
                      <a:r>
                        <a:rPr lang="en-US" sz="1800" b="0" i="0" kern="1200" baseline="0" dirty="0">
                          <a:solidFill>
                            <a:schemeClr val="lt1"/>
                          </a:solidFill>
                          <a:effectLst/>
                          <a:latin typeface="+mn-lt"/>
                          <a:ea typeface="+mn-ea"/>
                          <a:cs typeface="+mn-cs"/>
                        </a:rPr>
                        <a:t> devices</a:t>
                      </a:r>
                      <a:endParaRPr lang="en-US" sz="1800" b="0" i="0" kern="1200" dirty="0">
                        <a:solidFill>
                          <a:schemeClr val="lt1"/>
                        </a:solidFill>
                        <a:effectLst/>
                        <a:latin typeface="+mn-lt"/>
                        <a:ea typeface="+mn-ea"/>
                        <a:cs typeface="+mn-cs"/>
                      </a:endParaRPr>
                    </a:p>
                  </a:txBody>
                  <a:tcPr marL="90446" marR="45223" marT="45223" marB="45223"/>
                </a:tc>
                <a:extLst>
                  <a:ext uri="{0D108BD9-81ED-4DB2-BD59-A6C34878D82A}">
                    <a16:rowId xmlns:a16="http://schemas.microsoft.com/office/drawing/2014/main" val="10002"/>
                  </a:ext>
                </a:extLst>
              </a:tr>
              <a:tr h="596900">
                <a:tc>
                  <a:txBody>
                    <a:bodyPr/>
                    <a:lstStyle/>
                    <a:p>
                      <a:pPr marL="0" marR="0" indent="0" algn="l" defTabSz="914400" rtl="0" eaLnBrk="1" fontAlgn="auto" latinLnBrk="0" hangingPunct="1">
                        <a:lnSpc>
                          <a:spcPct val="115000"/>
                        </a:lnSpc>
                        <a:spcBef>
                          <a:spcPts val="1500"/>
                        </a:spcBef>
                        <a:spcAft>
                          <a:spcPts val="1500"/>
                        </a:spcAft>
                        <a:buClrTx/>
                        <a:buSzTx/>
                        <a:buFontTx/>
                        <a:buNone/>
                        <a:tabLst/>
                        <a:defRPr/>
                      </a:pPr>
                      <a:r>
                        <a:rPr lang="en-US" sz="1800" b="0" i="0" kern="1200" baseline="0" dirty="0">
                          <a:solidFill>
                            <a:schemeClr val="lt1"/>
                          </a:solidFill>
                          <a:effectLst/>
                          <a:latin typeface="+mn-lt"/>
                          <a:ea typeface="+mn-ea"/>
                          <a:cs typeface="+mn-cs"/>
                        </a:rPr>
                        <a:t>Faster applications</a:t>
                      </a:r>
                      <a:endParaRPr lang="en-US" sz="1800" b="0" i="0" kern="1200" dirty="0">
                        <a:solidFill>
                          <a:schemeClr val="lt1"/>
                        </a:solidFill>
                        <a:effectLst/>
                        <a:latin typeface="+mn-lt"/>
                        <a:ea typeface="+mn-ea"/>
                        <a:cs typeface="+mn-cs"/>
                      </a:endParaRPr>
                    </a:p>
                  </a:txBody>
                  <a:tcPr marL="90446" marR="45223" marT="45223" marB="45223"/>
                </a:tc>
                <a:extLst>
                  <a:ext uri="{0D108BD9-81ED-4DB2-BD59-A6C34878D82A}">
                    <a16:rowId xmlns:a16="http://schemas.microsoft.com/office/drawing/2014/main" val="10003"/>
                  </a:ext>
                </a:extLst>
              </a:tr>
              <a:tr h="596900">
                <a:tc>
                  <a:txBody>
                    <a:bodyPr/>
                    <a:lstStyle/>
                    <a:p>
                      <a:pPr marL="0" marR="0" indent="0" algn="l" defTabSz="914400" rtl="0" eaLnBrk="1" fontAlgn="auto" latinLnBrk="0" hangingPunct="1">
                        <a:lnSpc>
                          <a:spcPct val="115000"/>
                        </a:lnSpc>
                        <a:spcBef>
                          <a:spcPts val="1500"/>
                        </a:spcBef>
                        <a:spcAft>
                          <a:spcPts val="1500"/>
                        </a:spcAft>
                        <a:buClrTx/>
                        <a:buSzTx/>
                        <a:buFontTx/>
                        <a:buNone/>
                        <a:tabLst/>
                        <a:defRPr/>
                      </a:pPr>
                      <a:r>
                        <a:rPr lang="en-US" sz="1800" b="0" i="0" kern="1200" baseline="0" dirty="0">
                          <a:solidFill>
                            <a:schemeClr val="lt1"/>
                          </a:solidFill>
                          <a:effectLst/>
                          <a:latin typeface="+mn-lt"/>
                          <a:ea typeface="+mn-ea"/>
                          <a:cs typeface="+mn-cs"/>
                        </a:rPr>
                        <a:t>More Efficient applications</a:t>
                      </a:r>
                      <a:endParaRPr lang="en-US" sz="1800" b="0" i="0" kern="1200" dirty="0">
                        <a:solidFill>
                          <a:schemeClr val="lt1"/>
                        </a:solidFill>
                        <a:effectLst/>
                        <a:latin typeface="+mn-lt"/>
                        <a:ea typeface="+mn-ea"/>
                        <a:cs typeface="+mn-cs"/>
                      </a:endParaRPr>
                    </a:p>
                  </a:txBody>
                  <a:tcPr marL="90446" marR="45223" marT="45223" marB="45223"/>
                </a:tc>
                <a:extLst>
                  <a:ext uri="{0D108BD9-81ED-4DB2-BD59-A6C34878D82A}">
                    <a16:rowId xmlns:a16="http://schemas.microsoft.com/office/drawing/2014/main" val="10004"/>
                  </a:ext>
                </a:extLst>
              </a:tr>
              <a:tr h="596900">
                <a:tc>
                  <a:txBody>
                    <a:bodyPr/>
                    <a:lstStyle/>
                    <a:p>
                      <a:pPr marL="0" marR="0" indent="0" algn="l" defTabSz="914400" rtl="0" eaLnBrk="1" fontAlgn="auto" latinLnBrk="0" hangingPunct="1">
                        <a:lnSpc>
                          <a:spcPct val="115000"/>
                        </a:lnSpc>
                        <a:spcBef>
                          <a:spcPts val="1500"/>
                        </a:spcBef>
                        <a:spcAft>
                          <a:spcPts val="1500"/>
                        </a:spcAft>
                        <a:buClrTx/>
                        <a:buSzTx/>
                        <a:buFontTx/>
                        <a:buNone/>
                        <a:tabLst/>
                        <a:defRPr/>
                      </a:pPr>
                      <a:r>
                        <a:rPr lang="en-US" sz="1800" b="0" i="0" kern="1200" baseline="0" dirty="0">
                          <a:solidFill>
                            <a:schemeClr val="lt1"/>
                          </a:solidFill>
                          <a:effectLst/>
                          <a:latin typeface="+mn-lt"/>
                          <a:ea typeface="+mn-ea"/>
                          <a:cs typeface="+mn-cs"/>
                        </a:rPr>
                        <a:t>Better Security</a:t>
                      </a:r>
                      <a:endParaRPr lang="en-US" sz="1800" b="0" i="0" kern="1200" dirty="0">
                        <a:solidFill>
                          <a:schemeClr val="lt1"/>
                        </a:solidFill>
                        <a:effectLst/>
                        <a:latin typeface="+mn-lt"/>
                        <a:ea typeface="+mn-ea"/>
                        <a:cs typeface="+mn-cs"/>
                      </a:endParaRPr>
                    </a:p>
                  </a:txBody>
                  <a:tcPr marL="90446" marR="45223" marT="45223" marB="45223"/>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11886128"/>
      </p:ext>
    </p:extLst>
  </p:cSld>
  <p:clrMapOvr>
    <a:masterClrMapping/>
  </p:clrMapOvr>
</p:sld>
</file>

<file path=ppt/theme/theme1.xml><?xml version="1.0" encoding="utf-8"?>
<a:theme xmlns:a="http://schemas.openxmlformats.org/drawingml/2006/main" name="test">
  <a:themeElements>
    <a:clrScheme name="Mitchell 2011 P&amp;C Conference">
      <a:dk1>
        <a:srgbClr val="000000"/>
      </a:dk1>
      <a:lt1>
        <a:srgbClr val="FFFFFF"/>
      </a:lt1>
      <a:dk2>
        <a:srgbClr val="000000"/>
      </a:dk2>
      <a:lt2>
        <a:srgbClr val="ADAFB2"/>
      </a:lt2>
      <a:accent1>
        <a:srgbClr val="00A3DD"/>
      </a:accent1>
      <a:accent2>
        <a:srgbClr val="AABA0A"/>
      </a:accent2>
      <a:accent3>
        <a:srgbClr val="EAAF0F"/>
      </a:accent3>
      <a:accent4>
        <a:srgbClr val="7AA891"/>
      </a:accent4>
      <a:accent5>
        <a:srgbClr val="7F2860"/>
      </a:accent5>
      <a:accent6>
        <a:srgbClr val="A0A0A1"/>
      </a:accent6>
      <a:hlink>
        <a:srgbClr val="00A3DD"/>
      </a:hlink>
      <a:folHlink>
        <a:srgbClr val="A0A0A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AACBCD263406DA4CBA6A617239A19FCC" ma:contentTypeVersion="1" ma:contentTypeDescription="Upload an image." ma:contentTypeScope="" ma:versionID="bb74fa04a49a9e075d36103420211767">
  <xsd:schema xmlns:xsd="http://www.w3.org/2001/XMLSchema" xmlns:xs="http://www.w3.org/2001/XMLSchema" xmlns:p="http://schemas.microsoft.com/office/2006/metadata/properties" xmlns:ns1="http://schemas.microsoft.com/sharepoint/v3" xmlns:ns2="EDF66041-77CE-4F5A-AE13-CF313FC7A571" xmlns:ns3="http://schemas.microsoft.com/sharepoint/v3/fields" xmlns:ns4="d81c4791-53b3-4596-9bf9-74564148717f" targetNamespace="http://schemas.microsoft.com/office/2006/metadata/properties" ma:root="true" ma:fieldsID="425c87ec39156c76e948864b685fd230" ns1:_="" ns2:_="" ns3:_="" ns4:_="">
    <xsd:import namespace="http://schemas.microsoft.com/sharepoint/v3"/>
    <xsd:import namespace="EDF66041-77CE-4F5A-AE13-CF313FC7A571"/>
    <xsd:import namespace="http://schemas.microsoft.com/sharepoint/v3/fields"/>
    <xsd:import namespace="d81c4791-53b3-4596-9bf9-74564148717f"/>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internalName="PublishingStartDate">
      <xsd:simpleType>
        <xsd:restriction base="dms:Unknown"/>
      </xsd:simpleType>
    </xsd:element>
    <xsd:element name="PublishingExpirationDate" ma:index="28"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DF66041-77CE-4F5A-AE13-CF313FC7A571"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1c4791-53b3-4596-9bf9-74564148717f" elementFormDefault="qualified">
    <xsd:import namespace="http://schemas.microsoft.com/office/2006/documentManagement/types"/>
    <xsd:import namespace="http://schemas.microsoft.com/office/infopath/2007/PartnerControls"/>
    <xsd:element name="_dlc_DocId" ma:index="29" nillable="true" ma:displayName="Document ID Value" ma:description="The value of the document ID assigned to this item." ma:internalName="_dlc_DocId" ma:readOnly="true">
      <xsd:simpleType>
        <xsd:restriction base="dms:Text"/>
      </xsd:simpleType>
    </xsd:element>
    <xsd:element name="_dlc_DocIdUrl" ma:index="3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wic_System_Copyright xmlns="http://schemas.microsoft.com/sharepoint/v3/fields" xsi:nil="true"/>
    <ImageCreateDate xmlns="EDF66041-77CE-4F5A-AE13-CF313FC7A571" xsi:nil="true"/>
    <_dlc_DocId xmlns="d81c4791-53b3-4596-9bf9-74564148717f">HXAP5CP6RZXU-11-695</_dlc_DocId>
    <_dlc_DocIdUrl xmlns="d81c4791-53b3-4596-9bf9-74564148717f">
      <Url>http://intranet/_layouts/DocIdRedir.aspx?ID=HXAP5CP6RZXU-11-695</Url>
      <Description>HXAP5CP6RZXU-11-695</Description>
    </_dlc_DocIdUrl>
  </documentManagement>
</p:properties>
</file>

<file path=customXml/itemProps1.xml><?xml version="1.0" encoding="utf-8"?>
<ds:datastoreItem xmlns:ds="http://schemas.openxmlformats.org/officeDocument/2006/customXml" ds:itemID="{96498C8E-EC26-461D-92FD-ACCBC917D4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DF66041-77CE-4F5A-AE13-CF313FC7A571"/>
    <ds:schemaRef ds:uri="http://schemas.microsoft.com/sharepoint/v3/fields"/>
    <ds:schemaRef ds:uri="d81c4791-53b3-4596-9bf9-7456414871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814EB6-EEC7-4614-9283-DF314FE02B7A}">
  <ds:schemaRefs>
    <ds:schemaRef ds:uri="http://schemas.microsoft.com/sharepoint/v3/contenttype/forms"/>
  </ds:schemaRefs>
</ds:datastoreItem>
</file>

<file path=customXml/itemProps3.xml><?xml version="1.0" encoding="utf-8"?>
<ds:datastoreItem xmlns:ds="http://schemas.openxmlformats.org/officeDocument/2006/customXml" ds:itemID="{4F0704C6-5990-42FC-9256-59F672623534}">
  <ds:schemaRefs>
    <ds:schemaRef ds:uri="http://schemas.microsoft.com/sharepoint/events"/>
  </ds:schemaRefs>
</ds:datastoreItem>
</file>

<file path=customXml/itemProps4.xml><?xml version="1.0" encoding="utf-8"?>
<ds:datastoreItem xmlns:ds="http://schemas.openxmlformats.org/officeDocument/2006/customXml" ds:itemID="{377C8C0A-085C-4568-9636-184ACB3AA155}">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EDF66041-77CE-4F5A-AE13-CF313FC7A571"/>
    <ds:schemaRef ds:uri="d81c4791-53b3-4596-9bf9-74564148717f"/>
    <ds:schemaRef ds:uri="http://schemas.microsoft.com/sharepoint/v3"/>
    <ds:schemaRef ds:uri="http://purl.org/dc/terms/"/>
    <ds:schemaRef ds:uri="http://schemas.microsoft.com/sharepoint/v3/field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test</Template>
  <TotalTime>21952</TotalTime>
  <Words>4971</Words>
  <Application>Microsoft Office PowerPoint</Application>
  <PresentationFormat>On-screen Show (4:3)</PresentationFormat>
  <Paragraphs>1011</Paragraphs>
  <Slides>101</Slides>
  <Notes>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101</vt:i4>
      </vt:variant>
    </vt:vector>
  </HeadingPairs>
  <TitlesOfParts>
    <vt:vector size="105" baseType="lpstr">
      <vt:lpstr>Arial</vt:lpstr>
      <vt:lpstr>Calibri</vt:lpstr>
      <vt:lpstr>test</vt:lpstr>
      <vt:lpstr>Custom Design</vt:lpstr>
      <vt:lpstr>Java 9– changes to JDK/JRE.</vt:lpstr>
      <vt:lpstr>Java biggest changes</vt:lpstr>
      <vt:lpstr>JEP and JSR Definition</vt:lpstr>
      <vt:lpstr>JEP and JSR Definition</vt:lpstr>
      <vt:lpstr>What’s New for Tools in JDK 9</vt:lpstr>
      <vt:lpstr>What’s New for Security in JDK 9</vt:lpstr>
      <vt:lpstr>What’s New for Deployment in JDK 9</vt:lpstr>
      <vt:lpstr>What’s New for the Java Language in JDK 9  </vt:lpstr>
      <vt:lpstr>What’s New for Javadoc in JDK 9</vt:lpstr>
      <vt:lpstr>What’s New for the JVM in JDK 9</vt:lpstr>
      <vt:lpstr>What’s New for JVM Tuning in JDK 9</vt:lpstr>
      <vt:lpstr>What’s New for Core Libraries in JDK 9</vt:lpstr>
      <vt:lpstr>What's New for Nashorn in JDK 9</vt:lpstr>
      <vt:lpstr>What’s New for Client Technologies in JDK 9</vt:lpstr>
      <vt:lpstr>What’s New for Internationalization in JDK 9</vt:lpstr>
      <vt:lpstr>Java 9 REPL (JShell)</vt:lpstr>
      <vt:lpstr>New Version-String Scheme </vt:lpstr>
      <vt:lpstr>New Version-String Scheme</vt:lpstr>
      <vt:lpstr>Convenience Factory Methods for Collections (JEP 269)      </vt:lpstr>
      <vt:lpstr>Factory Methods for Immutable List, Set, Map and Map.Entry</vt:lpstr>
      <vt:lpstr>Factory Methods for Immutable List, Set, Map and Map.Entry</vt:lpstr>
      <vt:lpstr>CompletableFuture API Improvements</vt:lpstr>
      <vt:lpstr>underscore character ("_") as a one-character identifier in source code</vt:lpstr>
      <vt:lpstr>javac uses a "one plus three back" policy of supporting -source and -target options</vt:lpstr>
      <vt:lpstr>Thread.stop(Throwable) Throws Exception</vt:lpstr>
      <vt:lpstr>HTTP 2 Client</vt:lpstr>
      <vt:lpstr>HTTP 2 Client</vt:lpstr>
      <vt:lpstr>Process API Updates (JEP 102) </vt:lpstr>
      <vt:lpstr>Process API Updates (JEP 102) </vt:lpstr>
      <vt:lpstr>Process API Updates (JEP 102) </vt:lpstr>
      <vt:lpstr>Process API Updates (JEP 102) </vt:lpstr>
      <vt:lpstr>Process API Updates (JEP 102) </vt:lpstr>
      <vt:lpstr>Process API Updates (JEP 102) </vt:lpstr>
      <vt:lpstr>Process API Updates (JEP 102) </vt:lpstr>
      <vt:lpstr>Try-With-Resources Statement</vt:lpstr>
      <vt:lpstr>Try-With-Resources Statement </vt:lpstr>
      <vt:lpstr>Anonymous Classes </vt:lpstr>
      <vt:lpstr>Private Methods in Interfaces    </vt:lpstr>
      <vt:lpstr>Private Methods in Interfaces    </vt:lpstr>
      <vt:lpstr>Javadoc Search and HTML5 (JEPs 224-225)     </vt:lpstr>
      <vt:lpstr>Enhancements to Streams</vt:lpstr>
      <vt:lpstr>Enhancements to Streams</vt:lpstr>
      <vt:lpstr>Enhancements to Optional</vt:lpstr>
      <vt:lpstr>Enhanced Deprecation (JEP 277)</vt:lpstr>
      <vt:lpstr>Enhanced Deprecation (JEP 277)</vt:lpstr>
      <vt:lpstr>Spin-Wait Hints (JEP 285)</vt:lpstr>
      <vt:lpstr>Spin-Wait Hints (JEP 285)</vt:lpstr>
      <vt:lpstr>Applet API Deprecated (JEP 289)</vt:lpstr>
      <vt:lpstr>Stack-Walking API (JEP 259)</vt:lpstr>
      <vt:lpstr>Stack-Walking API (JEP 259)</vt:lpstr>
      <vt:lpstr>Compact Strings (JEP 254)</vt:lpstr>
      <vt:lpstr>Compact Strings (JEP 254)</vt:lpstr>
      <vt:lpstr>Store interned Strings in CDS Archives (JEP 250)</vt:lpstr>
      <vt:lpstr>Multi-Resolution Images (JEP 251)</vt:lpstr>
      <vt:lpstr>JEP 238: Multi-Release JAR Files</vt:lpstr>
      <vt:lpstr>Java 9 Module System</vt:lpstr>
      <vt:lpstr>Why we need Java SE 9 Module System</vt:lpstr>
      <vt:lpstr>Why we need Java SE 9 Module System</vt:lpstr>
      <vt:lpstr>Encapsulate Internal APIS (JEP 260)</vt:lpstr>
      <vt:lpstr>Java 9 Module System</vt:lpstr>
      <vt:lpstr>Java 9 Module System</vt:lpstr>
      <vt:lpstr>Java 9 Module System</vt:lpstr>
      <vt:lpstr>Java 9 Module System</vt:lpstr>
      <vt:lpstr>Java 9 Module System</vt:lpstr>
      <vt:lpstr>Java 9 Module System</vt:lpstr>
      <vt:lpstr>Java 9 Module System</vt:lpstr>
      <vt:lpstr>Java 9 Module System</vt:lpstr>
      <vt:lpstr>Java 9 Module System</vt:lpstr>
      <vt:lpstr>Java 9 Module System</vt:lpstr>
      <vt:lpstr>Java 9 Module System</vt:lpstr>
      <vt:lpstr>Java 9 Module System</vt:lpstr>
      <vt:lpstr>Java 9 Module System</vt:lpstr>
      <vt:lpstr>Java 9 Module System</vt:lpstr>
      <vt:lpstr>Java 9 Module System</vt:lpstr>
      <vt:lpstr>Java 9 Module System</vt:lpstr>
      <vt:lpstr>Java 9 Module System</vt:lpstr>
      <vt:lpstr>Java 9 Module System</vt:lpstr>
      <vt:lpstr>Java 9 Module System</vt:lpstr>
      <vt:lpstr>Java 9 Module System</vt:lpstr>
      <vt:lpstr>Java 9 Module System</vt:lpstr>
      <vt:lpstr>Java 9 Module System</vt:lpstr>
      <vt:lpstr>Example of Module</vt:lpstr>
      <vt:lpstr>Example of Module</vt:lpstr>
      <vt:lpstr>Example of Module</vt:lpstr>
      <vt:lpstr>Example of Module</vt:lpstr>
      <vt:lpstr>Example of Module</vt:lpstr>
      <vt:lpstr>Example of Module</vt:lpstr>
      <vt:lpstr>Microbenchmarks</vt:lpstr>
      <vt:lpstr>Changes to Garbage Collection</vt:lpstr>
      <vt:lpstr>Removed GC Options</vt:lpstr>
      <vt:lpstr>Removed GC Options</vt:lpstr>
      <vt:lpstr>Removed Permanent Generation</vt:lpstr>
      <vt:lpstr>Changes to GC Log Output</vt:lpstr>
      <vt:lpstr>Removed Tools</vt:lpstr>
      <vt:lpstr>Removed Tools</vt:lpstr>
      <vt:lpstr>Removed Tools</vt:lpstr>
      <vt:lpstr>Removed Tools</vt:lpstr>
      <vt:lpstr>Removed Tools</vt:lpstr>
      <vt:lpstr>Benefits</vt:lpstr>
      <vt:lpstr>Information</vt:lpstr>
      <vt:lpstr>Questions?</vt:lpstr>
    </vt:vector>
  </TitlesOfParts>
  <Company>Mitchell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Enterprise Certificate Service</dc:title>
  <dc:creator>Gordon Kelly</dc:creator>
  <dc:description>Reuploaded template</dc:description>
  <cp:lastModifiedBy>jose.rafael.marcano@outlook.com</cp:lastModifiedBy>
  <cp:revision>218</cp:revision>
  <cp:lastPrinted>2016-11-29T22:58:43Z</cp:lastPrinted>
  <dcterms:created xsi:type="dcterms:W3CDTF">2016-10-12T16:06:48Z</dcterms:created>
  <dcterms:modified xsi:type="dcterms:W3CDTF">2018-05-19T06:09:40Z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0x0101009148F5A04DDD49CBA7127AADA5FB792B00AADE34325A8B49CDA8BB4DB53328F21400AACBCD263406DA4CBA6A617239A19FCC</vt:lpwstr>
  </property>
  <property fmtid="{D5CDD505-2E9C-101B-9397-08002B2CF9AE}" pid="3" name="_dlc_DocIdItemGuid">
    <vt:lpwstr>4472b0d3-da5b-42ff-88f0-132a7d80553b</vt:lpwstr>
  </property>
</Properties>
</file>