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A1BA8-7900-DA49-BBF7-1D7CFA1E8792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4F2C9-B2CA-214E-84FD-BC3F2953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9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I started working on this presentation I realized that trying to explain the</a:t>
            </a:r>
            <a:r>
              <a:rPr lang="en-US" baseline="0" dirty="0" smtClean="0"/>
              <a:t> concepts of a search engine and provide real value in 45 minutes is not going to be easy.</a:t>
            </a:r>
          </a:p>
          <a:p>
            <a:r>
              <a:rPr lang="en-US" baseline="0" dirty="0" smtClean="0"/>
              <a:t>I will start with a quick what is solr and what it provides, then run a demo on how to install and run a solr server on your machine in a few minutes and from there I will go deeper and deeper</a:t>
            </a:r>
          </a:p>
          <a:p>
            <a:r>
              <a:rPr lang="en-US" baseline="0" dirty="0" smtClean="0"/>
              <a:t>To this new world of content which most </a:t>
            </a:r>
            <a:r>
              <a:rPr lang="en-US" baseline="0" dirty="0" err="1" smtClean="0"/>
              <a:t>arent</a:t>
            </a:r>
            <a:r>
              <a:rPr lang="en-US" baseline="0" dirty="0" smtClean="0"/>
              <a:t> familiar with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4F2C9-B2CA-214E-84FD-BC3F29534A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9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Uverse</a:t>
            </a:r>
            <a:r>
              <a:rPr lang="en-US" dirty="0" smtClean="0"/>
              <a:t> - masters of, true “</a:t>
            </a:r>
            <a:r>
              <a:rPr lang="en-US" dirty="0" err="1" smtClean="0"/>
              <a:t>lood</a:t>
            </a:r>
            <a:r>
              <a:rPr lang="en-US" dirty="0" smtClean="0"/>
              <a:t>” ,</a:t>
            </a:r>
            <a:r>
              <a:rPr lang="en-US" dirty="0" err="1" smtClean="0"/>
              <a:t>obama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4F2C9-B2CA-214E-84FD-BC3F29534A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6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run very</a:t>
            </a:r>
            <a:r>
              <a:rPr lang="en-US" baseline="0" dirty="0" smtClean="0"/>
              <a:t> long queries in amazingly fast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4F2C9-B2CA-214E-84FD-BC3F29534A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6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D846132-9A1D-734E-B62F-B467C6BE5853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B8FD3AF-F74B-A24A-8BEC-E891D6400B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  <p:sldLayoutId id="2147484232" r:id="rId12"/>
    <p:sldLayoutId id="2147484233" r:id="rId13"/>
    <p:sldLayoutId id="2147484234" r:id="rId14"/>
    <p:sldLayoutId id="2147484235" r:id="rId15"/>
    <p:sldLayoutId id="214748423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cene.apache.org/solr/downloads.html" TargetMode="External"/><Relationship Id="rId3" Type="http://schemas.openxmlformats.org/officeDocument/2006/relationships/hyperlink" Target="http://lucene.apache.org/solr/4_6_0/tutorial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8983/solr/updat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973" y="3352258"/>
            <a:ext cx="3273552" cy="1640541"/>
          </a:xfrm>
        </p:spPr>
        <p:txBody>
          <a:bodyPr>
            <a:normAutofit/>
          </a:bodyPr>
          <a:lstStyle/>
          <a:p>
            <a:r>
              <a:rPr lang="en-US" dirty="0" smtClean="0"/>
              <a:t>Apache Solr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59110" y="39948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890" y="3001035"/>
            <a:ext cx="9144000" cy="198454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69070" y="1465622"/>
            <a:ext cx="2687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Apache Solr </a:t>
            </a:r>
            <a:r>
              <a:rPr lang="en-US" dirty="0" smtClean="0">
                <a:solidFill>
                  <a:schemeClr val="bg1"/>
                </a:solidFill>
              </a:rPr>
              <a:t>– Introduction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4990" y="5929046"/>
            <a:ext cx="119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David Shemer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1211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filter looks </a:t>
            </a:r>
            <a:r>
              <a:rPr lang="en-US" dirty="0"/>
              <a:t>at each </a:t>
            </a:r>
            <a:r>
              <a:rPr lang="en-US" b="1" dirty="0"/>
              <a:t>token</a:t>
            </a:r>
            <a:r>
              <a:rPr lang="en-US" dirty="0"/>
              <a:t> in the stream </a:t>
            </a:r>
            <a:r>
              <a:rPr lang="en-US" dirty="0" smtClean="0"/>
              <a:t>sequentially and decides whether to pass it a long, replace it or discard it.</a:t>
            </a:r>
          </a:p>
          <a:p>
            <a:r>
              <a:rPr lang="en-US" dirty="0" smtClean="0"/>
              <a:t>Examples:	</a:t>
            </a:r>
          </a:p>
          <a:p>
            <a:pPr lvl="1"/>
            <a:r>
              <a:rPr lang="en-US" dirty="0" err="1" smtClean="0"/>
              <a:t>solr.TrimFilterFactory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/>
              <a:t>In</a:t>
            </a:r>
            <a:r>
              <a:rPr lang="en-US" dirty="0"/>
              <a:t>: " Kittens!   ", "Duck"</a:t>
            </a:r>
          </a:p>
          <a:p>
            <a:pPr marL="457200" lvl="1" indent="0">
              <a:buNone/>
            </a:pPr>
            <a:r>
              <a:rPr lang="en-US" b="1" dirty="0"/>
              <a:t>Out</a:t>
            </a:r>
            <a:r>
              <a:rPr lang="en-US" dirty="0"/>
              <a:t>: "Kittens!", "</a:t>
            </a:r>
            <a:r>
              <a:rPr lang="en-US" dirty="0" smtClean="0"/>
              <a:t>Duck”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"</a:t>
            </a:r>
            <a:r>
              <a:rPr lang="en-US" dirty="0" err="1"/>
              <a:t>solr.StopFilterFactory</a:t>
            </a:r>
            <a:r>
              <a:rPr lang="en-US" dirty="0"/>
              <a:t>" words="</a:t>
            </a:r>
            <a:r>
              <a:rPr lang="en-US" dirty="0" err="1"/>
              <a:t>stopwords.txt</a:t>
            </a:r>
            <a:r>
              <a:rPr lang="en-US" dirty="0"/>
              <a:t>" </a:t>
            </a:r>
            <a:r>
              <a:rPr lang="en-US" dirty="0" err="1"/>
              <a:t>ignoreCase</a:t>
            </a:r>
            <a:r>
              <a:rPr lang="en-US" dirty="0"/>
              <a:t>="true"</a:t>
            </a:r>
          </a:p>
          <a:p>
            <a:r>
              <a:rPr lang="en-US" dirty="0" smtClean="0"/>
              <a:t>More on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wiki.apache.org</a:t>
            </a:r>
            <a:r>
              <a:rPr lang="en-US" dirty="0"/>
              <a:t>/solr/</a:t>
            </a:r>
            <a:r>
              <a:rPr lang="en-US" dirty="0" err="1"/>
              <a:t>AnalyzersTokenizersTokenFilters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/>
          </a:bodyPr>
          <a:lstStyle/>
          <a:p>
            <a:r>
              <a:rPr lang="en-US" dirty="0" smtClean="0"/>
              <a:t>Query parsers</a:t>
            </a:r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 – Default</a:t>
            </a:r>
          </a:p>
          <a:p>
            <a:pPr lvl="1"/>
            <a:r>
              <a:rPr lang="en-US" dirty="0" err="1" smtClean="0"/>
              <a:t>eDismax</a:t>
            </a:r>
            <a:r>
              <a:rPr lang="en-US" dirty="0" smtClean="0"/>
              <a:t> </a:t>
            </a:r>
            <a:r>
              <a:rPr lang="en-US" dirty="0"/>
              <a:t>– generally makes the best first choice query parser for user facing Solr applications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Simple Queries:</a:t>
            </a:r>
          </a:p>
          <a:p>
            <a:pPr lvl="1"/>
            <a:r>
              <a:rPr lang="en-US" dirty="0"/>
              <a:t>Search for word "foo" in the title field.</a:t>
            </a:r>
          </a:p>
          <a:p>
            <a:pPr marL="457200" lvl="1" indent="0">
              <a:buNone/>
            </a:pPr>
            <a:r>
              <a:rPr lang="en-US" dirty="0" err="1" smtClean="0"/>
              <a:t>title:foo</a:t>
            </a:r>
            <a:endParaRPr lang="en-US" dirty="0" smtClean="0"/>
          </a:p>
          <a:p>
            <a:pPr lvl="1"/>
            <a:r>
              <a:rPr lang="en-US" dirty="0" smtClean="0"/>
              <a:t>AND OR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err="1"/>
              <a:t>title:"foo</a:t>
            </a:r>
            <a:r>
              <a:rPr lang="en-US" dirty="0"/>
              <a:t> bar" AND </a:t>
            </a:r>
            <a:r>
              <a:rPr lang="en-US" dirty="0" err="1"/>
              <a:t>body:"quick</a:t>
            </a:r>
            <a:r>
              <a:rPr lang="en-US" dirty="0"/>
              <a:t> fox") OR </a:t>
            </a:r>
            <a:r>
              <a:rPr lang="en-US" dirty="0" err="1" smtClean="0"/>
              <a:t>title:fox</a:t>
            </a:r>
            <a:endParaRPr lang="en-US" dirty="0" smtClean="0"/>
          </a:p>
          <a:p>
            <a:pPr lvl="1"/>
            <a:r>
              <a:rPr lang="en-US" dirty="0" smtClean="0"/>
              <a:t>+/ /-</a:t>
            </a:r>
          </a:p>
          <a:p>
            <a:pPr marL="457200" lvl="1" indent="0">
              <a:buNone/>
            </a:pPr>
            <a:r>
              <a:rPr lang="en-US" dirty="0" smtClean="0"/>
              <a:t>+</a:t>
            </a:r>
            <a:r>
              <a:rPr lang="en-US" dirty="0" err="1" smtClean="0"/>
              <a:t>title:foo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err="1"/>
              <a:t>title:bar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More Queries</a:t>
            </a:r>
          </a:p>
          <a:p>
            <a:pPr lvl="1"/>
            <a:r>
              <a:rPr lang="pt-BR" dirty="0" err="1" smtClean="0"/>
              <a:t>startDate</a:t>
            </a:r>
            <a:r>
              <a:rPr lang="pt-BR" dirty="0"/>
              <a:t>:[20020101 TO 20030101</a:t>
            </a:r>
            <a:r>
              <a:rPr lang="pt-BR" dirty="0" smtClean="0"/>
              <a:t>]</a:t>
            </a:r>
          </a:p>
          <a:p>
            <a:pPr lvl="1"/>
            <a:r>
              <a:rPr lang="en-US" dirty="0" err="1"/>
              <a:t>createdate</a:t>
            </a:r>
            <a:r>
              <a:rPr lang="en-US" dirty="0"/>
              <a:t>:[1995-12-31T23:59:59.999Z TO 2007-03-06T00:00:00Z]</a:t>
            </a:r>
          </a:p>
          <a:p>
            <a:pPr lvl="1"/>
            <a:r>
              <a:rPr lang="en-US" dirty="0" err="1" smtClean="0"/>
              <a:t>pubdate</a:t>
            </a:r>
            <a:r>
              <a:rPr lang="en-US" dirty="0"/>
              <a:t>:[NOW-1YEAR/DAY TO NOW/DAY+1DAY]</a:t>
            </a:r>
            <a:r>
              <a:rPr lang="pt-BR" dirty="0" smtClean="0"/>
              <a:t>	</a:t>
            </a:r>
          </a:p>
          <a:p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Search the words foo and bar with distance of 4 chars </a:t>
            </a:r>
          </a:p>
          <a:p>
            <a:pPr marL="457200" lvl="1" indent="0">
              <a:buNone/>
            </a:pPr>
            <a:r>
              <a:rPr lang="en-US" dirty="0"/>
              <a:t>"foo bar"~</a:t>
            </a:r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All the Documents with a field*</a:t>
            </a:r>
          </a:p>
          <a:p>
            <a:pPr marL="457200" lvl="1" indent="0">
              <a:buNone/>
            </a:pPr>
            <a:r>
              <a:rPr lang="en-US" dirty="0" smtClean="0"/>
              <a:t>field1:</a:t>
            </a:r>
            <a:r>
              <a:rPr lang="en-US" dirty="0"/>
              <a:t>[* TO *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r>
              <a:rPr lang="en-US" dirty="0"/>
              <a:t>-</a:t>
            </a:r>
            <a:r>
              <a:rPr lang="en-US" dirty="0" smtClean="0"/>
              <a:t>field1:</a:t>
            </a:r>
            <a:r>
              <a:rPr lang="en-US" dirty="0"/>
              <a:t>[* TO *</a:t>
            </a:r>
            <a:r>
              <a:rPr lang="en-US" dirty="0" smtClean="0"/>
              <a:t>] 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q</a:t>
            </a:r>
            <a:r>
              <a:rPr lang="en-US" dirty="0" smtClean="0"/>
              <a:t>uery parser </a:t>
            </a:r>
            <a:r>
              <a:rPr lang="en-US" dirty="0" smtClean="0"/>
              <a:t>and </a:t>
            </a:r>
            <a:r>
              <a:rPr lang="en-US" dirty="0" smtClean="0"/>
              <a:t>Uses </a:t>
            </a:r>
            <a:r>
              <a:rPr lang="en-US" dirty="0" smtClean="0"/>
              <a:t>the default field:</a:t>
            </a:r>
          </a:p>
          <a:p>
            <a:pPr marL="457200" lvl="1" indent="0">
              <a:buNone/>
            </a:pPr>
            <a:r>
              <a:rPr lang="en-US" dirty="0" smtClean="0"/>
              <a:t>q</a:t>
            </a:r>
            <a:r>
              <a:rPr lang="en-US" dirty="0"/>
              <a:t>={!</a:t>
            </a:r>
            <a:r>
              <a:rPr lang="en-US" dirty="0" err="1"/>
              <a:t>lucene</a:t>
            </a:r>
            <a:r>
              <a:rPr lang="en-US" dirty="0"/>
              <a:t> </a:t>
            </a:r>
            <a:r>
              <a:rPr lang="en-US" dirty="0" err="1"/>
              <a:t>q.op</a:t>
            </a:r>
            <a:r>
              <a:rPr lang="en-US" dirty="0"/>
              <a:t>=AND </a:t>
            </a:r>
            <a:r>
              <a:rPr lang="en-US" dirty="0" err="1"/>
              <a:t>df</a:t>
            </a:r>
            <a:r>
              <a:rPr lang="en-US" dirty="0"/>
              <a:t>=text}</a:t>
            </a:r>
            <a:r>
              <a:rPr lang="en-US" dirty="0" err="1"/>
              <a:t>myfield:foo</a:t>
            </a:r>
            <a:r>
              <a:rPr lang="en-US" dirty="0"/>
              <a:t> +bar -</a:t>
            </a:r>
            <a:r>
              <a:rPr lang="en-US" dirty="0" err="1"/>
              <a:t>baz</a:t>
            </a: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/>
          </a:bodyPr>
          <a:lstStyle/>
          <a:p>
            <a:r>
              <a:rPr lang="en-US" dirty="0" smtClean="0"/>
              <a:t>Score</a:t>
            </a:r>
          </a:p>
          <a:p>
            <a:pPr lvl="1"/>
            <a:r>
              <a:rPr lang="en-US" dirty="0" smtClean="0"/>
              <a:t>Each document in the results list gets one </a:t>
            </a:r>
          </a:p>
          <a:p>
            <a:pPr lvl="1"/>
            <a:r>
              <a:rPr lang="en-US" dirty="0" smtClean="0"/>
              <a:t>It</a:t>
            </a:r>
            <a:r>
              <a:rPr lang="fr-FR" dirty="0" smtClean="0"/>
              <a:t>’</a:t>
            </a:r>
            <a:r>
              <a:rPr lang="en-US" dirty="0" smtClean="0"/>
              <a:t>s the default sort of the results</a:t>
            </a:r>
          </a:p>
          <a:p>
            <a:pPr lvl="1"/>
            <a:r>
              <a:rPr lang="en-US" dirty="0" smtClean="0"/>
              <a:t>You can and should influence the score</a:t>
            </a:r>
          </a:p>
          <a:p>
            <a:pPr lvl="2"/>
            <a:r>
              <a:rPr lang="en-US" dirty="0" smtClean="0"/>
              <a:t>Boosting</a:t>
            </a:r>
          </a:p>
          <a:p>
            <a:pPr lvl="3"/>
            <a:r>
              <a:rPr lang="en-US" dirty="0"/>
              <a:t>field1:"foo bar"^50 OR field2:"foo bar"</a:t>
            </a:r>
            <a:r>
              <a:rPr lang="en-US" dirty="0" smtClean="0"/>
              <a:t>^0.0001</a:t>
            </a:r>
          </a:p>
          <a:p>
            <a:pPr lvl="2"/>
            <a:r>
              <a:rPr lang="en-US" dirty="0"/>
              <a:t>Slop - distance between the terms</a:t>
            </a:r>
            <a:endParaRPr lang="en-US" dirty="0" smtClean="0"/>
          </a:p>
          <a:p>
            <a:pPr lvl="3"/>
            <a:r>
              <a:rPr lang="nl-NL" dirty="0" err="1"/>
              <a:t>ps</a:t>
            </a:r>
            <a:r>
              <a:rPr lang="nl-NL" dirty="0"/>
              <a:t>=10 field1:"foo bar"~10^50 OR field2:"foo bar"~10^20</a:t>
            </a:r>
            <a:endParaRPr lang="en-US" dirty="0" smtClean="0"/>
          </a:p>
          <a:p>
            <a:r>
              <a:rPr lang="en-US" dirty="0" smtClean="0"/>
              <a:t>Function Query</a:t>
            </a:r>
          </a:p>
          <a:p>
            <a:r>
              <a:rPr lang="en-US" dirty="0" smtClean="0"/>
              <a:t>Nested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err="1" smtClean="0"/>
              <a:t>SolrJ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546" y="1823734"/>
            <a:ext cx="8076137" cy="4950135"/>
          </a:xfrm>
        </p:spPr>
        <p:txBody>
          <a:bodyPr>
            <a:normAutofit/>
          </a:bodyPr>
          <a:lstStyle/>
          <a:p>
            <a:r>
              <a:rPr lang="en-US" dirty="0" err="1" smtClean="0"/>
              <a:t>SolrJ</a:t>
            </a:r>
            <a:r>
              <a:rPr lang="en-US" dirty="0" smtClean="0"/>
              <a:t>  - java </a:t>
            </a:r>
            <a:r>
              <a:rPr lang="en-US" dirty="0"/>
              <a:t>client to access solr. </a:t>
            </a:r>
            <a:endParaRPr lang="en-US" dirty="0" smtClean="0"/>
          </a:p>
          <a:p>
            <a:pPr lvl="1"/>
            <a:r>
              <a:rPr lang="en-US" dirty="0" smtClean="0"/>
              <a:t>offers </a:t>
            </a:r>
            <a:r>
              <a:rPr lang="en-US" dirty="0"/>
              <a:t>a java interface to add, update, and query the solr index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47" y="2651829"/>
            <a:ext cx="6534724" cy="412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Elastic </a:t>
            </a:r>
            <a:r>
              <a:rPr lang="en-US" dirty="0"/>
              <a:t>search</a:t>
            </a:r>
          </a:p>
          <a:p>
            <a:r>
              <a:rPr lang="en-US" dirty="0" smtClean="0"/>
              <a:t>Sphinx</a:t>
            </a:r>
            <a:endParaRPr lang="en-US" dirty="0"/>
          </a:p>
          <a:p>
            <a:r>
              <a:rPr lang="en-US" dirty="0" err="1" smtClean="0"/>
              <a:t>Xapian</a:t>
            </a:r>
            <a:endParaRPr lang="en-US" dirty="0"/>
          </a:p>
          <a:p>
            <a:r>
              <a:rPr lang="en-US" dirty="0" err="1" smtClean="0"/>
              <a:t>OpenSearchServer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More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lucene.apache.org</a:t>
            </a:r>
            <a:r>
              <a:rPr lang="en-US" dirty="0"/>
              <a:t>/solr/4_6_0/</a:t>
            </a:r>
            <a:r>
              <a:rPr lang="en-US" dirty="0" err="1" smtClean="0"/>
              <a:t>tutorial.html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wiki.apache.org</a:t>
            </a:r>
            <a:r>
              <a:rPr lang="en-US" dirty="0"/>
              <a:t>/solr/</a:t>
            </a:r>
            <a:r>
              <a:rPr lang="en-US" dirty="0" err="1" smtClean="0"/>
              <a:t>Solrj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wiki.apache.org</a:t>
            </a:r>
            <a:r>
              <a:rPr lang="en-US" dirty="0"/>
              <a:t>/solr/</a:t>
            </a:r>
            <a:r>
              <a:rPr lang="en-US" dirty="0" err="1" smtClean="0"/>
              <a:t>DataImportHandler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www.lucenerevolution.org</a:t>
            </a:r>
            <a:r>
              <a:rPr lang="en-US" dirty="0"/>
              <a:t>/2013/Lucene-Solr-Revolution-2013-Presentation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/>
              <a:t>Thank you.</a:t>
            </a:r>
          </a:p>
          <a:p>
            <a:pPr marL="0" indent="0" algn="ctr">
              <a:buNone/>
            </a:pPr>
            <a:r>
              <a:rPr lang="en-US" sz="1400" dirty="0" smtClean="0"/>
              <a:t>David Shemer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is Solr</a:t>
            </a:r>
          </a:p>
          <a:p>
            <a:pPr lvl="1"/>
            <a:r>
              <a:rPr lang="en-US" dirty="0" smtClean="0"/>
              <a:t>standalone open-source enterprise </a:t>
            </a:r>
            <a:r>
              <a:rPr lang="en-US" sz="3200" b="1" dirty="0" smtClean="0"/>
              <a:t>search</a:t>
            </a:r>
            <a:r>
              <a:rPr lang="en-US" dirty="0" smtClean="0"/>
              <a:t> </a:t>
            </a:r>
            <a:r>
              <a:rPr lang="en-US" dirty="0"/>
              <a:t>server with a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b="1" dirty="0" smtClean="0"/>
              <a:t>REST</a:t>
            </a:r>
            <a:r>
              <a:rPr lang="en-US" dirty="0"/>
              <a:t>-</a:t>
            </a:r>
            <a:r>
              <a:rPr lang="en-US" b="1" dirty="0" smtClean="0"/>
              <a:t>like</a:t>
            </a:r>
            <a:r>
              <a:rPr lang="en-US" dirty="0" smtClean="0"/>
              <a:t>” </a:t>
            </a:r>
            <a:r>
              <a:rPr lang="en-US" dirty="0" smtClean="0"/>
              <a:t>API, Written </a:t>
            </a:r>
            <a:r>
              <a:rPr lang="en-US" dirty="0"/>
              <a:t>in java</a:t>
            </a:r>
            <a:endParaRPr lang="en-US" dirty="0" smtClean="0"/>
          </a:p>
          <a:p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You provide him with the Data in </a:t>
            </a:r>
            <a:r>
              <a:rPr lang="en-US" dirty="0"/>
              <a:t>various formats:</a:t>
            </a:r>
            <a:br>
              <a:rPr lang="en-US" dirty="0"/>
            </a:br>
            <a:r>
              <a:rPr lang="en-US" dirty="0" smtClean="0"/>
              <a:t>Text</a:t>
            </a:r>
            <a:r>
              <a:rPr lang="en-US" dirty="0"/>
              <a:t>, </a:t>
            </a:r>
            <a:r>
              <a:rPr lang="en-US" b="1" dirty="0"/>
              <a:t>Database </a:t>
            </a:r>
            <a:r>
              <a:rPr lang="en-US" b="1" dirty="0" smtClean="0"/>
              <a:t>Queries</a:t>
            </a:r>
            <a:r>
              <a:rPr lang="en-US" dirty="0"/>
              <a:t>, Xml, </a:t>
            </a:r>
            <a:r>
              <a:rPr lang="en-US" dirty="0" err="1"/>
              <a:t>Json</a:t>
            </a:r>
            <a:r>
              <a:rPr lang="en-US" dirty="0"/>
              <a:t>, Word, </a:t>
            </a:r>
            <a:r>
              <a:rPr lang="en-US" dirty="0" err="1"/>
              <a:t>Pdf</a:t>
            </a:r>
            <a:r>
              <a:rPr lang="en-US" dirty="0"/>
              <a:t>, Email and email attachments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Solr indexes (Slice and Chops) them by using a schema you define in advance</a:t>
            </a:r>
          </a:p>
          <a:p>
            <a:pPr lvl="1"/>
            <a:r>
              <a:rPr lang="en-US" dirty="0" smtClean="0"/>
              <a:t>In the schema there are very specific definitions to how data is sliced using </a:t>
            </a:r>
            <a:r>
              <a:rPr lang="en-US" dirty="0" err="1" smtClean="0"/>
              <a:t>anlyzers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tokenizers</a:t>
            </a:r>
            <a:r>
              <a:rPr lang="en-US" dirty="0" smtClean="0"/>
              <a:t> and filters.</a:t>
            </a:r>
          </a:p>
          <a:p>
            <a:pPr lvl="1"/>
            <a:r>
              <a:rPr lang="en-US" dirty="0" smtClean="0"/>
              <a:t>You query on your data with highly featured search syntax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95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/>
          </a:bodyPr>
          <a:lstStyle/>
          <a:p>
            <a:r>
              <a:rPr lang="en-US" dirty="0" smtClean="0"/>
              <a:t>What can you do with solr </a:t>
            </a:r>
          </a:p>
          <a:p>
            <a:pPr lvl="1"/>
            <a:r>
              <a:rPr lang="en-US" dirty="0" smtClean="0"/>
              <a:t>BLAZING Fast queries</a:t>
            </a:r>
          </a:p>
          <a:p>
            <a:pPr lvl="1"/>
            <a:r>
              <a:rPr lang="en-US" dirty="0"/>
              <a:t>BLAZING Fast </a:t>
            </a:r>
            <a:r>
              <a:rPr lang="en-US" dirty="0" smtClean="0"/>
              <a:t>data retrieval</a:t>
            </a:r>
          </a:p>
          <a:p>
            <a:pPr lvl="1"/>
            <a:r>
              <a:rPr lang="en-US" dirty="0"/>
              <a:t>facet (Group by) </a:t>
            </a:r>
            <a:r>
              <a:rPr lang="en-US" dirty="0" smtClean="0"/>
              <a:t>queries</a:t>
            </a:r>
          </a:p>
          <a:p>
            <a:pPr lvl="1"/>
            <a:r>
              <a:rPr lang="en-US" dirty="0"/>
              <a:t>Geospatial Search </a:t>
            </a:r>
            <a:r>
              <a:rPr lang="en-US" dirty="0" smtClean="0"/>
              <a:t>with multiple </a:t>
            </a:r>
            <a:r>
              <a:rPr lang="en-US" dirty="0"/>
              <a:t>points </a:t>
            </a:r>
            <a:r>
              <a:rPr lang="en-US" dirty="0" smtClean="0"/>
              <a:t>and </a:t>
            </a:r>
            <a:r>
              <a:rPr lang="en-US" dirty="0"/>
              <a:t>geo </a:t>
            </a:r>
            <a:r>
              <a:rPr lang="en-US" dirty="0" smtClean="0"/>
              <a:t>polygons</a:t>
            </a:r>
          </a:p>
          <a:p>
            <a:pPr lvl="1"/>
            <a:r>
              <a:rPr lang="en-US" dirty="0" smtClean="0"/>
              <a:t>Out of </a:t>
            </a:r>
            <a:r>
              <a:rPr lang="en-US" dirty="0"/>
              <a:t>the box autocomplete </a:t>
            </a:r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Results Highlighting</a:t>
            </a:r>
          </a:p>
          <a:p>
            <a:pPr lvl="1"/>
            <a:r>
              <a:rPr lang="en-US" dirty="0" smtClean="0"/>
              <a:t>Server statistics exposed over JMX </a:t>
            </a:r>
          </a:p>
          <a:p>
            <a:pPr lvl="1"/>
            <a:r>
              <a:rPr lang="en-US" dirty="0" smtClean="0"/>
              <a:t>Auto failover and recovery </a:t>
            </a:r>
          </a:p>
          <a:p>
            <a:pPr lvl="1"/>
            <a:r>
              <a:rPr lang="en-US" dirty="0"/>
              <a:t>Extensible Plugin Architecture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8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/>
              <a:t>illustration of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/>
          </a:bodyPr>
          <a:lstStyle/>
          <a:p>
            <a:r>
              <a:rPr lang="en-US" dirty="0"/>
              <a:t> Search has been moving from an expensive, complicated option to an affordable and more easy necessity.</a:t>
            </a:r>
          </a:p>
          <a:p>
            <a:r>
              <a:rPr lang="en-US" dirty="0" smtClean="0"/>
              <a:t>How solr is being utilized in the industry</a:t>
            </a:r>
          </a:p>
          <a:p>
            <a:pPr lvl="1"/>
            <a:r>
              <a:rPr lang="en-US" dirty="0" smtClean="0"/>
              <a:t>Large websites search engine</a:t>
            </a:r>
          </a:p>
          <a:p>
            <a:pPr lvl="1"/>
            <a:r>
              <a:rPr lang="en-US" dirty="0" smtClean="0"/>
              <a:t>Big Data Analytics</a:t>
            </a:r>
          </a:p>
          <a:p>
            <a:pPr lvl="1"/>
            <a:r>
              <a:rPr lang="en-US" dirty="0" smtClean="0"/>
              <a:t>Fine grained access </a:t>
            </a:r>
            <a:r>
              <a:rPr lang="en-US" dirty="0" smtClean="0"/>
              <a:t>for </a:t>
            </a:r>
            <a:r>
              <a:rPr lang="en-US" dirty="0" smtClean="0"/>
              <a:t>organization </a:t>
            </a:r>
            <a:r>
              <a:rPr lang="en-US" dirty="0" smtClean="0"/>
              <a:t>users to data</a:t>
            </a:r>
          </a:p>
          <a:p>
            <a:pPr lvl="1"/>
            <a:r>
              <a:rPr lang="en-US" dirty="0" smtClean="0"/>
              <a:t>Performance booster - façade to your data layer</a:t>
            </a:r>
          </a:p>
          <a:p>
            <a:pPr lvl="1"/>
            <a:r>
              <a:rPr lang="en-US" dirty="0" smtClean="0"/>
              <a:t>Writing more interesting  and fast algorithms</a:t>
            </a:r>
          </a:p>
          <a:p>
            <a:pPr lvl="1"/>
            <a:r>
              <a:rPr lang="en-US" dirty="0" smtClean="0"/>
              <a:t>No SQL (Not only SQL) engine</a:t>
            </a:r>
          </a:p>
          <a:p>
            <a:pPr lvl="1"/>
            <a:r>
              <a:rPr lang="en-US" dirty="0" smtClean="0"/>
              <a:t>Geo Location Engine</a:t>
            </a:r>
          </a:p>
          <a:p>
            <a:pPr lvl="1"/>
            <a:r>
              <a:rPr lang="en-US" dirty="0" smtClean="0"/>
              <a:t>Discovery and Recommendations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Download </a:t>
            </a:r>
          </a:p>
          <a:p>
            <a:pPr lvl="1"/>
            <a:r>
              <a:rPr lang="en-US" dirty="0">
                <a:hlinkClick r:id="rId2"/>
              </a:rPr>
              <a:t>http://lucene.apache.org/solr/</a:t>
            </a:r>
            <a:r>
              <a:rPr lang="en-US" dirty="0" smtClean="0">
                <a:hlinkClick r:id="rId2"/>
              </a:rPr>
              <a:t>downloads.html</a:t>
            </a:r>
            <a:endParaRPr lang="en-US" dirty="0" smtClean="0"/>
          </a:p>
          <a:p>
            <a:pPr lvl="1"/>
            <a:r>
              <a:rPr lang="en-US" dirty="0"/>
              <a:t>tutorial - </a:t>
            </a:r>
            <a:r>
              <a:rPr lang="en-US" dirty="0">
                <a:hlinkClick r:id="rId3"/>
              </a:rPr>
              <a:t>http://lucene.apache.org/solr/4_6_0/</a:t>
            </a:r>
            <a:r>
              <a:rPr lang="en-US" dirty="0" smtClean="0">
                <a:hlinkClick r:id="rId3"/>
              </a:rPr>
              <a:t>tutorial.html</a:t>
            </a:r>
            <a:endParaRPr lang="en-US" dirty="0" smtClean="0"/>
          </a:p>
          <a:p>
            <a:r>
              <a:rPr lang="en-US" b="1" dirty="0" smtClean="0"/>
              <a:t>Extract</a:t>
            </a:r>
          </a:p>
          <a:p>
            <a:pPr lvl="1"/>
            <a:r>
              <a:rPr lang="en-US" dirty="0"/>
              <a:t>unzip solr-4.6.0.zip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/>
              <a:t>Run</a:t>
            </a:r>
            <a:r>
              <a:rPr lang="en-US" dirty="0"/>
              <a:t> (on </a:t>
            </a:r>
            <a:r>
              <a:rPr lang="en-US" dirty="0" smtClean="0"/>
              <a:t>jetty)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cd </a:t>
            </a:r>
            <a:r>
              <a:rPr lang="en-US" dirty="0" err="1" smtClean="0"/>
              <a:t>sdjug</a:t>
            </a:r>
            <a:r>
              <a:rPr lang="en-US" dirty="0"/>
              <a:t>/solr-4.6.0/example/</a:t>
            </a:r>
            <a:r>
              <a:rPr lang="en-US" dirty="0" smtClean="0"/>
              <a:t>	</a:t>
            </a:r>
          </a:p>
          <a:p>
            <a:pPr lvl="1"/>
            <a:r>
              <a:rPr lang="en-US" dirty="0"/>
              <a:t>java Xmx512m -jar </a:t>
            </a:r>
            <a:r>
              <a:rPr lang="en-US" dirty="0" err="1" smtClean="0"/>
              <a:t>start.jar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administration server </a:t>
            </a:r>
            <a:r>
              <a:rPr lang="en-US" dirty="0" smtClean="0"/>
              <a:t>is up and running</a:t>
            </a:r>
            <a:endParaRPr lang="en-US" dirty="0"/>
          </a:p>
          <a:p>
            <a:pPr lvl="1"/>
            <a:r>
              <a:rPr lang="en-US" dirty="0"/>
              <a:t>http://localhost:8983/solr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/>
          </a:bodyPr>
          <a:lstStyle/>
          <a:p>
            <a:r>
              <a:rPr lang="en-US" b="1" dirty="0" smtClean="0"/>
              <a:t>Index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cd to </a:t>
            </a:r>
            <a:r>
              <a:rPr lang="en-US" dirty="0" err="1" smtClean="0"/>
              <a:t>exampledocs</a:t>
            </a:r>
            <a:endParaRPr lang="en-US" dirty="0" smtClean="0"/>
          </a:p>
          <a:p>
            <a:pPr lvl="1"/>
            <a:r>
              <a:rPr lang="en-US" dirty="0" smtClean="0"/>
              <a:t>java </a:t>
            </a:r>
            <a:r>
              <a:rPr lang="en-US" dirty="0"/>
              <a:t>-jar </a:t>
            </a:r>
            <a:r>
              <a:rPr lang="en-US" dirty="0" err="1"/>
              <a:t>post.jar</a:t>
            </a:r>
            <a:r>
              <a:rPr lang="en-US" dirty="0"/>
              <a:t> </a:t>
            </a:r>
            <a:r>
              <a:rPr lang="en-US" dirty="0" err="1" smtClean="0"/>
              <a:t>money.xml</a:t>
            </a:r>
            <a:r>
              <a:rPr lang="en-US" dirty="0" smtClean="0"/>
              <a:t> </a:t>
            </a:r>
            <a:r>
              <a:rPr lang="en-US" dirty="0" err="1" smtClean="0"/>
              <a:t>monitor.xml</a:t>
            </a:r>
            <a:r>
              <a:rPr lang="en-US" dirty="0" smtClean="0"/>
              <a:t> </a:t>
            </a:r>
            <a:r>
              <a:rPr lang="en-US" dirty="0" err="1" smtClean="0"/>
              <a:t>manufacures.xml</a:t>
            </a:r>
            <a:endParaRPr lang="en-US" dirty="0" smtClean="0"/>
          </a:p>
          <a:p>
            <a:pPr lvl="1"/>
            <a:r>
              <a:rPr lang="en-US" dirty="0" smtClean="0"/>
              <a:t>Solr </a:t>
            </a:r>
            <a:r>
              <a:rPr lang="en-US" dirty="0"/>
              <a:t>index </a:t>
            </a:r>
            <a:r>
              <a:rPr lang="en-US" dirty="0" smtClean="0"/>
              <a:t>using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://localhost:8983/solr/update</a:t>
            </a:r>
            <a:r>
              <a:rPr lang="en-US" dirty="0"/>
              <a:t>.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Query</a:t>
            </a:r>
          </a:p>
          <a:p>
            <a:pPr lvl="1"/>
            <a:r>
              <a:rPr lang="en-US" dirty="0" smtClean="0"/>
              <a:t>*:*</a:t>
            </a:r>
          </a:p>
          <a:p>
            <a:pPr lvl="1"/>
            <a:r>
              <a:rPr lang="en-US" dirty="0" smtClean="0"/>
              <a:t>+</a:t>
            </a:r>
            <a:r>
              <a:rPr lang="en-US" dirty="0" err="1" smtClean="0"/>
              <a:t>id:a</a:t>
            </a:r>
            <a:r>
              <a:rPr lang="en-US" dirty="0" smtClean="0"/>
              <a:t>*</a:t>
            </a:r>
          </a:p>
          <a:p>
            <a:r>
              <a:rPr lang="en-US" dirty="0" smtClean="0"/>
              <a:t>Display The different options for the Admin UI</a:t>
            </a:r>
            <a:endParaRPr lang="en-US" dirty="0"/>
          </a:p>
          <a:p>
            <a:r>
              <a:rPr lang="en-US" dirty="0" smtClean="0"/>
              <a:t>View the solr </a:t>
            </a:r>
            <a:r>
              <a:rPr lang="en-US" smtClean="0"/>
              <a:t>directory structure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>
            <a:normAutofit/>
          </a:bodyPr>
          <a:lstStyle/>
          <a:p>
            <a:r>
              <a:rPr lang="en-US" dirty="0" smtClean="0"/>
              <a:t>The Components – Core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/>
          </a:bodyPr>
          <a:lstStyle/>
          <a:p>
            <a:r>
              <a:rPr lang="en-US" dirty="0" smtClean="0"/>
              <a:t>Core</a:t>
            </a:r>
          </a:p>
          <a:p>
            <a:pPr lvl="1"/>
            <a:r>
              <a:rPr lang="en-US" dirty="0"/>
              <a:t>a running instance of a Solr index with its own schema and </a:t>
            </a:r>
            <a:r>
              <a:rPr lang="en-US" dirty="0" smtClean="0"/>
              <a:t>configuration.</a:t>
            </a:r>
          </a:p>
          <a:p>
            <a:pPr lvl="1"/>
            <a:r>
              <a:rPr lang="en-US" dirty="0" smtClean="0"/>
              <a:t>Can hold thousands of cores simultaneously. </a:t>
            </a:r>
          </a:p>
          <a:p>
            <a:r>
              <a:rPr lang="en-US" dirty="0" smtClean="0"/>
              <a:t>Core Configuration – </a:t>
            </a:r>
            <a:r>
              <a:rPr lang="en-US" b="1" dirty="0" err="1" smtClean="0"/>
              <a:t>solrconfig.xml</a:t>
            </a:r>
            <a:endParaRPr lang="en-US" b="1" dirty="0" smtClean="0"/>
          </a:p>
          <a:p>
            <a:pPr lvl="1"/>
            <a:r>
              <a:rPr lang="en-US" dirty="0" smtClean="0"/>
              <a:t>Index </a:t>
            </a:r>
            <a:r>
              <a:rPr lang="en-US" dirty="0" err="1" smtClean="0"/>
              <a:t>dir</a:t>
            </a:r>
            <a:endParaRPr lang="en-US" dirty="0" smtClean="0"/>
          </a:p>
          <a:p>
            <a:pPr lvl="1"/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Query Listeners</a:t>
            </a:r>
          </a:p>
          <a:p>
            <a:pPr lvl="1"/>
            <a:r>
              <a:rPr lang="en-US" dirty="0" smtClean="0"/>
              <a:t>DIH – Data Import Handler Configuration</a:t>
            </a:r>
          </a:p>
          <a:p>
            <a:pPr lvl="1"/>
            <a:r>
              <a:rPr lang="en-US" dirty="0" smtClean="0"/>
              <a:t>UI Section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The Components -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Schema – </a:t>
            </a:r>
            <a:r>
              <a:rPr lang="en-US" dirty="0" err="1" smtClean="0"/>
              <a:t>schema.xml</a:t>
            </a:r>
            <a:endParaRPr lang="en-US" dirty="0" smtClean="0"/>
          </a:p>
          <a:p>
            <a:r>
              <a:rPr lang="en-US" dirty="0"/>
              <a:t>Indexing guidelines you add to your fields:</a:t>
            </a:r>
          </a:p>
          <a:p>
            <a:pPr lvl="1"/>
            <a:r>
              <a:rPr lang="en-US" dirty="0"/>
              <a:t>What is searchable (indexed=</a:t>
            </a:r>
            <a:r>
              <a:rPr lang="en-US" dirty="0" err="1"/>
              <a:t>true|false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is retrievable (stored=</a:t>
            </a:r>
            <a:r>
              <a:rPr lang="en-US" dirty="0" err="1"/>
              <a:t>true|false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Is this the default field for search (default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Basic data types (string,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boolen</a:t>
            </a:r>
            <a:r>
              <a:rPr lang="en-US" dirty="0" smtClean="0"/>
              <a:t>, float )</a:t>
            </a:r>
          </a:p>
          <a:p>
            <a:pPr lvl="1"/>
            <a:r>
              <a:rPr lang="en-US" dirty="0" smtClean="0"/>
              <a:t>Advanced data types (text)</a:t>
            </a:r>
          </a:p>
          <a:p>
            <a:pPr lvl="1"/>
            <a:r>
              <a:rPr lang="en-US" dirty="0" smtClean="0"/>
              <a:t>Custom data types (</a:t>
            </a:r>
            <a:r>
              <a:rPr lang="en-US" dirty="0" err="1" smtClean="0"/>
              <a:t>text_en_spliting_tight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type = Analyzer</a:t>
            </a:r>
          </a:p>
          <a:p>
            <a:r>
              <a:rPr lang="en-US" dirty="0" smtClean="0"/>
              <a:t>Analyzer = Tokenizers + Filters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91" y="685800"/>
            <a:ext cx="7747647" cy="886968"/>
          </a:xfrm>
        </p:spPr>
        <p:txBody>
          <a:bodyPr/>
          <a:lstStyle/>
          <a:p>
            <a:r>
              <a:rPr lang="en-US" dirty="0" smtClean="0"/>
              <a:t>Tokenizers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91" y="2020888"/>
            <a:ext cx="8304093" cy="4752981"/>
          </a:xfrm>
        </p:spPr>
        <p:txBody>
          <a:bodyPr>
            <a:normAutofit/>
          </a:bodyPr>
          <a:lstStyle/>
          <a:p>
            <a:r>
              <a:rPr lang="en-US" dirty="0" err="1" smtClean="0"/>
              <a:t>Tokenizer</a:t>
            </a:r>
            <a:endParaRPr lang="en-US" dirty="0" smtClean="0"/>
          </a:p>
          <a:p>
            <a:pPr lvl="1"/>
            <a:r>
              <a:rPr lang="en-US" dirty="0" smtClean="0"/>
              <a:t>Split your text based on pattern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err="1" smtClean="0"/>
              <a:t>solr.LetterTokenizerFactory</a:t>
            </a:r>
            <a:r>
              <a:rPr lang="en-US" dirty="0" smtClean="0"/>
              <a:t> – ignore all none letters chars</a:t>
            </a:r>
          </a:p>
          <a:p>
            <a:pPr marL="914400" lvl="2" indent="0">
              <a:buNone/>
            </a:pPr>
            <a:r>
              <a:rPr lang="en-US" b="1" dirty="0"/>
              <a:t>In</a:t>
            </a:r>
            <a:r>
              <a:rPr lang="en-US" dirty="0"/>
              <a:t>: "I can't</a:t>
            </a:r>
            <a:r>
              <a:rPr lang="en-US" dirty="0" smtClean="0"/>
              <a:t>.”</a:t>
            </a:r>
            <a:endParaRPr lang="en-US" dirty="0"/>
          </a:p>
          <a:p>
            <a:pPr marL="914400" lvl="2" indent="0">
              <a:buNone/>
            </a:pPr>
            <a:r>
              <a:rPr lang="en-US" b="1" dirty="0"/>
              <a:t>Out</a:t>
            </a:r>
            <a:r>
              <a:rPr lang="en-US" dirty="0"/>
              <a:t>: "I", "can", "</a:t>
            </a:r>
            <a:r>
              <a:rPr lang="en-US" dirty="0" smtClean="0"/>
              <a:t>t”</a:t>
            </a:r>
            <a:endParaRPr lang="en-US" dirty="0"/>
          </a:p>
          <a:p>
            <a:pPr lvl="2"/>
            <a:r>
              <a:rPr lang="en-US" dirty="0" err="1" smtClean="0"/>
              <a:t>solr.NGramTokenizerFactory</a:t>
            </a:r>
            <a:r>
              <a:rPr lang="en-US" dirty="0"/>
              <a:t>  </a:t>
            </a:r>
            <a:r>
              <a:rPr lang="en-US" dirty="0" err="1"/>
              <a:t>minGramSize</a:t>
            </a:r>
            <a:r>
              <a:rPr lang="en-US" dirty="0"/>
              <a:t>="4" </a:t>
            </a:r>
            <a:r>
              <a:rPr lang="en-US" dirty="0" err="1"/>
              <a:t>maxGramSize</a:t>
            </a:r>
            <a:r>
              <a:rPr lang="en-US" dirty="0"/>
              <a:t>="</a:t>
            </a:r>
            <a:r>
              <a:rPr lang="en-US" dirty="0" smtClean="0"/>
              <a:t>5”</a:t>
            </a:r>
            <a:endParaRPr lang="en-US" dirty="0"/>
          </a:p>
          <a:p>
            <a:pPr marL="914400" lvl="2" indent="0">
              <a:buNone/>
            </a:pPr>
            <a:r>
              <a:rPr lang="en-US" b="1" dirty="0"/>
              <a:t>In</a:t>
            </a:r>
            <a:r>
              <a:rPr lang="en-US" dirty="0"/>
              <a:t>: "</a:t>
            </a:r>
            <a:r>
              <a:rPr lang="en-US" dirty="0" smtClean="0"/>
              <a:t>bicycle”</a:t>
            </a:r>
            <a:endParaRPr lang="en-US" dirty="0"/>
          </a:p>
          <a:p>
            <a:pPr marL="914400" lvl="2" indent="0">
              <a:buNone/>
            </a:pPr>
            <a:r>
              <a:rPr lang="en-US" b="1" dirty="0"/>
              <a:t>Out</a:t>
            </a:r>
            <a:r>
              <a:rPr lang="en-US" dirty="0"/>
              <a:t>: "</a:t>
            </a:r>
            <a:r>
              <a:rPr lang="en-US" dirty="0" err="1"/>
              <a:t>bicy</a:t>
            </a:r>
            <a:r>
              <a:rPr lang="en-US" dirty="0"/>
              <a:t>", "</a:t>
            </a:r>
            <a:r>
              <a:rPr lang="en-US" dirty="0" err="1"/>
              <a:t>icyc</a:t>
            </a:r>
            <a:r>
              <a:rPr lang="en-US" dirty="0"/>
              <a:t>", "</a:t>
            </a:r>
            <a:r>
              <a:rPr lang="en-US" dirty="0" err="1"/>
              <a:t>cycl</a:t>
            </a:r>
            <a:r>
              <a:rPr lang="en-US" dirty="0"/>
              <a:t>", "</a:t>
            </a:r>
            <a:r>
              <a:rPr lang="en-US" dirty="0" err="1"/>
              <a:t>ycle</a:t>
            </a:r>
            <a:r>
              <a:rPr lang="en-US" dirty="0"/>
              <a:t>", "</a:t>
            </a:r>
            <a:r>
              <a:rPr lang="en-US" dirty="0" err="1"/>
              <a:t>bicyc</a:t>
            </a:r>
            <a:r>
              <a:rPr lang="en-US" dirty="0"/>
              <a:t>", "</a:t>
            </a:r>
            <a:r>
              <a:rPr lang="en-US" dirty="0" err="1"/>
              <a:t>icycl</a:t>
            </a:r>
            <a:r>
              <a:rPr lang="en-US" dirty="0"/>
              <a:t>", "cycle"</a:t>
            </a:r>
          </a:p>
          <a:p>
            <a:pPr lvl="1"/>
            <a:r>
              <a:rPr lang="en-US" dirty="0" smtClean="0"/>
              <a:t>More on:</a:t>
            </a:r>
          </a:p>
          <a:p>
            <a:pPr marL="457200" lvl="1" indent="0">
              <a:buNone/>
            </a:pPr>
            <a:r>
              <a:rPr lang="en-US" dirty="0"/>
              <a:t>http://</a:t>
            </a:r>
            <a:r>
              <a:rPr lang="en-US" dirty="0" err="1"/>
              <a:t>docs.lucidworks.com</a:t>
            </a:r>
            <a:r>
              <a:rPr lang="en-US" dirty="0"/>
              <a:t>/display/solr/Tokenizers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08017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1006</TotalTime>
  <Words>890</Words>
  <Application>Microsoft Macintosh PowerPoint</Application>
  <PresentationFormat>On-screen Show (4:3)</PresentationFormat>
  <Paragraphs>189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Spectrum</vt:lpstr>
      <vt:lpstr>Apache Solr</vt:lpstr>
      <vt:lpstr>Overview</vt:lpstr>
      <vt:lpstr>Overview</vt:lpstr>
      <vt:lpstr>illustration of need</vt:lpstr>
      <vt:lpstr>Demo</vt:lpstr>
      <vt:lpstr>Demo</vt:lpstr>
      <vt:lpstr>The Components – Core Config </vt:lpstr>
      <vt:lpstr>The Components - Schema</vt:lpstr>
      <vt:lpstr>Tokenizers</vt:lpstr>
      <vt:lpstr>Filters</vt:lpstr>
      <vt:lpstr>Queries</vt:lpstr>
      <vt:lpstr>Queries</vt:lpstr>
      <vt:lpstr>Queries</vt:lpstr>
      <vt:lpstr>SolrJ</vt:lpstr>
      <vt:lpstr>Alternatives</vt:lpstr>
      <vt:lpstr>More Reading</vt:lpstr>
      <vt:lpstr>Toda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Solr</dc:title>
  <dc:creator>David Shemer</dc:creator>
  <cp:lastModifiedBy>David Shemer</cp:lastModifiedBy>
  <cp:revision>33</cp:revision>
  <dcterms:created xsi:type="dcterms:W3CDTF">2013-12-17T05:38:05Z</dcterms:created>
  <dcterms:modified xsi:type="dcterms:W3CDTF">2013-12-17T22:46:19Z</dcterms:modified>
</cp:coreProperties>
</file>