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4" r:id="rId3"/>
    <p:sldId id="303" r:id="rId4"/>
    <p:sldId id="257" r:id="rId5"/>
    <p:sldId id="259" r:id="rId6"/>
    <p:sldId id="260" r:id="rId7"/>
    <p:sldId id="261" r:id="rId8"/>
    <p:sldId id="296" r:id="rId9"/>
    <p:sldId id="262" r:id="rId10"/>
    <p:sldId id="297" r:id="rId11"/>
    <p:sldId id="263" r:id="rId12"/>
    <p:sldId id="29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5" r:id="rId24"/>
    <p:sldId id="301" r:id="rId25"/>
    <p:sldId id="300" r:id="rId26"/>
    <p:sldId id="302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99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75" r:id="rId47"/>
    <p:sldId id="293" r:id="rId48"/>
    <p:sldId id="294" r:id="rId4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70" autoAdjust="0"/>
  </p:normalViewPr>
  <p:slideViewPr>
    <p:cSldViewPr>
      <p:cViewPr>
        <p:scale>
          <a:sx n="98" d="100"/>
          <a:sy n="98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CEDC4DE-18C5-4034-839D-FB7042303F01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99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6FC1174-136F-4109-8632-C50550A295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Calibri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F2747-3AB2-49C4-AB90-6F52876A6071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3593C-E1B2-4394-8AAB-5032E26AC86B}" type="slidenum">
              <a:t>‹#›</a:t>
            </a:fld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F20CA-FF0D-4FE4-A01D-4BB14814C0E6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B7A29-2F2D-4E7B-A303-5874952D144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E10E5F-E706-4113-BBF1-239EDCF0A3F4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8E-B12F-4257-B858-C8385DED7C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4C7A3-D2E4-4094-AF24-18B4FF5930A7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7900A-85C5-4B1F-AEC1-FFEAF88BFCC8}" type="slidenum">
              <a:t>‹#›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2E3AD-847C-4992-AD64-BC2D4535492F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1F3F7-8A3C-4ACD-A07C-F5C308B6E4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4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A54DB-B86E-43E1-AB56-DB1E7B0CD4CA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B7C6D-32D7-47E1-A337-322F58E064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4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35ABEB-C6D6-4BEA-A86B-CE59CA14CECB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564F3E-54C9-4322-A56E-03BF188EB4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4D6016-BEFB-4B4D-9B7B-60DA35BC0248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2AFE90-8021-4BA0-9CDB-8554C80332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97ED9-A478-41CF-9B89-95EEB6209EA5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2318D3-0136-421C-975F-813E4A688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BE3E6-C096-49C7-AB5D-B6F474F29BF3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F5C7F7-5F4D-49DC-9C8E-0FD8500C6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>
                <a:latin typeface="Arial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EC3A1-DD7D-4EB5-A170-291A75936EE0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7653C-ECFE-4A28-B92A-484E2DC71C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B42BBEF-E602-4BDF-8C7E-B8803811120D}" type="datetime1">
              <a:rPr lang="en-US"/>
              <a:pPr lvl="0"/>
              <a:t>10/18/2016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9CC3480-C883-4C5B-91A1-38D99200211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spc="0" baseline="0">
          <a:solidFill>
            <a:srgbClr val="000000"/>
          </a:solidFill>
          <a:latin typeface="Calibri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spc="0" baseline="0">
          <a:solidFill>
            <a:srgbClr val="000000"/>
          </a:solidFill>
          <a:latin typeface="Calibri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spc="0" baseline="0">
          <a:solidFill>
            <a:srgbClr val="000000"/>
          </a:solidFill>
          <a:latin typeface="Calibri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unware.com/company/career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wixted@phunware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android/reference/java/lang/ref/WeakReferenc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droid.git.kernel.org/?p=platform/frameworks/base.git;a=blob;f=core/java/android/view/ViewRoot.java;h=9d7a124cb01ab94bf53e34f6e5e8a07f81e2423c;hb=master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Network Explorer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799" y="3505319"/>
            <a:ext cx="7772400" cy="130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</a:rPr>
              <a:t>Wi-Fi network, Wi-Fi device and Bluetooth device discovery app</a:t>
            </a:r>
          </a:p>
          <a:p>
            <a:pPr lvl="0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lang="en-US" sz="1900"/>
          </a:p>
          <a:p>
            <a:pPr lv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/>
              <a:t>Bill Wixted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lang="en-US" sz="3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685800"/>
            <a:ext cx="1828495" cy="182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177798"/>
            <a:ext cx="3757613" cy="6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mtClean="0">
                <a:latin typeface="Arial" pitchFamily="18"/>
              </a:rPr>
              <a:t>NetX</a:t>
            </a:r>
            <a:endParaRPr lang="en-US">
              <a:latin typeface="Arial" pitchFamily="1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6934200" cy="2991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100,000+ downloads</a:t>
            </a:r>
          </a:p>
          <a:p>
            <a:pPr lvl="0"/>
            <a:r>
              <a:rPr lang="en-US" smtClean="0"/>
              <a:t>3,300 reviews with 4.4 rating</a:t>
            </a:r>
            <a:endParaRPr lang="en-US"/>
          </a:p>
          <a:p>
            <a:pPr lvl="0"/>
            <a:r>
              <a:rPr lang="en-US" smtClean="0"/>
              <a:t>WiFi Network </a:t>
            </a:r>
            <a:r>
              <a:rPr lang="en-US"/>
              <a:t>Scanner</a:t>
            </a:r>
          </a:p>
          <a:p>
            <a:pPr lvl="0"/>
            <a:r>
              <a:rPr lang="en-US" smtClean="0"/>
              <a:t>Port Scanning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76201"/>
            <a:ext cx="1447800" cy="137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mtClean="0">
                <a:latin typeface="Arial" pitchFamily="18"/>
              </a:rPr>
              <a:t>NetX</a:t>
            </a:r>
            <a:endParaRPr lang="en-US">
              <a:latin typeface="Arial" pitchFamily="1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228600"/>
            <a:ext cx="3729038" cy="6629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93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Network Signal Info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600" cy="34462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1,000,000 + installs</a:t>
            </a:r>
          </a:p>
          <a:p>
            <a:pPr lvl="0"/>
            <a:r>
              <a:rPr lang="en-US"/>
              <a:t>28,000 + reviews with 4.1 rating</a:t>
            </a:r>
          </a:p>
          <a:p>
            <a:pPr lvl="0"/>
            <a:r>
              <a:rPr lang="en-US"/>
              <a:t>Mobile network, WiFi, device info</a:t>
            </a:r>
          </a:p>
          <a:p>
            <a:pPr lvl="0"/>
            <a:r>
              <a:rPr lang="en-US"/>
              <a:t>Mobile network and Wifi signal strength graphs</a:t>
            </a:r>
          </a:p>
          <a:p>
            <a:pPr lvl="0"/>
            <a:r>
              <a:rPr lang="en-US"/>
              <a:t>Map for cell tower location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6200"/>
            <a:ext cx="1610474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27721" y="381000"/>
            <a:ext cx="3520680" cy="6259609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Who Is On My Wifi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138160" cy="44305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100,000 + installs</a:t>
            </a:r>
          </a:p>
          <a:p>
            <a:pPr lvl="0"/>
            <a:r>
              <a:rPr lang="en-US"/>
              <a:t>3,000 + reviews with 3.6 rating</a:t>
            </a:r>
          </a:p>
          <a:p>
            <a:pPr lvl="0"/>
            <a:r>
              <a:rPr lang="en-US"/>
              <a:t>Wifi network monitoring</a:t>
            </a:r>
          </a:p>
          <a:p>
            <a:pPr lvl="0"/>
            <a:r>
              <a:rPr lang="en-US"/>
              <a:t>Allows tagging and labeling of devices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447800" cy="1320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7200" y="182880"/>
            <a:ext cx="3857039" cy="6194520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New Project Wizard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10400" cy="47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Navigation Drawer Fragment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229600" cy="1566719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MainActivity extends AppCompatActivity</a:t>
            </a:r>
          </a:p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PlaceholderFragment</a:t>
            </a:r>
          </a:p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NavigationDrawerFragment.java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54600"/>
            <a:ext cx="8381879" cy="295451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ArrayList&lt;NavDrawerItem&gt; items = new ArrayList&lt;&gt;();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items.add(0,new NavDrawerItem(“Wi-Fi Networks”,"1",R.drawable.ic_wifi));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items.add(1,new NavDrawerItem(“Wi-Fi Devices”,“2",R.drawable.ic_laptop));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items.add(2,new NavDrawerItem(“Bluetooth Devices”,“3",R.drawable.ic_blue));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items.add(3,new NavDrawerItem(“About”,“4",R.drawable.ic_info));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items.add(4,new NavDrawerItem(“Terms”,“5",R.drawable.ic_document));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items.add(5,new NavDrawerItem(“Help”),“6",R.drawable.ic_help));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BaseAdapter adapter = new      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NavDrawerListAdapter(getActionBar().getThemedContext(),navDrawerItems);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mDrawerListView.setAdapter(adapter);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AppCompatActivity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305920" cy="24811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Added in v7 support library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replaced </a:t>
            </a:r>
            <a:r>
              <a:rPr lang="en-US" sz="2400" strike="sngStrike">
                <a:latin typeface="Calibri"/>
              </a:rPr>
              <a:t>ActionBarActivity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Material design features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Consistent look and feel across Android versions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Action bar, Toolbar support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Fragment support via parent class FragmentActivity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 sz="190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480" y="4223520"/>
            <a:ext cx="7924680" cy="166211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&lt;style name="AppTheme" parent="Theme.AppCompat.Light.DarkActionBar"&gt;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public class MainActivity extends AppCompatActivity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dependencies {</a:t>
            </a:r>
            <a:b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compile 'com.android.support:appcompat-v7:23.0.1'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ll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19335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ll\Desktop\unname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76200"/>
            <a:ext cx="3844925" cy="68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Action Bar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229600" cy="18716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109800" lvl="0" indent="0" hangingPunct="1">
              <a:spcBef>
                <a:spcPts val="799"/>
              </a:spcBef>
              <a:spcAft>
                <a:spcPts val="0"/>
              </a:spcAft>
              <a:buNone/>
            </a:pP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alibri"/>
              </a:rPr>
              <a:t>If using AppCompat you must use getSupportActionBar</a:t>
            </a:r>
          </a:p>
          <a:p>
            <a:pPr marL="343080" lvl="0" indent="-343080" hangingPunct="1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alibri"/>
              </a:rPr>
              <a:t>Define “homeAsUpIndicator” in styles.xml</a:t>
            </a:r>
          </a:p>
          <a:p>
            <a:pPr marL="343080" lvl="0" indent="-343080" hangingPunct="1"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Calibri"/>
              </a:rPr>
              <a:t>MainActivity::onOptionsItemSelected handles press events</a:t>
            </a:r>
          </a:p>
          <a:p>
            <a:pPr marL="10980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>
              <a:latin typeface="Courier New" pitchFamily="49"/>
              <a:cs typeface="Courier New" pitchFamily="49"/>
            </a:endParaRPr>
          </a:p>
          <a:p>
            <a:pPr marL="109800" lvl="0" indent="0" hangingPunct="1">
              <a:spcBef>
                <a:spcPts val="400"/>
              </a:spcBef>
              <a:spcAft>
                <a:spcPts val="0"/>
              </a:spcAft>
              <a:buNone/>
            </a:pPr>
            <a:endParaRPr lang="en-US" sz="1600">
              <a:latin typeface="Courier New" pitchFamily="49"/>
              <a:cs typeface="Courier New" pitchFamily="49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480" y="3506399"/>
            <a:ext cx="7391520" cy="144648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public boolean onCreateOptionsMenu(Menu menu) {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getMenuInflater().inflate(R.menu.main, menu)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ActionBar actionBar = getSupportActionBar();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actionBar.setHomeButtonEnabled(true);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actionBar.setDisplayShowHomeEnabled(true);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Fragments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229600" cy="13381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Each Fragment extends v4.app.Fragment</a:t>
            </a:r>
          </a:p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Use getSupportFragmentManager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440" y="2819520"/>
            <a:ext cx="8381879" cy="317016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public void onNavigationDrawerItemSelected(int position) {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fragmentID = position;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FragmentManager fragmentManager = getSupportFragmentManager();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if (position == WIFI_NETWORKS) {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fragmentManager.beginTransaction()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  .replace(R.id.container,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 	WifiNetworksFragment.newInstance(position + 1),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	  	WIFI_NETWORKS_TAG)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  .addToBackStack(null)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  .commit();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Wi-Fi Network Discovery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WifiManager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BroadcastReceiver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95400"/>
            <a:ext cx="2828925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Wi-Fi Network Discovery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18" y="1447800"/>
            <a:ext cx="2872582" cy="5109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39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z="3600" smtClean="0"/>
              <a:t>Received Signal Strength Indication (RSSI)</a:t>
            </a:r>
            <a:endParaRPr lang="en-US" sz="3600"/>
          </a:p>
        </p:txBody>
      </p:sp>
      <p:sp>
        <p:nvSpPr>
          <p:cNvPr id="7" name="Content Placeholder 1"/>
          <p:cNvSpPr txBox="1">
            <a:spLocks noGrp="1"/>
          </p:cNvSpPr>
          <p:nvPr>
            <p:ph idx="1"/>
          </p:nvPr>
        </p:nvSpPr>
        <p:spPr>
          <a:xfrm>
            <a:off x="450380" y="1362476"/>
            <a:ext cx="8305920" cy="1261801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Calibri"/>
              </a:rPr>
              <a:t>RSSI is a measure of power present in received radio signal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Calibri"/>
              </a:rPr>
              <a:t>Comes from ScanResult.level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Calibri"/>
              </a:rPr>
              <a:t>Units are dBm (“decibel milliwatts”)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40" y="2624277"/>
            <a:ext cx="8381879" cy="423372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|--------|-------------------|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P(dBm) |        P(mW)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|--------|-------------------|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50  |  100000           |    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40  |   10000           |    strong transmitter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30  |    1000           |             ^  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20  |     100           |    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10  |      10           |    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  0  |       1  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-10  |       0.1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-20  |       0.01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-30  |       0.001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-40  |       0.0001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-50  |       0.00001     |    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-60  |       0.000001    |            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-70  |       0.0000001   |             v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-80  |       0.00000001  |    sensitive receiver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   -90  |       0.000000001 |</a:t>
            </a:r>
          </a:p>
          <a:p>
            <a:pPr marL="109800" lvl="0"/>
            <a:r>
              <a:rPr lang="en-US" sz="1400" b="1"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|--------|-------------------|</a:t>
            </a: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30617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Signal Strength Graph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40" y="1905000"/>
            <a:ext cx="8381879" cy="219983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8000" indent="0">
              <a:buNone/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com.effinitytech.networkexplorer.SignalStrengthGraph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android:layout_width="match_parent"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app:layout_heightPercent="45%"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android:layout_below="@+id/table"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android:layout_height="225dp"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android:layout_margin="10dp"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android:layout_gravity="center"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android:id="@+id/signalStrengthGraph"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229600" cy="423601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Calibri"/>
              </a:rPr>
              <a:t>Layout refers to custom class</a:t>
            </a:r>
            <a:endParaRPr lang="en-US" sz="240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95" y="4876800"/>
            <a:ext cx="8381879" cy="77611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8000" indent="0">
              <a:buNone/>
            </a:pP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class SignalStrengthGraph extends SurfaceView implements SurfaceHolder.Callback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43895" y="4319773"/>
            <a:ext cx="8229600" cy="5570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marR="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marR="0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marR="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marR="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Calibri"/>
              </a:rPr>
              <a:t>Custom class</a:t>
            </a:r>
            <a:endParaRPr lang="en-US" sz="24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5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SurfaceView - SurfaceHolder</a:t>
            </a:r>
            <a:endParaRPr lang="en-US"/>
          </a:p>
        </p:txBody>
      </p:sp>
      <p:sp>
        <p:nvSpPr>
          <p:cNvPr id="5" name="Content Placeholder 1"/>
          <p:cNvSpPr txBox="1">
            <a:spLocks noGrp="1"/>
          </p:cNvSpPr>
          <p:nvPr>
            <p:ph idx="1"/>
          </p:nvPr>
        </p:nvSpPr>
        <p:spPr>
          <a:xfrm>
            <a:off x="450380" y="1362476"/>
            <a:ext cx="8305920" cy="2218924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+mn-lt"/>
              </a:rPr>
              <a:t>SurfaceView </a:t>
            </a:r>
          </a:p>
          <a:p>
            <a:pPr marL="775080" lvl="1" indent="-34308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 smtClean="0">
                <a:latin typeface="+mn-lt"/>
              </a:rPr>
              <a:t>provides a dedicated drawing surface</a:t>
            </a:r>
          </a:p>
          <a:p>
            <a:pPr marL="775080" lvl="1" indent="-34308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 smtClean="0">
                <a:latin typeface="+mn-lt"/>
              </a:rPr>
              <a:t>provides </a:t>
            </a:r>
            <a:r>
              <a:rPr lang="en-US" sz="2000">
                <a:latin typeface="+mn-lt"/>
              </a:rPr>
              <a:t>a surface in which a secondary thread can render into the </a:t>
            </a:r>
            <a:r>
              <a:rPr lang="en-US" sz="2000" smtClean="0">
                <a:latin typeface="+mn-lt"/>
              </a:rPr>
              <a:t>screen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smtClean="0">
                <a:latin typeface="+mn-lt"/>
              </a:rPr>
              <a:t>SurfaceHolder </a:t>
            </a:r>
          </a:p>
          <a:p>
            <a:pPr marL="775080" lvl="1" indent="-34308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 smtClean="0">
                <a:latin typeface="+mn-lt"/>
              </a:rPr>
              <a:t>abstract interface</a:t>
            </a:r>
          </a:p>
          <a:p>
            <a:pPr marL="775080" lvl="1" indent="-34308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000">
                <a:latin typeface="+mn-lt"/>
              </a:rPr>
              <a:t>a</a:t>
            </a:r>
            <a:r>
              <a:rPr lang="en-US" sz="2000" smtClean="0">
                <a:latin typeface="+mn-lt"/>
              </a:rPr>
              <a:t>llows editing of pixels in the surface</a:t>
            </a:r>
          </a:p>
          <a:p>
            <a:pPr marL="343080" lvl="0" indent="-34308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 sz="240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94912"/>
            <a:ext cx="8381879" cy="2305888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lvl="0"/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SignalStrengthGraphThread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 {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  <a:p>
            <a:pPr marL="109800" lvl="0"/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 marL="109800" lvl="0"/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void run()</a:t>
            </a:r>
          </a:p>
          <a:p>
            <a:pPr marL="109800" lvl="0"/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109800" lvl="0"/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Canvas mcanvas =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surfaceHolder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.lockCanvas();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signalStrengthGraph.doDraw(mcanvas,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mRssi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surfaceHolder.unlockCanvasAndPost(mcanvas);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79786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Bluetooth Device Discovery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BluetoothAdapter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BroadcastReceiver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79" y="1143000"/>
            <a:ext cx="3053422" cy="54283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Wi-Fi Device Discovery</a:t>
            </a:r>
          </a:p>
        </p:txBody>
      </p:sp>
      <p:sp>
        <p:nvSpPr>
          <p:cNvPr id="4" name="Content Placeholder 1"/>
          <p:cNvSpPr txBox="1"/>
          <p:nvPr/>
        </p:nvSpPr>
        <p:spPr>
          <a:xfrm>
            <a:off x="457200" y="1481399"/>
            <a:ext cx="4343400" cy="452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r>
              <a:rPr lang="en-US" sz="2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WifiDevicesScanner</a:t>
            </a:r>
          </a:p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r>
              <a:rPr lang="en-US" sz="2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DeviceDiscoverer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2895600" cy="5152466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Address Resolution Protocol (ARP)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800">
                <a:latin typeface="Calibri"/>
              </a:rPr>
              <a:t>Telecommunication protocol used for resolution of network layer addresses into link layer addresses</a:t>
            </a:r>
          </a:p>
          <a:p>
            <a:pPr marL="343080" lvl="0" indent="-343080" hangingPunct="1"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800">
                <a:latin typeface="Calibri"/>
              </a:rPr>
              <a:t>In other words, it resolves network address (IP) to a physical address (MAC)</a:t>
            </a:r>
          </a:p>
          <a:p>
            <a:pPr marL="343080" lvl="0" indent="-343080" hangingPunct="1"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800">
                <a:latin typeface="Calibri"/>
              </a:rPr>
              <a:t>Broadcast: “who is X.X.X.X tell Y.Y.Y.Y”</a:t>
            </a:r>
          </a:p>
          <a:p>
            <a:pPr marL="343080" lvl="0" indent="-343080" hangingPunct="1"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800">
                <a:latin typeface="Calibri"/>
              </a:rPr>
              <a:t>Target sends "X.X.X.X is hh:hh:hh:hh:hh:hh“ to “Y.Y.Y.Y”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114800" cy="2070421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67000"/>
            <a:ext cx="8229600" cy="34591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marR="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tabLst/>
              <a:defRPr lang="en-US" sz="2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marR="0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tabLst/>
              <a:defRPr lang="en-US" sz="2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marR="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tabLst/>
              <a:def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marR="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en-US" sz="20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0" indent="0" hangingPunct="1">
              <a:spcBef>
                <a:spcPts val="799"/>
              </a:spcBef>
              <a:spcAft>
                <a:spcPts val="0"/>
              </a:spcAft>
              <a:buSzPct val="100000"/>
              <a:buNone/>
            </a:pPr>
            <a:endParaRPr lang="en-US" smtClean="0">
              <a:latin typeface="Calibri"/>
            </a:endParaRPr>
          </a:p>
          <a:p>
            <a:pPr marL="0" indent="0" hangingPunct="1">
              <a:spcBef>
                <a:spcPts val="799"/>
              </a:spcBef>
              <a:spcAft>
                <a:spcPts val="0"/>
              </a:spcAft>
              <a:buSzPct val="100000"/>
              <a:buNone/>
            </a:pPr>
            <a:endParaRPr lang="en-US">
              <a:latin typeface="Calibri"/>
            </a:endParaRPr>
          </a:p>
          <a:p>
            <a:pPr marL="0" indent="0" algn="ctr" hangingPunct="1">
              <a:spcBef>
                <a:spcPts val="799"/>
              </a:spcBef>
              <a:spcAft>
                <a:spcPts val="0"/>
              </a:spcAft>
              <a:buSzPct val="100000"/>
              <a:buNone/>
            </a:pPr>
            <a:r>
              <a:rPr lang="en-US" smtClean="0">
                <a:latin typeface="Calibri"/>
                <a:hlinkClick r:id="rId3"/>
              </a:rPr>
              <a:t>www.phunware.com/company/careers/</a:t>
            </a:r>
            <a:endParaRPr lang="en-US" smtClean="0">
              <a:latin typeface="Calibri"/>
            </a:endParaRPr>
          </a:p>
          <a:p>
            <a:pPr marL="0" indent="0" algn="ctr" hangingPunct="1">
              <a:spcBef>
                <a:spcPts val="799"/>
              </a:spcBef>
              <a:spcAft>
                <a:spcPts val="0"/>
              </a:spcAft>
              <a:buSzPct val="100000"/>
              <a:buNone/>
            </a:pPr>
            <a:r>
              <a:rPr lang="en-US" smtClean="0">
                <a:latin typeface="Calibri"/>
                <a:hlinkClick r:id="rId4"/>
              </a:rPr>
              <a:t>bwixted@phunware.com</a:t>
            </a:r>
            <a:endParaRPr lang="en-US" smtClean="0">
              <a:latin typeface="Calibri"/>
            </a:endParaRPr>
          </a:p>
          <a:p>
            <a:pPr marL="0" indent="0" algn="ctr" hangingPunct="1">
              <a:spcBef>
                <a:spcPts val="799"/>
              </a:spcBef>
              <a:spcAft>
                <a:spcPts val="0"/>
              </a:spcAft>
              <a:buSzPct val="100000"/>
              <a:buNone/>
            </a:pP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9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6" y="347663"/>
            <a:ext cx="7759874" cy="590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MAC Address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b="1">
                <a:latin typeface="Calibri"/>
              </a:rPr>
              <a:t>MAC</a:t>
            </a:r>
            <a:r>
              <a:rPr lang="en-US" sz="2400">
                <a:latin typeface="Calibri"/>
              </a:rPr>
              <a:t>, Media Access Control, </a:t>
            </a:r>
            <a:r>
              <a:rPr lang="en-US" sz="2400" b="1">
                <a:latin typeface="Calibri"/>
              </a:rPr>
              <a:t>address</a:t>
            </a:r>
            <a:r>
              <a:rPr lang="en-US" sz="2400">
                <a:latin typeface="Calibri"/>
              </a:rPr>
              <a:t> is a globally unique identifier assigned to network devices,</a:t>
            </a:r>
          </a:p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 b="1">
                <a:latin typeface="Calibri"/>
              </a:rPr>
              <a:t>MAC addresses</a:t>
            </a:r>
            <a:r>
              <a:rPr lang="en-US" sz="2400">
                <a:latin typeface="Calibri"/>
              </a:rPr>
              <a:t> are 6-byte (48-bits) in length, and are written in MM:MM:MM:SS:SS:SS format.</a:t>
            </a:r>
          </a:p>
          <a:p>
            <a:pPr marL="343080" lvl="0" indent="-343080" hangingPunct="1"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400">
                <a:latin typeface="Calibri"/>
              </a:rPr>
              <a:t>OUI (organizationally unique identifier) assigned by IEEE</a:t>
            </a:r>
          </a:p>
          <a:p>
            <a:pPr marL="109800" lvl="0" indent="0" hangingPunct="1">
              <a:spcBef>
                <a:spcPts val="499"/>
              </a:spcBef>
              <a:spcAft>
                <a:spcPts val="0"/>
              </a:spcAft>
              <a:buNone/>
            </a:pPr>
            <a:endParaRPr lang="en-US" sz="2000">
              <a:latin typeface="Calibri"/>
            </a:endParaRPr>
          </a:p>
          <a:p>
            <a:pPr marL="109800" lvl="0" indent="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400">
                <a:latin typeface="Courier New" pitchFamily="49"/>
                <a:cs typeface="Courier New" pitchFamily="49"/>
              </a:rPr>
              <a:t>CC:3A:61:E7:11:FE</a:t>
            </a:r>
          </a:p>
          <a:p>
            <a:pPr marL="109800" lvl="0" indent="0" algn="ctr" hangingPunct="1">
              <a:spcBef>
                <a:spcPts val="601"/>
              </a:spcBef>
              <a:spcAft>
                <a:spcPts val="0"/>
              </a:spcAft>
              <a:buNone/>
            </a:pPr>
            <a:endParaRPr lang="en-US" sz="2400">
              <a:latin typeface="Courier New" pitchFamily="49"/>
              <a:cs typeface="Courier New" pitchFamily="49"/>
            </a:endParaRPr>
          </a:p>
          <a:p>
            <a:pPr marL="109800" lvl="0" indent="0" algn="ctr" hangingPunct="1">
              <a:spcBef>
                <a:spcPts val="601"/>
              </a:spcBef>
              <a:spcAft>
                <a:spcPts val="0"/>
              </a:spcAft>
              <a:buNone/>
            </a:pPr>
            <a:endParaRPr lang="en-US" sz="2400">
              <a:latin typeface="Courier New" pitchFamily="49"/>
              <a:cs typeface="Courier New" pitchFamily="49"/>
            </a:endParaRPr>
          </a:p>
          <a:p>
            <a:pPr marL="109800" lvl="0" indent="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400">
                <a:latin typeface="Courier New" pitchFamily="49"/>
                <a:cs typeface="Courier New" pitchFamily="49"/>
              </a:rPr>
              <a:t>			  </a:t>
            </a:r>
            <a:r>
              <a:rPr lang="en-US" sz="2400">
                <a:latin typeface="Calibri"/>
                <a:cs typeface="Courier New" pitchFamily="49"/>
              </a:rPr>
              <a:t>OUI      NIC-specific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66981" y="4229101"/>
            <a:ext cx="762120" cy="1447919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0"/>
              <a:gd name="f15" fmla="abs f6"/>
              <a:gd name="f16" fmla="abs f7"/>
              <a:gd name="f17" fmla="abs f8"/>
              <a:gd name="f18" fmla="val f9"/>
              <a:gd name="f19" fmla="val f13"/>
              <a:gd name="f20" fmla="val f12"/>
              <a:gd name="f21" fmla="+- 2700000 f3 0"/>
              <a:gd name="f22" fmla="*/ f14 f2 1"/>
              <a:gd name="f23" fmla="?: f15 f6 1"/>
              <a:gd name="f24" fmla="?: f16 f7 1"/>
              <a:gd name="f25" fmla="?: f17 f8 1"/>
              <a:gd name="f26" fmla="*/ f21 f10 1"/>
              <a:gd name="f27" fmla="*/ f22 1 f5"/>
              <a:gd name="f28" fmla="*/ f23 1 21600"/>
              <a:gd name="f29" fmla="*/ f24 1 21600"/>
              <a:gd name="f30" fmla="*/ 21600 f23 1"/>
              <a:gd name="f31" fmla="*/ 21600 f24 1"/>
              <a:gd name="f32" fmla="*/ f26 1 f2"/>
              <a:gd name="f33" fmla="+- f27 0 f3"/>
              <a:gd name="f34" fmla="min f29 f28"/>
              <a:gd name="f35" fmla="*/ f30 1 f25"/>
              <a:gd name="f36" fmla="*/ f31 1 f25"/>
              <a:gd name="f37" fmla="+- 0 0 f32"/>
              <a:gd name="f38" fmla="val f35"/>
              <a:gd name="f39" fmla="val f36"/>
              <a:gd name="f40" fmla="+- 0 0 f37"/>
              <a:gd name="f41" fmla="*/ f18 f34 1"/>
              <a:gd name="f42" fmla="+- f39 0 f18"/>
              <a:gd name="f43" fmla="+- f38 0 f18"/>
              <a:gd name="f44" fmla="*/ f40 f2 1"/>
              <a:gd name="f45" fmla="*/ f38 f34 1"/>
              <a:gd name="f46" fmla="*/ f39 f34 1"/>
              <a:gd name="f47" fmla="*/ f43 1 2"/>
              <a:gd name="f48" fmla="min f43 f42"/>
              <a:gd name="f49" fmla="*/ f42 f19 1"/>
              <a:gd name="f50" fmla="*/ f44 1 f10"/>
              <a:gd name="f51" fmla="+- f18 f47 0"/>
              <a:gd name="f52" fmla="*/ f48 f20 1"/>
              <a:gd name="f53" fmla="*/ f49 1 100000"/>
              <a:gd name="f54" fmla="+- f50 0 f3"/>
              <a:gd name="f55" fmla="*/ f47 f34 1"/>
              <a:gd name="f56" fmla="*/ f52 1 100000"/>
              <a:gd name="f57" fmla="cos 1 f54"/>
              <a:gd name="f58" fmla="sin 1 f54"/>
              <a:gd name="f59" fmla="*/ f51 f34 1"/>
              <a:gd name="f60" fmla="*/ f53 f34 1"/>
              <a:gd name="f61" fmla="+- f53 0 f56"/>
              <a:gd name="f62" fmla="+- f39 0 f56"/>
              <a:gd name="f63" fmla="+- 0 0 f57"/>
              <a:gd name="f64" fmla="+- 0 0 f58"/>
              <a:gd name="f65" fmla="*/ f56 f34 1"/>
              <a:gd name="f66" fmla="+- 0 0 f63"/>
              <a:gd name="f67" fmla="+- 0 0 f64"/>
              <a:gd name="f68" fmla="*/ f61 f34 1"/>
              <a:gd name="f69" fmla="*/ f62 f34 1"/>
              <a:gd name="f70" fmla="*/ f66 f47 1"/>
              <a:gd name="f71" fmla="*/ f67 f56 1"/>
              <a:gd name="f72" fmla="+- f18 f70 0"/>
              <a:gd name="f73" fmla="+- f56 0 f71"/>
              <a:gd name="f74" fmla="+- f39 f71 0"/>
              <a:gd name="f75" fmla="+- f74 0 f56"/>
              <a:gd name="f76" fmla="*/ f73 f34 1"/>
              <a:gd name="f77" fmla="*/ f72 f34 1"/>
              <a:gd name="f78" fmla="*/ f75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1" y="f41"/>
              </a:cxn>
              <a:cxn ang="f33">
                <a:pos x="f45" y="f60"/>
              </a:cxn>
              <a:cxn ang="f33">
                <a:pos x="f41" y="f46"/>
              </a:cxn>
            </a:cxnLst>
            <a:rect l="f41" t="f76" r="f77" b="f78"/>
            <a:pathLst>
              <a:path stroke="0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  <a:close/>
              </a:path>
              <a:path fill="none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</a:path>
            </a:pathLst>
          </a:custGeom>
          <a:noFill/>
          <a:ln w="22320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5067181" y="4229101"/>
            <a:ext cx="762120" cy="1447919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0"/>
              <a:gd name="f15" fmla="abs f6"/>
              <a:gd name="f16" fmla="abs f7"/>
              <a:gd name="f17" fmla="abs f8"/>
              <a:gd name="f18" fmla="val f9"/>
              <a:gd name="f19" fmla="val f13"/>
              <a:gd name="f20" fmla="val f12"/>
              <a:gd name="f21" fmla="+- 2700000 f3 0"/>
              <a:gd name="f22" fmla="*/ f14 f2 1"/>
              <a:gd name="f23" fmla="?: f15 f6 1"/>
              <a:gd name="f24" fmla="?: f16 f7 1"/>
              <a:gd name="f25" fmla="?: f17 f8 1"/>
              <a:gd name="f26" fmla="*/ f21 f10 1"/>
              <a:gd name="f27" fmla="*/ f22 1 f5"/>
              <a:gd name="f28" fmla="*/ f23 1 21600"/>
              <a:gd name="f29" fmla="*/ f24 1 21600"/>
              <a:gd name="f30" fmla="*/ 21600 f23 1"/>
              <a:gd name="f31" fmla="*/ 21600 f24 1"/>
              <a:gd name="f32" fmla="*/ f26 1 f2"/>
              <a:gd name="f33" fmla="+- f27 0 f3"/>
              <a:gd name="f34" fmla="min f29 f28"/>
              <a:gd name="f35" fmla="*/ f30 1 f25"/>
              <a:gd name="f36" fmla="*/ f31 1 f25"/>
              <a:gd name="f37" fmla="+- 0 0 f32"/>
              <a:gd name="f38" fmla="val f35"/>
              <a:gd name="f39" fmla="val f36"/>
              <a:gd name="f40" fmla="+- 0 0 f37"/>
              <a:gd name="f41" fmla="*/ f18 f34 1"/>
              <a:gd name="f42" fmla="+- f39 0 f18"/>
              <a:gd name="f43" fmla="+- f38 0 f18"/>
              <a:gd name="f44" fmla="*/ f40 f2 1"/>
              <a:gd name="f45" fmla="*/ f38 f34 1"/>
              <a:gd name="f46" fmla="*/ f39 f34 1"/>
              <a:gd name="f47" fmla="*/ f43 1 2"/>
              <a:gd name="f48" fmla="min f43 f42"/>
              <a:gd name="f49" fmla="*/ f42 f19 1"/>
              <a:gd name="f50" fmla="*/ f44 1 f10"/>
              <a:gd name="f51" fmla="+- f18 f47 0"/>
              <a:gd name="f52" fmla="*/ f48 f20 1"/>
              <a:gd name="f53" fmla="*/ f49 1 100000"/>
              <a:gd name="f54" fmla="+- f50 0 f3"/>
              <a:gd name="f55" fmla="*/ f47 f34 1"/>
              <a:gd name="f56" fmla="*/ f52 1 100000"/>
              <a:gd name="f57" fmla="cos 1 f54"/>
              <a:gd name="f58" fmla="sin 1 f54"/>
              <a:gd name="f59" fmla="*/ f51 f34 1"/>
              <a:gd name="f60" fmla="*/ f53 f34 1"/>
              <a:gd name="f61" fmla="+- f53 0 f56"/>
              <a:gd name="f62" fmla="+- f39 0 f56"/>
              <a:gd name="f63" fmla="+- 0 0 f57"/>
              <a:gd name="f64" fmla="+- 0 0 f58"/>
              <a:gd name="f65" fmla="*/ f56 f34 1"/>
              <a:gd name="f66" fmla="+- 0 0 f63"/>
              <a:gd name="f67" fmla="+- 0 0 f64"/>
              <a:gd name="f68" fmla="*/ f61 f34 1"/>
              <a:gd name="f69" fmla="*/ f62 f34 1"/>
              <a:gd name="f70" fmla="*/ f66 f47 1"/>
              <a:gd name="f71" fmla="*/ f67 f56 1"/>
              <a:gd name="f72" fmla="+- f18 f70 0"/>
              <a:gd name="f73" fmla="+- f56 0 f71"/>
              <a:gd name="f74" fmla="+- f39 f71 0"/>
              <a:gd name="f75" fmla="+- f74 0 f56"/>
              <a:gd name="f76" fmla="*/ f73 f34 1"/>
              <a:gd name="f77" fmla="*/ f72 f34 1"/>
              <a:gd name="f78" fmla="*/ f75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1" y="f41"/>
              </a:cxn>
              <a:cxn ang="f33">
                <a:pos x="f45" y="f60"/>
              </a:cxn>
              <a:cxn ang="f33">
                <a:pos x="f41" y="f46"/>
              </a:cxn>
            </a:cxnLst>
            <a:rect l="f41" t="f76" r="f77" b="f78"/>
            <a:pathLst>
              <a:path stroke="0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  <a:close/>
              </a:path>
              <a:path fill="none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</a:path>
            </a:pathLst>
          </a:custGeom>
          <a:noFill/>
          <a:ln w="22320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ARP Cache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1639094"/>
            <a:ext cx="64389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Device Manufacturer Lookup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OUIs are assigned by IEEE</a:t>
            </a:r>
          </a:p>
          <a:p>
            <a:pPr marL="743040" lvl="1" indent="-285840"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</a:pPr>
            <a:r>
              <a:rPr lang="en-US" i="1">
                <a:latin typeface="Calibri"/>
              </a:rPr>
              <a:t>http://standards-oui.ieee.org/oui/oui.txt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Conversion to asset (devices.txt)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Load into map for lookup (DeviceManager)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Subnet Scanning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590919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</a:rPr>
              <a:t>IP: 192.168.1.10</a:t>
            </a:r>
          </a:p>
          <a:p>
            <a:pPr marL="457200" lvl="1" indent="0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</a:rPr>
              <a:t>NetMask: 16777215 (0xFFFFFF)</a:t>
            </a:r>
          </a:p>
          <a:p>
            <a:pPr marL="457200" lvl="1" indent="0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</a:rPr>
              <a:t>CIDR: 24 (this is “Class C” -&gt; 254 hosts)</a:t>
            </a:r>
          </a:p>
          <a:p>
            <a:pPr marL="457200" lvl="1" indent="0">
              <a:lnSpc>
                <a:spcPct val="90000"/>
              </a:lnSpc>
              <a:spcBef>
                <a:spcPts val="901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</a:rPr>
              <a:t>Start IP: 192.168.1.1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520" y="4191120"/>
            <a:ext cx="2209680" cy="457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192.168.1.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4191120"/>
            <a:ext cx="685799" cy="457200"/>
          </a:xfrm>
          <a:prstGeom prst="rect">
            <a:avLst/>
          </a:prstGeom>
          <a:solidFill>
            <a:srgbClr val="CCC1DA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 spc="0" baseline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Arial Unicode MS" pitchFamily="2"/>
                <a:cs typeface="Arial Unicode MS" pitchFamily="2"/>
              </a:rPr>
              <a:t>10</a:t>
            </a:r>
          </a:p>
        </p:txBody>
      </p:sp>
      <p:sp>
        <p:nvSpPr>
          <p:cNvPr id="6" name="Right Brace 6"/>
          <p:cNvSpPr/>
          <p:nvPr/>
        </p:nvSpPr>
        <p:spPr>
          <a:xfrm rot="5400000">
            <a:off x="3600540" y="4030740"/>
            <a:ext cx="762120" cy="2171520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0"/>
              <a:gd name="f15" fmla="abs f6"/>
              <a:gd name="f16" fmla="abs f7"/>
              <a:gd name="f17" fmla="abs f8"/>
              <a:gd name="f18" fmla="val f9"/>
              <a:gd name="f19" fmla="val f13"/>
              <a:gd name="f20" fmla="val f12"/>
              <a:gd name="f21" fmla="+- 2700000 f3 0"/>
              <a:gd name="f22" fmla="*/ f14 f2 1"/>
              <a:gd name="f23" fmla="?: f15 f6 1"/>
              <a:gd name="f24" fmla="?: f16 f7 1"/>
              <a:gd name="f25" fmla="?: f17 f8 1"/>
              <a:gd name="f26" fmla="*/ f21 f10 1"/>
              <a:gd name="f27" fmla="*/ f22 1 f5"/>
              <a:gd name="f28" fmla="*/ f23 1 21600"/>
              <a:gd name="f29" fmla="*/ f24 1 21600"/>
              <a:gd name="f30" fmla="*/ 21600 f23 1"/>
              <a:gd name="f31" fmla="*/ 21600 f24 1"/>
              <a:gd name="f32" fmla="*/ f26 1 f2"/>
              <a:gd name="f33" fmla="+- f27 0 f3"/>
              <a:gd name="f34" fmla="min f29 f28"/>
              <a:gd name="f35" fmla="*/ f30 1 f25"/>
              <a:gd name="f36" fmla="*/ f31 1 f25"/>
              <a:gd name="f37" fmla="+- 0 0 f32"/>
              <a:gd name="f38" fmla="val f35"/>
              <a:gd name="f39" fmla="val f36"/>
              <a:gd name="f40" fmla="+- 0 0 f37"/>
              <a:gd name="f41" fmla="*/ f18 f34 1"/>
              <a:gd name="f42" fmla="+- f39 0 f18"/>
              <a:gd name="f43" fmla="+- f38 0 f18"/>
              <a:gd name="f44" fmla="*/ f40 f2 1"/>
              <a:gd name="f45" fmla="*/ f38 f34 1"/>
              <a:gd name="f46" fmla="*/ f39 f34 1"/>
              <a:gd name="f47" fmla="*/ f43 1 2"/>
              <a:gd name="f48" fmla="min f43 f42"/>
              <a:gd name="f49" fmla="*/ f42 f19 1"/>
              <a:gd name="f50" fmla="*/ f44 1 f10"/>
              <a:gd name="f51" fmla="+- f18 f47 0"/>
              <a:gd name="f52" fmla="*/ f48 f20 1"/>
              <a:gd name="f53" fmla="*/ f49 1 100000"/>
              <a:gd name="f54" fmla="+- f50 0 f3"/>
              <a:gd name="f55" fmla="*/ f47 f34 1"/>
              <a:gd name="f56" fmla="*/ f52 1 100000"/>
              <a:gd name="f57" fmla="cos 1 f54"/>
              <a:gd name="f58" fmla="sin 1 f54"/>
              <a:gd name="f59" fmla="*/ f51 f34 1"/>
              <a:gd name="f60" fmla="*/ f53 f34 1"/>
              <a:gd name="f61" fmla="+- f53 0 f56"/>
              <a:gd name="f62" fmla="+- f39 0 f56"/>
              <a:gd name="f63" fmla="+- 0 0 f57"/>
              <a:gd name="f64" fmla="+- 0 0 f58"/>
              <a:gd name="f65" fmla="*/ f56 f34 1"/>
              <a:gd name="f66" fmla="+- 0 0 f63"/>
              <a:gd name="f67" fmla="+- 0 0 f64"/>
              <a:gd name="f68" fmla="*/ f61 f34 1"/>
              <a:gd name="f69" fmla="*/ f62 f34 1"/>
              <a:gd name="f70" fmla="*/ f66 f47 1"/>
              <a:gd name="f71" fmla="*/ f67 f56 1"/>
              <a:gd name="f72" fmla="+- f18 f70 0"/>
              <a:gd name="f73" fmla="+- f56 0 f71"/>
              <a:gd name="f74" fmla="+- f39 f71 0"/>
              <a:gd name="f75" fmla="+- f74 0 f56"/>
              <a:gd name="f76" fmla="*/ f73 f34 1"/>
              <a:gd name="f77" fmla="*/ f72 f34 1"/>
              <a:gd name="f78" fmla="*/ f75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1" y="f41"/>
              </a:cxn>
              <a:cxn ang="f33">
                <a:pos x="f45" y="f60"/>
              </a:cxn>
              <a:cxn ang="f33">
                <a:pos x="f41" y="f46"/>
              </a:cxn>
            </a:cxnLst>
            <a:rect l="f41" t="f76" r="f77" b="f78"/>
            <a:pathLst>
              <a:path stroke="0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  <a:close/>
              </a:path>
              <a:path fill="none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</a:path>
            </a:pathLst>
          </a:custGeom>
          <a:noFill/>
          <a:ln w="22320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Right Brace 7"/>
          <p:cNvSpPr/>
          <p:nvPr/>
        </p:nvSpPr>
        <p:spPr>
          <a:xfrm rot="5400000">
            <a:off x="5010120" y="4792680"/>
            <a:ext cx="762120" cy="647640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0"/>
              <a:gd name="f15" fmla="abs f6"/>
              <a:gd name="f16" fmla="abs f7"/>
              <a:gd name="f17" fmla="abs f8"/>
              <a:gd name="f18" fmla="val f9"/>
              <a:gd name="f19" fmla="val f13"/>
              <a:gd name="f20" fmla="val f12"/>
              <a:gd name="f21" fmla="+- 2700000 f3 0"/>
              <a:gd name="f22" fmla="*/ f14 f2 1"/>
              <a:gd name="f23" fmla="?: f15 f6 1"/>
              <a:gd name="f24" fmla="?: f16 f7 1"/>
              <a:gd name="f25" fmla="?: f17 f8 1"/>
              <a:gd name="f26" fmla="*/ f21 f10 1"/>
              <a:gd name="f27" fmla="*/ f22 1 f5"/>
              <a:gd name="f28" fmla="*/ f23 1 21600"/>
              <a:gd name="f29" fmla="*/ f24 1 21600"/>
              <a:gd name="f30" fmla="*/ 21600 f23 1"/>
              <a:gd name="f31" fmla="*/ 21600 f24 1"/>
              <a:gd name="f32" fmla="*/ f26 1 f2"/>
              <a:gd name="f33" fmla="+- f27 0 f3"/>
              <a:gd name="f34" fmla="min f29 f28"/>
              <a:gd name="f35" fmla="*/ f30 1 f25"/>
              <a:gd name="f36" fmla="*/ f31 1 f25"/>
              <a:gd name="f37" fmla="+- 0 0 f32"/>
              <a:gd name="f38" fmla="val f35"/>
              <a:gd name="f39" fmla="val f36"/>
              <a:gd name="f40" fmla="+- 0 0 f37"/>
              <a:gd name="f41" fmla="*/ f18 f34 1"/>
              <a:gd name="f42" fmla="+- f39 0 f18"/>
              <a:gd name="f43" fmla="+- f38 0 f18"/>
              <a:gd name="f44" fmla="*/ f40 f2 1"/>
              <a:gd name="f45" fmla="*/ f38 f34 1"/>
              <a:gd name="f46" fmla="*/ f39 f34 1"/>
              <a:gd name="f47" fmla="*/ f43 1 2"/>
              <a:gd name="f48" fmla="min f43 f42"/>
              <a:gd name="f49" fmla="*/ f42 f19 1"/>
              <a:gd name="f50" fmla="*/ f44 1 f10"/>
              <a:gd name="f51" fmla="+- f18 f47 0"/>
              <a:gd name="f52" fmla="*/ f48 f20 1"/>
              <a:gd name="f53" fmla="*/ f49 1 100000"/>
              <a:gd name="f54" fmla="+- f50 0 f3"/>
              <a:gd name="f55" fmla="*/ f47 f34 1"/>
              <a:gd name="f56" fmla="*/ f52 1 100000"/>
              <a:gd name="f57" fmla="cos 1 f54"/>
              <a:gd name="f58" fmla="sin 1 f54"/>
              <a:gd name="f59" fmla="*/ f51 f34 1"/>
              <a:gd name="f60" fmla="*/ f53 f34 1"/>
              <a:gd name="f61" fmla="+- f53 0 f56"/>
              <a:gd name="f62" fmla="+- f39 0 f56"/>
              <a:gd name="f63" fmla="+- 0 0 f57"/>
              <a:gd name="f64" fmla="+- 0 0 f58"/>
              <a:gd name="f65" fmla="*/ f56 f34 1"/>
              <a:gd name="f66" fmla="+- 0 0 f63"/>
              <a:gd name="f67" fmla="+- 0 0 f64"/>
              <a:gd name="f68" fmla="*/ f61 f34 1"/>
              <a:gd name="f69" fmla="*/ f62 f34 1"/>
              <a:gd name="f70" fmla="*/ f66 f47 1"/>
              <a:gd name="f71" fmla="*/ f67 f56 1"/>
              <a:gd name="f72" fmla="+- f18 f70 0"/>
              <a:gd name="f73" fmla="+- f56 0 f71"/>
              <a:gd name="f74" fmla="+- f39 f71 0"/>
              <a:gd name="f75" fmla="+- f74 0 f56"/>
              <a:gd name="f76" fmla="*/ f73 f34 1"/>
              <a:gd name="f77" fmla="*/ f72 f34 1"/>
              <a:gd name="f78" fmla="*/ f75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1" y="f41"/>
              </a:cxn>
              <a:cxn ang="f33">
                <a:pos x="f45" y="f60"/>
              </a:cxn>
              <a:cxn ang="f33">
                <a:pos x="f41" y="f46"/>
              </a:cxn>
            </a:cxnLst>
            <a:rect l="f41" t="f76" r="f77" b="f78"/>
            <a:pathLst>
              <a:path stroke="0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  <a:close/>
              </a:path>
              <a:path fill="none">
                <a:moveTo>
                  <a:pt x="f41" y="f41"/>
                </a:moveTo>
                <a:arcTo wR="f55" hR="f65" stAng="f4" swAng="f3"/>
                <a:lnTo>
                  <a:pt x="f59" y="f68"/>
                </a:lnTo>
                <a:arcTo wR="f55" hR="f65" stAng="f2" swAng="f11"/>
                <a:arcTo wR="f55" hR="f65" stAng="f4" swAng="f11"/>
                <a:lnTo>
                  <a:pt x="f59" y="f69"/>
                </a:lnTo>
                <a:arcTo wR="f55" hR="f65" stAng="f9" swAng="f3"/>
              </a:path>
            </a:pathLst>
          </a:custGeom>
          <a:noFill/>
          <a:ln w="22320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9000" y="5497920"/>
            <a:ext cx="1021679" cy="3693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Network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00120" y="5486399"/>
            <a:ext cx="653040" cy="3693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Host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Subnet Scanning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InetAddress.IsReachable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uses ICMP (Internet Control Message Protocol)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Tools like ping and traceroute use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Wifi Device name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Network Service Discovery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NetBios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Port Scanning</a:t>
            </a:r>
            <a:endParaRPr lang="en-US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Open socket to IP/Port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Ports 1 to 65535</a:t>
            </a:r>
            <a:endParaRPr lang="en-US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3200400"/>
            <a:ext cx="8381879" cy="2017925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lvl="0"/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try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socket =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Socket();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socket.bind(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socket.connect(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b="1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InetSocketAddress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TIMEOUT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socket.close();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 connected =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catch </a:t>
            </a:r>
            <a:r>
              <a:rPr lang="en-US" sz="1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(IOException e) {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8570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Port Scanning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381000"/>
            <a:ext cx="3529013" cy="62738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ACRA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Crash reporting tool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480" y="2209680"/>
            <a:ext cx="7924680" cy="338544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import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org.acra.ACRA;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import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org.acra.annotation.ReportsCrashes;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@ReportsCrashes(formUri =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"http://effinitytech.com/update.php"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)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endParaRPr lang="en-US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10980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public class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MainApp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extends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Application {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@Override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public void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onCreate() {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super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.onCreate();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     ACRA.</a:t>
            </a:r>
            <a:r>
              <a:rPr lang="en-US" sz="1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init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(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this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);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Overview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Network Utilities Review</a:t>
            </a: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Fragments &amp; Navigation Drawer Design</a:t>
            </a:r>
            <a:endParaRPr lang="en-US">
              <a:latin typeface="Calibri"/>
            </a:endParaRP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Wifi Network Discovery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Bluetooth Device Discovery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Wifi Device Discovery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3</a:t>
            </a:r>
            <a:r>
              <a:rPr lang="en-US" baseline="30000">
                <a:latin typeface="Calibri"/>
              </a:rPr>
              <a:t>rd</a:t>
            </a:r>
            <a:r>
              <a:rPr lang="en-US">
                <a:latin typeface="Calibri"/>
              </a:rPr>
              <a:t> party: ACRA, Google Analytics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ACRA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609480" y="3200400"/>
            <a:ext cx="8229600" cy="2185200"/>
          </a:xfrm>
          <a:solidFill>
            <a:srgbClr val="DCE6F2"/>
          </a:solidFill>
        </p:spPr>
        <p:txBody>
          <a:bodyPr lIns="91440" tIns="182880" rIns="91440" bIns="18288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$fileName = 'temp/crash'.date('Y-m-d_H-i-s').'.txt';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$file = fopen($fileName,'w');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foreach($_POST as $key =&gt; $value) {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    $reportLine = $key." = ".$value."\n";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    fwrite($file, $reportLine);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}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fclose($file);</a:t>
            </a:r>
          </a:p>
        </p:txBody>
      </p:sp>
      <p:sp>
        <p:nvSpPr>
          <p:cNvPr id="4" name="Content Placeholder 1"/>
          <p:cNvSpPr txBox="1"/>
          <p:nvPr/>
        </p:nvSpPr>
        <p:spPr>
          <a:xfrm>
            <a:off x="457200" y="1481399"/>
            <a:ext cx="8229600" cy="149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r>
              <a:rPr lang="en-US" sz="2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ACRA module containing acra-4.7.0.aar</a:t>
            </a:r>
          </a:p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r>
              <a:rPr lang="en-US" sz="27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PHP to catch crash reports</a:t>
            </a:r>
          </a:p>
          <a:p>
            <a:pPr marL="10980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endParaRPr lang="en-US" sz="2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endParaRPr lang="en-US" sz="2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365760" marR="0" lvl="0" indent="-25596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Char char=""/>
              <a:tabLst/>
            </a:pPr>
            <a:endParaRPr lang="en-US" sz="27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ACRA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Crash report</a:t>
            </a:r>
          </a:p>
        </p:txBody>
      </p:sp>
      <p:sp>
        <p:nvSpPr>
          <p:cNvPr id="4" name="Content Placeholder 3"/>
          <p:cNvSpPr txBox="1"/>
          <p:nvPr/>
        </p:nvSpPr>
        <p:spPr>
          <a:xfrm>
            <a:off x="304920" y="2286000"/>
            <a:ext cx="8534520" cy="3859559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3-10 16:58:46.307 D/AndroidRuntime( 5090): Shutting down VM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 E/NetworkExplorer( 5090): java.lang.RuntimeException: Unable to start activity ComponentInfo{com.effinitytech.networkexplorer/com.effinitytech.networkexplorer.WifiNetworkActivity}: java.lang.NumberFormatException: Invalid int: "NETGEAR"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 E/NetworkExplorer( 5090): 	at android.app.ActivityThread.performLaunchActivity(ActivityThread.java:2693)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 E/NetworkExplorer( 5090): 	at android.app.ActivityThread.handleLaunchActivity(ActivityThread.java:2758)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 E/NetworkExplorer( 5090): 	at android.app.ActivityThread.access$900(ActivityThread.java:177)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 E/NetworkExplorer( 5090): 	at android.app.ActivityThread$H.handleMessage(ActivityThread.java:1448)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03-10 16:58:46.307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Google Analytics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481399"/>
            <a:ext cx="8229600" cy="4996080"/>
          </a:xfrm>
          <a:solidFill>
            <a:srgbClr val="DCE6F2"/>
          </a:solidFill>
        </p:spPr>
        <p:txBody>
          <a:bodyPr lIns="91440" tIns="182880" rIns="91440" bIns="18288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import </a:t>
            </a:r>
            <a:r>
              <a:rPr lang="en-US" sz="1400">
                <a:latin typeface="Courier New" pitchFamily="49"/>
                <a:cs typeface="Courier New" pitchFamily="49"/>
              </a:rPr>
              <a:t>com.google.android.gms.analytics.GoogleAnalytics;</a:t>
            </a:r>
            <a:r>
              <a:rPr lang="en-US" sz="1400" i="1">
                <a:latin typeface="Courier New" pitchFamily="49"/>
                <a:cs typeface="Courier New" pitchFamily="49"/>
              </a:rPr>
              <a:t/>
            </a:r>
            <a:br>
              <a:rPr lang="en-US" sz="1400" i="1">
                <a:latin typeface="Courier New" pitchFamily="49"/>
                <a:cs typeface="Courier New" pitchFamily="49"/>
              </a:rPr>
            </a:br>
            <a:r>
              <a:rPr lang="en-US" sz="1400" b="1">
                <a:latin typeface="Courier New" pitchFamily="49"/>
                <a:cs typeface="Courier New" pitchFamily="49"/>
              </a:rPr>
              <a:t>import </a:t>
            </a:r>
            <a:r>
              <a:rPr lang="en-US" sz="1400">
                <a:latin typeface="Courier New" pitchFamily="49"/>
                <a:cs typeface="Courier New" pitchFamily="49"/>
              </a:rPr>
              <a:t>com.google.android.gms.analytics.Tracker;</a:t>
            </a: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endParaRPr lang="en-US" sz="1400">
              <a:latin typeface="Courier New" pitchFamily="49"/>
              <a:cs typeface="Courier New" pitchFamily="49"/>
            </a:endParaRPr>
          </a:p>
          <a:p>
            <a:pPr marL="0" lvl="0" indent="0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400" b="1">
                <a:latin typeface="Courier New" pitchFamily="49"/>
                <a:cs typeface="Courier New" pitchFamily="49"/>
              </a:rPr>
              <a:t>public class </a:t>
            </a:r>
            <a:r>
              <a:rPr lang="en-US" sz="1400">
                <a:latin typeface="Courier New" pitchFamily="49"/>
                <a:cs typeface="Courier New" pitchFamily="49"/>
              </a:rPr>
              <a:t>MainApp </a:t>
            </a:r>
            <a:r>
              <a:rPr lang="en-US" sz="1400" b="1">
                <a:latin typeface="Courier New" pitchFamily="49"/>
                <a:cs typeface="Courier New" pitchFamily="49"/>
              </a:rPr>
              <a:t>extends </a:t>
            </a:r>
            <a:r>
              <a:rPr lang="en-US" sz="1400">
                <a:latin typeface="Courier New" pitchFamily="49"/>
                <a:cs typeface="Courier New" pitchFamily="49"/>
              </a:rPr>
              <a:t>Application {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</a:t>
            </a:r>
            <a:r>
              <a:rPr lang="en-US" sz="1400" b="1">
                <a:latin typeface="Courier New" pitchFamily="49"/>
                <a:cs typeface="Courier New" pitchFamily="49"/>
              </a:rPr>
              <a:t>private </a:t>
            </a:r>
            <a:r>
              <a:rPr lang="en-US" sz="1400">
                <a:latin typeface="Courier New" pitchFamily="49"/>
                <a:cs typeface="Courier New" pitchFamily="49"/>
              </a:rPr>
              <a:t>Tracker </a:t>
            </a:r>
            <a:r>
              <a:rPr lang="en-US" sz="1400" b="1">
                <a:latin typeface="Courier New" pitchFamily="49"/>
                <a:cs typeface="Courier New" pitchFamily="49"/>
              </a:rPr>
              <a:t>mTracker</a:t>
            </a:r>
            <a:r>
              <a:rPr lang="en-US" sz="1400">
                <a:latin typeface="Courier New" pitchFamily="49"/>
                <a:cs typeface="Courier New" pitchFamily="49"/>
              </a:rPr>
              <a:t>;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</a:t>
            </a:r>
            <a:r>
              <a:rPr lang="en-US" sz="1400" b="1">
                <a:latin typeface="Courier New" pitchFamily="49"/>
                <a:cs typeface="Courier New" pitchFamily="49"/>
              </a:rPr>
              <a:t>private void </a:t>
            </a:r>
            <a:r>
              <a:rPr lang="en-US" sz="1400">
                <a:latin typeface="Courier New" pitchFamily="49"/>
                <a:cs typeface="Courier New" pitchFamily="49"/>
              </a:rPr>
              <a:t>ERROR(String msg, Exception e) { NLogger.</a:t>
            </a:r>
            <a:r>
              <a:rPr lang="en-US" sz="1400" i="1">
                <a:latin typeface="Courier New" pitchFamily="49"/>
                <a:cs typeface="Courier New" pitchFamily="49"/>
              </a:rPr>
              <a:t>ERROR</a:t>
            </a:r>
            <a:r>
              <a:rPr lang="en-US" sz="1400">
                <a:latin typeface="Courier New" pitchFamily="49"/>
                <a:cs typeface="Courier New" pitchFamily="49"/>
              </a:rPr>
              <a:t>(msg,e); }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/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@Override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</a:t>
            </a:r>
            <a:r>
              <a:rPr lang="en-US" sz="1400" b="1">
                <a:latin typeface="Courier New" pitchFamily="49"/>
                <a:cs typeface="Courier New" pitchFamily="49"/>
              </a:rPr>
              <a:t>public void </a:t>
            </a:r>
            <a:r>
              <a:rPr lang="en-US" sz="1400">
                <a:latin typeface="Courier New" pitchFamily="49"/>
                <a:cs typeface="Courier New" pitchFamily="49"/>
              </a:rPr>
              <a:t>onCreate() {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</a:t>
            </a:r>
            <a:r>
              <a:rPr lang="en-US" sz="1400" b="1">
                <a:latin typeface="Courier New" pitchFamily="49"/>
                <a:cs typeface="Courier New" pitchFamily="49"/>
              </a:rPr>
              <a:t>super</a:t>
            </a:r>
            <a:r>
              <a:rPr lang="en-US" sz="1400">
                <a:latin typeface="Courier New" pitchFamily="49"/>
                <a:cs typeface="Courier New" pitchFamily="49"/>
              </a:rPr>
              <a:t>.onCreate();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/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}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/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</a:t>
            </a:r>
            <a:r>
              <a:rPr lang="en-US" sz="1400" b="1">
                <a:latin typeface="Courier New" pitchFamily="49"/>
                <a:cs typeface="Courier New" pitchFamily="49"/>
              </a:rPr>
              <a:t>synchronized public </a:t>
            </a:r>
            <a:r>
              <a:rPr lang="en-US" sz="1400">
                <a:latin typeface="Courier New" pitchFamily="49"/>
                <a:cs typeface="Courier New" pitchFamily="49"/>
              </a:rPr>
              <a:t>Tracker getDefaultTracker() {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</a:t>
            </a:r>
            <a:r>
              <a:rPr lang="en-US" sz="1400" b="1">
                <a:latin typeface="Courier New" pitchFamily="49"/>
                <a:cs typeface="Courier New" pitchFamily="49"/>
              </a:rPr>
              <a:t>if </a:t>
            </a:r>
            <a:r>
              <a:rPr lang="en-US" sz="1400">
                <a:latin typeface="Courier New" pitchFamily="49"/>
                <a:cs typeface="Courier New" pitchFamily="49"/>
              </a:rPr>
              <a:t>(</a:t>
            </a:r>
            <a:r>
              <a:rPr lang="en-US" sz="1400" b="1">
                <a:latin typeface="Courier New" pitchFamily="49"/>
                <a:cs typeface="Courier New" pitchFamily="49"/>
              </a:rPr>
              <a:t>mTracker </a:t>
            </a:r>
            <a:r>
              <a:rPr lang="en-US" sz="1400">
                <a:latin typeface="Courier New" pitchFamily="49"/>
                <a:cs typeface="Courier New" pitchFamily="49"/>
              </a:rPr>
              <a:t>== </a:t>
            </a:r>
            <a:r>
              <a:rPr lang="en-US" sz="1400" b="1">
                <a:latin typeface="Courier New" pitchFamily="49"/>
                <a:cs typeface="Courier New" pitchFamily="49"/>
              </a:rPr>
              <a:t>null</a:t>
            </a:r>
            <a:r>
              <a:rPr lang="en-US" sz="1400">
                <a:latin typeface="Courier New" pitchFamily="49"/>
                <a:cs typeface="Courier New" pitchFamily="49"/>
              </a:rPr>
              <a:t>) {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    GoogleAnalytics analytics = GoogleAnalytics.</a:t>
            </a:r>
            <a:r>
              <a:rPr lang="en-US" sz="1400" i="1">
                <a:latin typeface="Courier New" pitchFamily="49"/>
                <a:cs typeface="Courier New" pitchFamily="49"/>
              </a:rPr>
              <a:t>getInstance</a:t>
            </a:r>
            <a:r>
              <a:rPr lang="en-US" sz="1400">
                <a:latin typeface="Courier New" pitchFamily="49"/>
                <a:cs typeface="Courier New" pitchFamily="49"/>
              </a:rPr>
              <a:t>(</a:t>
            </a:r>
            <a:r>
              <a:rPr lang="en-US" sz="1400" b="1">
                <a:latin typeface="Courier New" pitchFamily="49"/>
                <a:cs typeface="Courier New" pitchFamily="49"/>
              </a:rPr>
              <a:t>this</a:t>
            </a:r>
            <a:r>
              <a:rPr lang="en-US" sz="1400">
                <a:latin typeface="Courier New" pitchFamily="49"/>
                <a:cs typeface="Courier New" pitchFamily="49"/>
              </a:rPr>
              <a:t>);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 </a:t>
            </a:r>
            <a:r>
              <a:rPr lang="en-US" sz="1400" i="1">
                <a:latin typeface="Courier New" pitchFamily="49"/>
                <a:cs typeface="Courier New" pitchFamily="49"/>
              </a:rPr>
              <a:t>   </a:t>
            </a:r>
            <a:r>
              <a:rPr lang="en-US" sz="1400" b="1">
                <a:latin typeface="Courier New" pitchFamily="49"/>
                <a:cs typeface="Courier New" pitchFamily="49"/>
              </a:rPr>
              <a:t>mTracker </a:t>
            </a:r>
            <a:r>
              <a:rPr lang="en-US" sz="1400">
                <a:latin typeface="Courier New" pitchFamily="49"/>
                <a:cs typeface="Courier New" pitchFamily="49"/>
              </a:rPr>
              <a:t>= analytics.newTracker(R.xml.</a:t>
            </a:r>
            <a:r>
              <a:rPr lang="en-US" sz="1400" b="1" i="1">
                <a:latin typeface="Courier New" pitchFamily="49"/>
                <a:cs typeface="Courier New" pitchFamily="49"/>
              </a:rPr>
              <a:t>global_tracker</a:t>
            </a:r>
            <a:r>
              <a:rPr lang="en-US" sz="1400">
                <a:latin typeface="Courier New" pitchFamily="49"/>
                <a:cs typeface="Courier New" pitchFamily="49"/>
              </a:rPr>
              <a:t>);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}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    </a:t>
            </a:r>
            <a:r>
              <a:rPr lang="en-US" sz="1400" b="1">
                <a:latin typeface="Courier New" pitchFamily="49"/>
                <a:cs typeface="Courier New" pitchFamily="49"/>
              </a:rPr>
              <a:t>return mTracker</a:t>
            </a:r>
            <a:r>
              <a:rPr lang="en-US" sz="1400">
                <a:latin typeface="Courier New" pitchFamily="49"/>
                <a:cs typeface="Courier New" pitchFamily="49"/>
              </a:rPr>
              <a:t>;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    }</a:t>
            </a:r>
            <a:br>
              <a:rPr lang="en-US" sz="1400">
                <a:latin typeface="Courier New" pitchFamily="49"/>
                <a:cs typeface="Courier New" pitchFamily="49"/>
              </a:rPr>
            </a:br>
            <a:r>
              <a:rPr lang="en-US" sz="1400">
                <a:latin typeface="Courier New" pitchFamily="49"/>
                <a:cs typeface="Courier New" pitchFamily="49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Google Analytics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endParaRPr lang="en-US"/>
          </a:p>
        </p:txBody>
      </p:sp>
      <p:sp>
        <p:nvSpPr>
          <p:cNvPr id="4" name="Content Placeholder 3"/>
          <p:cNvSpPr txBox="1"/>
          <p:nvPr/>
        </p:nvSpPr>
        <p:spPr>
          <a:xfrm>
            <a:off x="457200" y="1481399"/>
            <a:ext cx="8229600" cy="359064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vert="horz" wrap="square" lIns="91440" tIns="182880" rIns="91440" bIns="18288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Build.gradle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dependencies {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compile fileTree(dir: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'libs'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, include: [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'*.jar'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])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compile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'com.android.support:appcompat-v7:23.0.1'</a:t>
            </a:r>
            <a:b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compile project(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':acra-4.7.0'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)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   compile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'com.google.android.gms:play-services-analytics:8.4.0'</a:t>
            </a:r>
            <a:b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}</a:t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/>
            </a:r>
            <a:b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</a:b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apply plugin: </a:t>
            </a: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'com.google.gms.google-services‘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endParaRPr lang="en-US" sz="1400" b="1" i="0" u="none" strike="noStrike" kern="1200" spc="0" baseline="0">
              <a:ln>
                <a:noFill/>
              </a:ln>
              <a:solidFill>
                <a:srgbClr val="000000"/>
              </a:solidFill>
              <a:latin typeface="Courier New" pitchFamily="49"/>
              <a:ea typeface="Arial Unicode MS" pitchFamily="2"/>
              <a:cs typeface="Courier New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AndroidManifest.xml</a:t>
            </a:r>
            <a:r>
              <a:rPr lang="en-US" sz="1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en-US" sz="14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Arial Unicode MS" pitchFamily="2"/>
                <a:cs typeface="Courier New" pitchFamily="49"/>
              </a:rPr>
              <a:t> &lt;uses-permission android:name="android.permission.WAKE_LOCK" tools:node="remove" /&gt;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Google Analytics</a:t>
            </a:r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>
                <a:latin typeface="Calibri"/>
              </a:rPr>
              <a:t>MainActivity::onAttachFragment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Google Analytics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2999"/>
            <a:ext cx="7452682" cy="54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457200" y="304920"/>
            <a:ext cx="8229600" cy="6049800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049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Avoiding Memory Leaks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indent="-34308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500" smtClean="0">
                <a:latin typeface="Calibri"/>
              </a:rPr>
              <a:t>A garbage collector is not an insurance against memory leaks</a:t>
            </a:r>
          </a:p>
          <a:p>
            <a:pPr marL="343080" lvl="0" indent="-34308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500" smtClean="0">
                <a:latin typeface="Calibri"/>
              </a:rPr>
              <a:t>Do </a:t>
            </a:r>
            <a:r>
              <a:rPr lang="en-US" sz="2500">
                <a:latin typeface="Calibri"/>
              </a:rPr>
              <a:t>not keep long-lived references to a context-activity (a reference to an activity should have the same life cycle as the activity itself) </a:t>
            </a:r>
            <a:endParaRPr lang="en-US" sz="2500" smtClean="0">
              <a:latin typeface="Calibri"/>
            </a:endParaRPr>
          </a:p>
          <a:p>
            <a:pPr marL="343080" lvl="0" indent="-34308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500" smtClean="0">
                <a:latin typeface="Calibri"/>
              </a:rPr>
              <a:t>Try </a:t>
            </a:r>
            <a:r>
              <a:rPr lang="en-US" sz="2500">
                <a:latin typeface="Calibri"/>
              </a:rPr>
              <a:t>using the context-application instead of a context-activity</a:t>
            </a:r>
          </a:p>
          <a:p>
            <a:pPr marL="343080" lvl="0" indent="-34308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z="2500">
                <a:latin typeface="Calibri"/>
              </a:rPr>
              <a:t>Avoid non-static inner classes in an activity if you don't control their life cycle, use a static inner class and make a weak reference to the activity inside. The solution to this issue is to use a static inner class with a </a:t>
            </a:r>
            <a:r>
              <a:rPr lang="en-US" sz="2500">
                <a:latin typeface="Calibri"/>
                <a:hlinkClick r:id="rId3"/>
              </a:rPr>
              <a:t>WeakReference</a:t>
            </a:r>
            <a:r>
              <a:rPr lang="en-US" sz="2500">
                <a:latin typeface="Calibri"/>
              </a:rPr>
              <a:t> to the outer class, as done in </a:t>
            </a:r>
            <a:r>
              <a:rPr lang="en-US" sz="2500">
                <a:latin typeface="Calibri"/>
                <a:hlinkClick r:id="rId4"/>
              </a:rPr>
              <a:t>ViewRoot</a:t>
            </a:r>
            <a:r>
              <a:rPr lang="en-US" sz="2500">
                <a:latin typeface="Calibri"/>
              </a:rPr>
              <a:t> and its W inner class for instance</a:t>
            </a:r>
          </a:p>
          <a:p>
            <a:pPr marL="0" lvl="0" indent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300" smtClean="0">
                <a:latin typeface="Calibri"/>
              </a:rPr>
              <a:t>http</a:t>
            </a:r>
            <a:r>
              <a:rPr lang="en-US" sz="1300">
                <a:latin typeface="Calibri"/>
              </a:rPr>
              <a:t>://android-developers.blogspot.com/2009/01/avoiding-memory-leaks.html</a:t>
            </a:r>
          </a:p>
          <a:p>
            <a:pPr marL="343080" lvl="0" indent="-343080" hangingPunct="1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endParaRPr lang="en-US" sz="25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smtClean="0"/>
              <a:t>Future Enhancements</a:t>
            </a:r>
            <a:endParaRPr lang="en-US" sz="3600"/>
          </a:p>
        </p:txBody>
      </p:sp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Cell Tower Info and Map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Augmented Reality View to find cell tower</a:t>
            </a:r>
          </a:p>
          <a:p>
            <a:pPr marL="343080" lvl="0" indent="-343080" hangingPunct="1">
              <a:spcBef>
                <a:spcPts val="799"/>
              </a:spcBef>
              <a:spcAft>
                <a:spcPts val="0"/>
              </a:spcAft>
              <a:buSzPct val="100000"/>
              <a:buFont typeface="Arial" pitchFamily="34"/>
              <a:buChar char="•"/>
            </a:pPr>
            <a:r>
              <a:rPr lang="en-US" smtClean="0">
                <a:latin typeface="Calibri"/>
              </a:rPr>
              <a:t>BLE scanning</a:t>
            </a:r>
            <a:endParaRPr lang="en-US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mtClean="0">
                <a:latin typeface="Arial" pitchFamily="18"/>
              </a:rPr>
              <a:t>Fing</a:t>
            </a:r>
            <a:endParaRPr lang="en-US">
              <a:latin typeface="Arial" pitchFamily="1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0375" y="2133600"/>
            <a:ext cx="7863840" cy="42476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5,000,000 + downloads</a:t>
            </a:r>
          </a:p>
          <a:p>
            <a:pPr lvl="0"/>
            <a:r>
              <a:rPr lang="en-US"/>
              <a:t>137,000 reviews with 4.5 rating</a:t>
            </a:r>
          </a:p>
          <a:p>
            <a:pPr lvl="0"/>
            <a:r>
              <a:rPr lang="en-US"/>
              <a:t>WiFi network monitoring</a:t>
            </a:r>
          </a:p>
          <a:p>
            <a:pPr lvl="0"/>
            <a:r>
              <a:rPr lang="en-US"/>
              <a:t>Port scanning</a:t>
            </a:r>
          </a:p>
          <a:p>
            <a:pPr lvl="0"/>
            <a:r>
              <a:rPr lang="en-US"/>
              <a:t>Ping, traceroute, DNS tools</a:t>
            </a:r>
          </a:p>
          <a:p>
            <a:pPr lvl="0"/>
            <a:endParaRPr lang="en-US"/>
          </a:p>
        </p:txBody>
      </p:sp>
      <p:sp>
        <p:nvSpPr>
          <p:cNvPr id="4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4540"/>
            <a:ext cx="1193327" cy="124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50319" y="304800"/>
            <a:ext cx="3857039" cy="6337560"/>
          </a:xfrm>
          <a:prstGeom prst="rect">
            <a:avLst/>
          </a:prstGeom>
          <a:noFill/>
          <a:ln w="0">
            <a:solidFill>
              <a:srgbClr val="80808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IP Tools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7955280" cy="4521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1,000,000 + installs</a:t>
            </a:r>
          </a:p>
          <a:p>
            <a:pPr lvl="0"/>
            <a:r>
              <a:rPr lang="en-US"/>
              <a:t>89,000 reviews with 4.5 rating</a:t>
            </a:r>
          </a:p>
          <a:p>
            <a:pPr lvl="0"/>
            <a:r>
              <a:rPr lang="en-US"/>
              <a:t>WiFi scanning</a:t>
            </a:r>
          </a:p>
          <a:p>
            <a:pPr lvl="0"/>
            <a:r>
              <a:rPr lang="en-US"/>
              <a:t>Port </a:t>
            </a:r>
            <a:r>
              <a:rPr lang="en-US" smtClean="0"/>
              <a:t>scanning</a:t>
            </a:r>
          </a:p>
          <a:p>
            <a:pPr lvl="0"/>
            <a:r>
              <a:rPr lang="en-US" smtClean="0"/>
              <a:t>Ping, traceroute, DNS lookup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2286000" cy="111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IP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457200"/>
            <a:ext cx="367171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>
                <a:latin typeface="Arial" pitchFamily="18"/>
              </a:rPr>
              <a:t>Network Scanner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7955280" cy="3429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1,000,000 + installs</a:t>
            </a:r>
          </a:p>
          <a:p>
            <a:pPr lvl="0"/>
            <a:r>
              <a:rPr lang="en-US" smtClean="0"/>
              <a:t>1,700 reviews </a:t>
            </a:r>
            <a:r>
              <a:rPr lang="en-US"/>
              <a:t>with 4.5 rating</a:t>
            </a:r>
          </a:p>
          <a:p>
            <a:pPr lvl="0"/>
            <a:r>
              <a:rPr lang="en-US"/>
              <a:t>WiFi </a:t>
            </a:r>
            <a:r>
              <a:rPr lang="en-US" smtClean="0"/>
              <a:t>network scanning</a:t>
            </a:r>
          </a:p>
          <a:p>
            <a:pPr lvl="0"/>
            <a:r>
              <a:rPr lang="en-US" smtClean="0"/>
              <a:t>Save info to file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"/>
            <a:ext cx="1577212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948</Words>
  <Application>Microsoft Office PowerPoint</Application>
  <PresentationFormat>On-screen Show (4:3)</PresentationFormat>
  <Paragraphs>247</Paragraphs>
  <Slides>48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Network Explorer</vt:lpstr>
      <vt:lpstr>PowerPoint Presentation</vt:lpstr>
      <vt:lpstr>PowerPoint Presentation</vt:lpstr>
      <vt:lpstr>Overview</vt:lpstr>
      <vt:lpstr>Fing</vt:lpstr>
      <vt:lpstr>  </vt:lpstr>
      <vt:lpstr>IP Tools</vt:lpstr>
      <vt:lpstr>IP Tools</vt:lpstr>
      <vt:lpstr>Network Scanner</vt:lpstr>
      <vt:lpstr>PowerPoint Presentation</vt:lpstr>
      <vt:lpstr>NetX</vt:lpstr>
      <vt:lpstr>NetX</vt:lpstr>
      <vt:lpstr>Network Signal Info</vt:lpstr>
      <vt:lpstr>PowerPoint Presentation</vt:lpstr>
      <vt:lpstr>Who Is On My Wifi</vt:lpstr>
      <vt:lpstr>   </vt:lpstr>
      <vt:lpstr>New Project Wizard</vt:lpstr>
      <vt:lpstr>Navigation Drawer Fragment</vt:lpstr>
      <vt:lpstr>AppCompatActivity</vt:lpstr>
      <vt:lpstr>Action Bar</vt:lpstr>
      <vt:lpstr>Fragments</vt:lpstr>
      <vt:lpstr>Wi-Fi Network Discovery</vt:lpstr>
      <vt:lpstr>Wi-Fi Network Discovery</vt:lpstr>
      <vt:lpstr>Received Signal Strength Indication (RSSI)</vt:lpstr>
      <vt:lpstr>Signal Strength Graph</vt:lpstr>
      <vt:lpstr>SurfaceView - SurfaceHolder</vt:lpstr>
      <vt:lpstr>Bluetooth Device Discovery</vt:lpstr>
      <vt:lpstr>Wi-Fi Device Discovery</vt:lpstr>
      <vt:lpstr>Address Resolution Protocol (ARP)</vt:lpstr>
      <vt:lpstr>PowerPoint Presentation</vt:lpstr>
      <vt:lpstr>MAC Address</vt:lpstr>
      <vt:lpstr>ARP Cache</vt:lpstr>
      <vt:lpstr>Device Manufacturer Lookup</vt:lpstr>
      <vt:lpstr>Subnet Scanning</vt:lpstr>
      <vt:lpstr>Subnet Scanning</vt:lpstr>
      <vt:lpstr>Wifi Device name</vt:lpstr>
      <vt:lpstr>Port Scanning</vt:lpstr>
      <vt:lpstr>Port Scanning</vt:lpstr>
      <vt:lpstr>ACRA</vt:lpstr>
      <vt:lpstr>ACRA</vt:lpstr>
      <vt:lpstr>ACRA</vt:lpstr>
      <vt:lpstr>Google Analytics</vt:lpstr>
      <vt:lpstr>Google Analytics</vt:lpstr>
      <vt:lpstr>Google Analytics</vt:lpstr>
      <vt:lpstr>Google Analytics</vt:lpstr>
      <vt:lpstr>PowerPoint Presentation</vt:lpstr>
      <vt:lpstr>Avoiding Memory Leaks</vt:lpstr>
      <vt:lpstr>Future Enhancements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Explorer</dc:title>
  <dc:creator>Bill Wixted</dc:creator>
  <cp:lastModifiedBy>Bill Wixted</cp:lastModifiedBy>
  <cp:revision>81</cp:revision>
  <dcterms:created xsi:type="dcterms:W3CDTF">2016-03-07T16:51:15Z</dcterms:created>
  <dcterms:modified xsi:type="dcterms:W3CDTF">2016-10-18T14:08:54Z</dcterms:modified>
</cp:coreProperties>
</file>