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0" r:id="rId6"/>
  </p:sldMasterIdLst>
  <p:notesMasterIdLst>
    <p:notesMasterId r:id="rId41"/>
  </p:notesMasterIdLst>
  <p:sldIdLst>
    <p:sldId id="259" r:id="rId7"/>
    <p:sldId id="260" r:id="rId8"/>
    <p:sldId id="426" r:id="rId9"/>
    <p:sldId id="415" r:id="rId10"/>
    <p:sldId id="425" r:id="rId11"/>
    <p:sldId id="421" r:id="rId12"/>
    <p:sldId id="424" r:id="rId13"/>
    <p:sldId id="427" r:id="rId14"/>
    <p:sldId id="428" r:id="rId15"/>
    <p:sldId id="429" r:id="rId16"/>
    <p:sldId id="430" r:id="rId17"/>
    <p:sldId id="431" r:id="rId18"/>
    <p:sldId id="432" r:id="rId19"/>
    <p:sldId id="433" r:id="rId20"/>
    <p:sldId id="434" r:id="rId21"/>
    <p:sldId id="435" r:id="rId22"/>
    <p:sldId id="436" r:id="rId23"/>
    <p:sldId id="446" r:id="rId24"/>
    <p:sldId id="437" r:id="rId25"/>
    <p:sldId id="438" r:id="rId26"/>
    <p:sldId id="439" r:id="rId27"/>
    <p:sldId id="440" r:id="rId28"/>
    <p:sldId id="441" r:id="rId29"/>
    <p:sldId id="442" r:id="rId30"/>
    <p:sldId id="443" r:id="rId31"/>
    <p:sldId id="444" r:id="rId32"/>
    <p:sldId id="445" r:id="rId33"/>
    <p:sldId id="420" r:id="rId34"/>
    <p:sldId id="447" r:id="rId35"/>
    <p:sldId id="448" r:id="rId36"/>
    <p:sldId id="423" r:id="rId37"/>
    <p:sldId id="449" r:id="rId38"/>
    <p:sldId id="325" r:id="rId39"/>
    <p:sldId id="271"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6">
          <p15:clr>
            <a:srgbClr val="A4A3A4"/>
          </p15:clr>
        </p15:guide>
        <p15:guide id="2" orient="horz" pos="2304">
          <p15:clr>
            <a:srgbClr val="A4A3A4"/>
          </p15:clr>
        </p15:guide>
        <p15:guide id="3" orient="horz" pos="2880">
          <p15:clr>
            <a:srgbClr val="A4A3A4"/>
          </p15:clr>
        </p15:guide>
        <p15:guide id="4" orient="horz" pos="1728">
          <p15:clr>
            <a:srgbClr val="A4A3A4"/>
          </p15:clr>
        </p15:guide>
        <p15:guide id="5" pos="5616">
          <p15:clr>
            <a:srgbClr val="A4A3A4"/>
          </p15:clr>
        </p15:guide>
        <p15:guide id="6" pos="182">
          <p15:clr>
            <a:srgbClr val="A4A3A4"/>
          </p15:clr>
        </p15:guide>
        <p15:guide id="7" pos="5544">
          <p15:clr>
            <a:srgbClr val="A4A3A4"/>
          </p15:clr>
        </p15:guide>
        <p15:guide id="8" pos="45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9797"/>
    <a:srgbClr val="65BBAD"/>
    <a:srgbClr val="235149"/>
    <a:srgbClr val="306E64"/>
    <a:srgbClr val="459D8E"/>
    <a:srgbClr val="5F5F5F"/>
    <a:srgbClr val="4D4D4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4" autoAdjust="0"/>
    <p:restoredTop sz="97172" autoAdjust="0"/>
  </p:normalViewPr>
  <p:slideViewPr>
    <p:cSldViewPr>
      <p:cViewPr varScale="1">
        <p:scale>
          <a:sx n="68" d="100"/>
          <a:sy n="68" d="100"/>
        </p:scale>
        <p:origin x="1332" y="72"/>
      </p:cViewPr>
      <p:guideLst>
        <p:guide orient="horz" pos="336"/>
        <p:guide orient="horz" pos="2304"/>
        <p:guide orient="horz" pos="2880"/>
        <p:guide orient="horz" pos="1728"/>
        <p:guide pos="5616"/>
        <p:guide pos="182"/>
        <p:guide pos="5544"/>
        <p:guide pos="4523"/>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372" cy="464820"/>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defTabSz="931567">
              <a:defRPr sz="1200"/>
            </a:lvl1pPr>
          </a:lstStyle>
          <a:p>
            <a:endParaRPr lang="en-US"/>
          </a:p>
        </p:txBody>
      </p:sp>
      <p:sp>
        <p:nvSpPr>
          <p:cNvPr id="6147" name="Rectangle 3"/>
          <p:cNvSpPr>
            <a:spLocks noGrp="1" noChangeArrowheads="1"/>
          </p:cNvSpPr>
          <p:nvPr>
            <p:ph type="dt" idx="1"/>
          </p:nvPr>
        </p:nvSpPr>
        <p:spPr bwMode="auto">
          <a:xfrm>
            <a:off x="3970436" y="0"/>
            <a:ext cx="3038372" cy="464820"/>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algn="r" defTabSz="931567">
              <a:defRPr sz="1200"/>
            </a:lvl1pPr>
          </a:lstStyle>
          <a:p>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29989"/>
            <a:ext cx="3038372" cy="464820"/>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defTabSz="931567">
              <a:defRPr sz="1200"/>
            </a:lvl1pPr>
          </a:lstStyle>
          <a:p>
            <a:endParaRPr lang="en-US"/>
          </a:p>
        </p:txBody>
      </p:sp>
      <p:sp>
        <p:nvSpPr>
          <p:cNvPr id="6151" name="Rectangle 7"/>
          <p:cNvSpPr>
            <a:spLocks noGrp="1" noChangeArrowheads="1"/>
          </p:cNvSpPr>
          <p:nvPr>
            <p:ph type="sldNum" sz="quarter" idx="5"/>
          </p:nvPr>
        </p:nvSpPr>
        <p:spPr bwMode="auto">
          <a:xfrm>
            <a:off x="3970436" y="8829989"/>
            <a:ext cx="3038372" cy="464820"/>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algn="r" defTabSz="931567">
              <a:defRPr sz="1200"/>
            </a:lvl1pPr>
          </a:lstStyle>
          <a:p>
            <a:fld id="{4A89BA09-6454-4439-986B-C56CEEE242C5}" type="slidenum">
              <a:rPr lang="en-US"/>
              <a:pPr/>
              <a:t>‹#›</a:t>
            </a:fld>
            <a:endParaRPr lang="en-US"/>
          </a:p>
        </p:txBody>
      </p:sp>
    </p:spTree>
    <p:extLst>
      <p:ext uri="{BB962C8B-B14F-4D97-AF65-F5344CB8AC3E}">
        <p14:creationId xmlns:p14="http://schemas.microsoft.com/office/powerpoint/2010/main" val="9442193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1</a:t>
            </a:fld>
            <a:endParaRPr lang="en-US"/>
          </a:p>
        </p:txBody>
      </p:sp>
    </p:spTree>
    <p:extLst>
      <p:ext uri="{BB962C8B-B14F-4D97-AF65-F5344CB8AC3E}">
        <p14:creationId xmlns:p14="http://schemas.microsoft.com/office/powerpoint/2010/main" val="387297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2</a:t>
            </a:fld>
            <a:endParaRPr lang="en-US"/>
          </a:p>
        </p:txBody>
      </p:sp>
    </p:spTree>
    <p:extLst>
      <p:ext uri="{BB962C8B-B14F-4D97-AF65-F5344CB8AC3E}">
        <p14:creationId xmlns:p14="http://schemas.microsoft.com/office/powerpoint/2010/main" val="19234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3</a:t>
            </a:fld>
            <a:endParaRPr lang="en-US"/>
          </a:p>
        </p:txBody>
      </p:sp>
    </p:spTree>
    <p:extLst>
      <p:ext uri="{BB962C8B-B14F-4D97-AF65-F5344CB8AC3E}">
        <p14:creationId xmlns:p14="http://schemas.microsoft.com/office/powerpoint/2010/main" val="192340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176" name="Rectangle 8"/>
          <p:cNvSpPr>
            <a:spLocks noGrp="1" noChangeArrowheads="1"/>
          </p:cNvSpPr>
          <p:nvPr>
            <p:ph type="ctrTitle"/>
          </p:nvPr>
        </p:nvSpPr>
        <p:spPr>
          <a:xfrm>
            <a:off x="869950" y="3200400"/>
            <a:ext cx="7361238" cy="866775"/>
          </a:xfrm>
        </p:spPr>
        <p:txBody>
          <a:bodyPr/>
          <a:lstStyle>
            <a:lvl1pPr>
              <a:defRPr sz="3200">
                <a:solidFill>
                  <a:schemeClr val="tx1"/>
                </a:solidFill>
              </a:defRPr>
            </a:lvl1pPr>
          </a:lstStyle>
          <a:p>
            <a:r>
              <a:rPr lang="en-US"/>
              <a:t>Click to edit Master title style</a:t>
            </a:r>
            <a:endParaRPr lang="en-US" dirty="0"/>
          </a:p>
        </p:txBody>
      </p:sp>
      <p:sp>
        <p:nvSpPr>
          <p:cNvPr id="7177" name="Rectangle 9"/>
          <p:cNvSpPr>
            <a:spLocks noGrp="1" noChangeArrowheads="1"/>
          </p:cNvSpPr>
          <p:nvPr>
            <p:ph type="subTitle" idx="1"/>
          </p:nvPr>
        </p:nvSpPr>
        <p:spPr>
          <a:xfrm>
            <a:off x="869950" y="4114800"/>
            <a:ext cx="6384925" cy="868680"/>
          </a:xfrm>
        </p:spPr>
        <p:txBody>
          <a:bodyPr/>
          <a:lstStyle>
            <a:lvl1pPr marL="0" indent="0">
              <a:buFontTx/>
              <a:buNone/>
              <a:defRPr sz="2000">
                <a:solidFill>
                  <a:schemeClr val="tx1"/>
                </a:solidFill>
              </a:defRPr>
            </a:lvl1pPr>
          </a:lstStyle>
          <a:p>
            <a:r>
              <a:rPr lang="en-US"/>
              <a:t>Click to edit Master subtitle style</a:t>
            </a:r>
            <a:endParaRPr lang="en-US" dirty="0"/>
          </a:p>
        </p:txBody>
      </p:sp>
      <p:sp>
        <p:nvSpPr>
          <p:cNvPr id="8" name="Text Box 16"/>
          <p:cNvSpPr txBox="1">
            <a:spLocks noChangeArrowheads="1"/>
          </p:cNvSpPr>
          <p:nvPr userDrawn="1"/>
        </p:nvSpPr>
        <p:spPr bwMode="auto">
          <a:xfrm>
            <a:off x="5045075" y="6509975"/>
            <a:ext cx="3841750" cy="292412"/>
          </a:xfrm>
          <a:prstGeom prst="rect">
            <a:avLst/>
          </a:prstGeom>
          <a:noFill/>
          <a:ln w="9525">
            <a:noFill/>
            <a:miter lim="800000"/>
            <a:headEnd/>
            <a:tailEnd/>
          </a:ln>
          <a:effectLst/>
        </p:spPr>
        <p:txBody>
          <a:bodyPr wrap="square" lIns="86384" tIns="43192" rIns="86384" bIns="43192">
            <a:spAutoFit/>
          </a:bodyPr>
          <a:lstStyle/>
          <a:p>
            <a:pPr algn="r" defTabSz="865188" eaLnBrk="0" hangingPunct="0">
              <a:lnSpc>
                <a:spcPts val="800"/>
              </a:lnSpc>
              <a:spcBef>
                <a:spcPts val="0"/>
              </a:spcBef>
            </a:pPr>
            <a:r>
              <a:rPr lang="en-US" sz="600" b="1" dirty="0">
                <a:solidFill>
                  <a:schemeClr val="bg1"/>
                </a:solidFill>
              </a:rPr>
              <a:t>FOR INTERNAL USE ONLY AT</a:t>
            </a:r>
            <a:r>
              <a:rPr lang="en-US" sz="600" b="1" baseline="0" dirty="0">
                <a:solidFill>
                  <a:schemeClr val="bg1"/>
                </a:solidFill>
              </a:rPr>
              <a:t> MITCHELL</a:t>
            </a:r>
            <a:r>
              <a:rPr lang="en-US" sz="600" b="1" dirty="0">
                <a:solidFill>
                  <a:schemeClr val="bg1"/>
                </a:solidFill>
              </a:rPr>
              <a:t>. NOT INTENDED</a:t>
            </a:r>
            <a:r>
              <a:rPr lang="en-US" sz="600" b="1" baseline="0" dirty="0">
                <a:solidFill>
                  <a:schemeClr val="bg1"/>
                </a:solidFill>
              </a:rPr>
              <a:t> FOR EXTERNAL DISTRIBUTION.</a:t>
            </a:r>
          </a:p>
          <a:p>
            <a:pPr algn="r" defTabSz="865188" eaLnBrk="0" hangingPunct="0">
              <a:lnSpc>
                <a:spcPts val="800"/>
              </a:lnSpc>
              <a:spcBef>
                <a:spcPts val="0"/>
              </a:spcBef>
            </a:pPr>
            <a:r>
              <a:rPr lang="en-US" sz="600" dirty="0">
                <a:solidFill>
                  <a:schemeClr val="bg1"/>
                </a:solidFill>
              </a:rPr>
              <a:t>Confidential and Proprietary. ©2011 Mitchell International, Inc.</a:t>
            </a:r>
          </a:p>
        </p:txBody>
      </p:sp>
      <p:pic>
        <p:nvPicPr>
          <p:cNvPr id="7" name="Picture 6" descr="mitchell_logo_4color.jpg"/>
          <p:cNvPicPr>
            <a:picLocks noChangeAspect="1"/>
          </p:cNvPicPr>
          <p:nvPr userDrawn="1"/>
        </p:nvPicPr>
        <p:blipFill>
          <a:blip r:embed="rId3" cstate="print"/>
          <a:stretch>
            <a:fillRect/>
          </a:stretch>
        </p:blipFill>
        <p:spPr>
          <a:xfrm>
            <a:off x="7155324" y="5429277"/>
            <a:ext cx="1125537" cy="9931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9950" y="1295400"/>
            <a:ext cx="7361238" cy="612775"/>
          </a:xfrm>
        </p:spPr>
        <p:txBody>
          <a:bodyPr/>
          <a:lstStyle/>
          <a:p>
            <a:r>
              <a:rPr lang="en-US"/>
              <a:t>Click to edit Master title style</a:t>
            </a:r>
            <a:endParaRPr lang="en-US" dirty="0"/>
          </a:p>
        </p:txBody>
      </p:sp>
      <p:sp>
        <p:nvSpPr>
          <p:cNvPr id="3" name="Content Placeholder 2"/>
          <p:cNvSpPr>
            <a:spLocks noGrp="1"/>
          </p:cNvSpPr>
          <p:nvPr>
            <p:ph idx="1"/>
          </p:nvPr>
        </p:nvSpPr>
        <p:spPr>
          <a:xfrm>
            <a:off x="869950" y="2057400"/>
            <a:ext cx="7337425" cy="4070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325DBA7C-207B-4BBE-8905-729FC4DEAF3D}" type="datetime1">
              <a:rPr lang="en-US"/>
              <a:pPr/>
              <a:t>5/15/2018</a:t>
            </a:fld>
            <a:r>
              <a:rPr lang="en-US"/>
              <a:t>  |  Page </a:t>
            </a:r>
            <a:fld id="{D69B0E54-7BC7-44CD-A761-038181F3E5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69950" y="1298448"/>
            <a:ext cx="7361238" cy="612775"/>
          </a:xfrm>
        </p:spPr>
        <p:txBody>
          <a:bodyPr/>
          <a:lstStyle/>
          <a:p>
            <a:r>
              <a:rPr lang="en-US"/>
              <a:t>Click to edit Master title style</a:t>
            </a:r>
          </a:p>
        </p:txBody>
      </p:sp>
      <p:sp>
        <p:nvSpPr>
          <p:cNvPr id="3" name="Content Placeholder 2"/>
          <p:cNvSpPr>
            <a:spLocks noGrp="1"/>
          </p:cNvSpPr>
          <p:nvPr>
            <p:ph sz="half" idx="1"/>
          </p:nvPr>
        </p:nvSpPr>
        <p:spPr>
          <a:xfrm>
            <a:off x="869950" y="2057400"/>
            <a:ext cx="3592513"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4863" y="2057400"/>
            <a:ext cx="3592512"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49DC8072-9616-4CDA-ACA4-3E24715D1B4C}" type="datetime1">
              <a:rPr lang="en-US"/>
              <a:pPr/>
              <a:t>5/15/2018</a:t>
            </a:fld>
            <a:r>
              <a:rPr lang="en-US"/>
              <a:t>  |  Page </a:t>
            </a:r>
            <a:fld id="{BF4A4C22-4AD5-4AC2-9D3B-2E8BDD506B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9950" y="1298448"/>
            <a:ext cx="7361238" cy="612775"/>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A2449E58-B9DF-4F9A-AF8E-623F50DD67D4}" type="datetime1">
              <a:rPr lang="en-US"/>
              <a:pPr/>
              <a:t>5/15/2018</a:t>
            </a:fld>
            <a:r>
              <a:rPr lang="en-US"/>
              <a:t>  |  Page </a:t>
            </a:r>
            <a:fld id="{C1CBFA0D-7AC8-4FD9-A22A-999FBD3B67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8D5AF41-2D54-4311-85BE-1036DD645C78}" type="datetime1">
              <a:rPr lang="en-US"/>
              <a:pPr/>
              <a:t>5/15/2018</a:t>
            </a:fld>
            <a:r>
              <a:rPr lang="en-US"/>
              <a:t>  |  Page </a:t>
            </a:r>
            <a:fld id="{5059EABB-E3C3-4A84-87B3-9691E1356A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0173AB-3CF7-48D8-98F4-C7D59E123691}" type="datetimeFigureOut">
              <a:rPr lang="en-US" smtClean="0"/>
              <a:pPr/>
              <a:t>5/15/2018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C2D4587-EA08-4A23-AB66-1B43A7891A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Grp="1" noChangeArrowheads="1"/>
          </p:cNvSpPr>
          <p:nvPr>
            <p:ph type="sldNum" sz="quarter" idx="4"/>
          </p:nvPr>
        </p:nvSpPr>
        <p:spPr bwMode="auto">
          <a:xfrm>
            <a:off x="184150" y="6545263"/>
            <a:ext cx="2833687" cy="312737"/>
          </a:xfrm>
          <a:prstGeom prst="rect">
            <a:avLst/>
          </a:prstGeom>
          <a:noFill/>
          <a:ln w="9525">
            <a:noFill/>
            <a:miter lim="800000"/>
            <a:headEnd/>
            <a:tailEnd/>
          </a:ln>
          <a:effectLst/>
        </p:spPr>
        <p:txBody>
          <a:bodyPr vert="horz" wrap="square" lIns="91316" tIns="45658" rIns="91316" bIns="45658" numCol="1" anchor="t" anchorCtr="0" compatLnSpc="1">
            <a:prstTxWarp prst="textNoShape">
              <a:avLst/>
            </a:prstTxWarp>
          </a:bodyPr>
          <a:lstStyle>
            <a:lvl1pPr algn="l" eaLnBrk="0" hangingPunct="0">
              <a:defRPr sz="800" b="1">
                <a:solidFill>
                  <a:schemeClr val="bg2"/>
                </a:solidFill>
              </a:defRPr>
            </a:lvl1pPr>
          </a:lstStyle>
          <a:p>
            <a:fld id="{2AAB738A-F950-491E-9256-F4443C009A2C}" type="datetime1">
              <a:rPr lang="en-US" smtClean="0"/>
              <a:pPr/>
              <a:t>5/15/2018</a:t>
            </a:fld>
            <a:r>
              <a:rPr lang="en-US" dirty="0"/>
              <a:t>  |  Page </a:t>
            </a:r>
            <a:fld id="{A033BA92-E5A4-4143-8768-F789A87AFD02}" type="slidenum">
              <a:rPr lang="en-US" smtClean="0"/>
              <a:pPr/>
              <a:t>‹#›</a:t>
            </a:fld>
            <a:endParaRPr lang="en-US" dirty="0"/>
          </a:p>
        </p:txBody>
      </p:sp>
      <p:sp>
        <p:nvSpPr>
          <p:cNvPr id="1034" name="Rectangle 10"/>
          <p:cNvSpPr>
            <a:spLocks noGrp="1" noChangeArrowheads="1"/>
          </p:cNvSpPr>
          <p:nvPr>
            <p:ph type="title"/>
          </p:nvPr>
        </p:nvSpPr>
        <p:spPr bwMode="auto">
          <a:xfrm>
            <a:off x="869950" y="1069975"/>
            <a:ext cx="7361238" cy="612775"/>
          </a:xfrm>
          <a:prstGeom prst="rect">
            <a:avLst/>
          </a:prstGeom>
          <a:noFill/>
          <a:ln w="9525">
            <a:noFill/>
            <a:miter lim="800000"/>
            <a:headEnd/>
            <a:tailEnd/>
          </a:ln>
          <a:effectLst/>
        </p:spPr>
        <p:txBody>
          <a:bodyPr vert="horz" wrap="square" lIns="86384" tIns="43192" rIns="86384" bIns="43192" numCol="1" anchor="t" anchorCtr="0" compatLnSpc="1">
            <a:prstTxWarp prst="textNoShape">
              <a:avLst/>
            </a:prstTxWarp>
          </a:bodyPr>
          <a:lstStyle/>
          <a:p>
            <a:pPr lvl="0"/>
            <a:r>
              <a:rPr lang="en-US" dirty="0"/>
              <a:t>Click to add title</a:t>
            </a:r>
          </a:p>
        </p:txBody>
      </p:sp>
      <p:sp>
        <p:nvSpPr>
          <p:cNvPr id="1035" name="Rectangle 11"/>
          <p:cNvSpPr>
            <a:spLocks noGrp="1" noChangeArrowheads="1"/>
          </p:cNvSpPr>
          <p:nvPr>
            <p:ph type="body" idx="1"/>
          </p:nvPr>
        </p:nvSpPr>
        <p:spPr bwMode="auto">
          <a:xfrm>
            <a:off x="869950" y="1873250"/>
            <a:ext cx="7337425" cy="4281488"/>
          </a:xfrm>
          <a:prstGeom prst="rect">
            <a:avLst/>
          </a:prstGeom>
          <a:noFill/>
          <a:ln w="9525">
            <a:noFill/>
            <a:miter lim="800000"/>
            <a:headEnd/>
            <a:tailEnd/>
          </a:ln>
          <a:effectLst/>
        </p:spPr>
        <p:txBody>
          <a:bodyPr vert="horz" wrap="square" lIns="86384" tIns="43192" rIns="86384" bIns="4319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Box 16"/>
          <p:cNvSpPr txBox="1">
            <a:spLocks noChangeArrowheads="1"/>
          </p:cNvSpPr>
          <p:nvPr/>
        </p:nvSpPr>
        <p:spPr bwMode="auto">
          <a:xfrm>
            <a:off x="0" y="6509975"/>
            <a:ext cx="9144000" cy="292412"/>
          </a:xfrm>
          <a:prstGeom prst="rect">
            <a:avLst/>
          </a:prstGeom>
          <a:noFill/>
          <a:ln w="9525">
            <a:noFill/>
            <a:miter lim="800000"/>
            <a:headEnd/>
            <a:tailEnd/>
          </a:ln>
          <a:effectLst/>
        </p:spPr>
        <p:txBody>
          <a:bodyPr wrap="square" lIns="86384" tIns="43192" rIns="86384" bIns="43192">
            <a:spAutoFit/>
          </a:bodyPr>
          <a:lstStyle/>
          <a:p>
            <a:pPr algn="ctr" defTabSz="865188" eaLnBrk="0" hangingPunct="0">
              <a:lnSpc>
                <a:spcPts val="800"/>
              </a:lnSpc>
              <a:spcBef>
                <a:spcPts val="0"/>
              </a:spcBef>
            </a:pPr>
            <a:endParaRPr lang="en-US" sz="600" b="1" baseline="0" dirty="0">
              <a:solidFill>
                <a:schemeClr val="tx1"/>
              </a:solidFill>
            </a:endParaRPr>
          </a:p>
          <a:p>
            <a:pPr algn="ctr" defTabSz="865188" eaLnBrk="0" hangingPunct="0">
              <a:lnSpc>
                <a:spcPts val="800"/>
              </a:lnSpc>
              <a:spcBef>
                <a:spcPts val="0"/>
              </a:spcBef>
            </a:pPr>
            <a:r>
              <a:rPr lang="en-US" sz="600" dirty="0">
                <a:solidFill>
                  <a:srgbClr val="4D4D4D"/>
                </a:solidFill>
              </a:rPr>
              <a:t>Confidential and Proprietary. ©2018 Mitchell International, Inc.</a:t>
            </a: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00" y="6440786"/>
            <a:ext cx="1317782" cy="307568"/>
          </a:xfrm>
          <a:prstGeom prst="rect">
            <a:avLst/>
          </a:prstGeom>
        </p:spPr>
      </p:pic>
      <p:pic>
        <p:nvPicPr>
          <p:cNvPr id="8" name="Picture 7"/>
          <p:cNvPicPr>
            <a:picLocks noChangeAspect="1"/>
          </p:cNvPicPr>
          <p:nvPr/>
        </p:nvPicPr>
        <p:blipFill rotWithShape="1">
          <a:blip r:embed="rId8" cstate="print">
            <a:extLst>
              <a:ext uri="{28A0092B-C50C-407E-A947-70E740481C1C}">
                <a14:useLocalDpi xmlns:a14="http://schemas.microsoft.com/office/drawing/2010/main" val="0"/>
              </a:ext>
            </a:extLst>
          </a:blip>
          <a:srcRect b="92222"/>
          <a:stretch/>
        </p:blipFill>
        <p:spPr>
          <a:xfrm>
            <a:off x="0" y="0"/>
            <a:ext cx="9144000" cy="533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ck1-gradient.jpg"/>
          <p:cNvPicPr>
            <a:picLocks noChangeAspect="1"/>
          </p:cNvPicPr>
          <p:nvPr/>
        </p:nvPicPr>
        <p:blipFill>
          <a:blip r:embed="rId3" cstate="print"/>
          <a:stretch>
            <a:fillRect/>
          </a:stretch>
        </p:blipFill>
        <p:spPr>
          <a:xfrm>
            <a:off x="0" y="4095750"/>
            <a:ext cx="9144000" cy="2762250"/>
          </a:xfrm>
          <a:prstGeom prst="rect">
            <a:avLst/>
          </a:prstGeom>
        </p:spPr>
      </p:pic>
      <p:pic>
        <p:nvPicPr>
          <p:cNvPr id="5" name="Picture 4" descr="mitchell_logo_4color.jpg"/>
          <p:cNvPicPr>
            <a:picLocks noChangeAspect="1"/>
          </p:cNvPicPr>
          <p:nvPr/>
        </p:nvPicPr>
        <p:blipFill>
          <a:blip r:embed="rId4" cstate="print"/>
          <a:stretch>
            <a:fillRect/>
          </a:stretch>
        </p:blipFill>
        <p:spPr>
          <a:xfrm>
            <a:off x="7151366" y="533400"/>
            <a:ext cx="1554484" cy="1371600"/>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ugs.java.com/view_bug.do?bug_id=JDK-814611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ugs.java.com/view_bug.do?bug_id=JDK-81461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ugs.java.com/view_bug.do?bug_id=JDK-8186248"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4" name="Rectangle 46"/>
          <p:cNvSpPr>
            <a:spLocks noGrp="1" noChangeArrowheads="1"/>
          </p:cNvSpPr>
          <p:nvPr>
            <p:ph type="ctrTitle"/>
          </p:nvPr>
        </p:nvSpPr>
        <p:spPr/>
        <p:txBody>
          <a:bodyPr/>
          <a:lstStyle/>
          <a:p>
            <a:r>
              <a:rPr lang="en-US" b="0" dirty="0"/>
              <a:t>Java 10–changes to JDK 10.</a:t>
            </a:r>
            <a:endParaRPr lang="en-US" dirty="0"/>
          </a:p>
        </p:txBody>
      </p:sp>
      <p:sp>
        <p:nvSpPr>
          <p:cNvPr id="2095" name="Rectangle 47"/>
          <p:cNvSpPr>
            <a:spLocks noGrp="1" noChangeArrowheads="1"/>
          </p:cNvSpPr>
          <p:nvPr>
            <p:ph type="subTitle" idx="1"/>
          </p:nvPr>
        </p:nvSpPr>
        <p:spPr/>
        <p:txBody>
          <a:bodyPr/>
          <a:lstStyle/>
          <a:p>
            <a:r>
              <a:rPr lang="en-US" dirty="0"/>
              <a:t>Jose Marcano</a:t>
            </a:r>
            <a:r>
              <a:rPr lang="en-US"/>
              <a:t>, Sr. </a:t>
            </a:r>
            <a:r>
              <a:rPr lang="en-US" dirty="0"/>
              <a:t>Software Engineer, May 15, 2018</a:t>
            </a:r>
          </a:p>
        </p:txBody>
      </p:sp>
    </p:spTree>
    <p:extLst>
      <p:ext uri="{BB962C8B-B14F-4D97-AF65-F5344CB8AC3E}">
        <p14:creationId xmlns:p14="http://schemas.microsoft.com/office/powerpoint/2010/main" val="1668054397"/>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JEP-307: Parallel Full GC for G1</a:t>
            </a:r>
            <a:br>
              <a:rPr lang="en-US" dirty="0"/>
            </a:br>
            <a:br>
              <a:rPr lang="en-US" dirty="0"/>
            </a:br>
            <a:br>
              <a:rPr lang="en-US" dirty="0"/>
            </a:br>
            <a:endParaRPr lang="en-US" dirty="0"/>
          </a:p>
        </p:txBody>
      </p:sp>
      <p:sp>
        <p:nvSpPr>
          <p:cNvPr id="3" name="Content Placeholder 2"/>
          <p:cNvSpPr>
            <a:spLocks noGrp="1"/>
          </p:cNvSpPr>
          <p:nvPr>
            <p:ph idx="1"/>
          </p:nvPr>
        </p:nvSpPr>
        <p:spPr>
          <a:xfrm>
            <a:off x="869950" y="1143000"/>
            <a:ext cx="7337425" cy="4984750"/>
          </a:xfrm>
        </p:spPr>
        <p:txBody>
          <a:bodyPr/>
          <a:lstStyle/>
          <a:p>
            <a:r>
              <a:rPr lang="en-US" dirty="0"/>
              <a:t>G1 became the default garbage collector in JDK 9. Its design tries to avoid full GC</a:t>
            </a:r>
          </a:p>
          <a:p>
            <a:endParaRPr lang="en-US" dirty="0"/>
          </a:p>
          <a:p>
            <a:r>
              <a:rPr lang="en-US" dirty="0"/>
              <a:t>G1 only uses a single-threaded mark-sweep-compact algorithm to perform a full collection</a:t>
            </a:r>
          </a:p>
          <a:p>
            <a:endParaRPr lang="en-US" dirty="0"/>
          </a:p>
          <a:p>
            <a:r>
              <a:rPr lang="en-US" dirty="0"/>
              <a:t>The previous default, the parallel collector, has a parallel full GC To minimize the impact for users experiencing full GCs, the G1 full GC should be made parallel as well</a:t>
            </a:r>
          </a:p>
          <a:p>
            <a:endParaRPr lang="en-US" dirty="0"/>
          </a:p>
          <a:p>
            <a:r>
              <a:rPr lang="en-US" dirty="0"/>
              <a:t>The number of threads can be controlled by the -</a:t>
            </a:r>
            <a:r>
              <a:rPr lang="en-US" dirty="0" err="1"/>
              <a:t>XX:ParallelGCThreads</a:t>
            </a:r>
            <a:r>
              <a:rPr lang="en-US" dirty="0"/>
              <a:t> option</a:t>
            </a:r>
          </a:p>
          <a:p>
            <a:endParaRPr lang="en-US" dirty="0"/>
          </a:p>
          <a:p>
            <a:r>
              <a:rPr lang="en-US" dirty="0"/>
              <a:t>Improve G1 worst-case latencies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10</a:t>
            </a:fld>
            <a:endParaRPr lang="en-US"/>
          </a:p>
        </p:txBody>
      </p:sp>
    </p:spTree>
    <p:extLst>
      <p:ext uri="{BB962C8B-B14F-4D97-AF65-F5344CB8AC3E}">
        <p14:creationId xmlns:p14="http://schemas.microsoft.com/office/powerpoint/2010/main" val="7741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JEP-310: Application Class-Data Sharing</a:t>
            </a:r>
          </a:p>
        </p:txBody>
      </p:sp>
      <p:sp>
        <p:nvSpPr>
          <p:cNvPr id="3" name="Content Placeholder 2"/>
          <p:cNvSpPr>
            <a:spLocks noGrp="1"/>
          </p:cNvSpPr>
          <p:nvPr>
            <p:ph idx="1"/>
          </p:nvPr>
        </p:nvSpPr>
        <p:spPr>
          <a:xfrm>
            <a:off x="869950" y="1143000"/>
            <a:ext cx="7337425" cy="4984750"/>
          </a:xfrm>
        </p:spPr>
        <p:txBody>
          <a:bodyPr/>
          <a:lstStyle/>
          <a:p>
            <a:r>
              <a:rPr lang="en-US" dirty="0"/>
              <a:t>Introduced in JDK 5</a:t>
            </a:r>
          </a:p>
          <a:p>
            <a:endParaRPr lang="en-US" dirty="0"/>
          </a:p>
          <a:p>
            <a:r>
              <a:rPr lang="en-US" dirty="0"/>
              <a:t>To improve startup and footprint, this JEP extends the existing Class-Data Sharing ("CDS") feature to allow application classes to be placed in the shared archive</a:t>
            </a:r>
          </a:p>
          <a:p>
            <a:endParaRPr lang="en-US" dirty="0"/>
          </a:p>
          <a:p>
            <a:r>
              <a:rPr lang="en-US" dirty="0"/>
              <a:t>Until Java 10, it was only possible to use CDS with  bootstrap class loader. </a:t>
            </a:r>
          </a:p>
          <a:p>
            <a:endParaRPr lang="en-US" dirty="0"/>
          </a:p>
          <a:p>
            <a:r>
              <a:rPr lang="en-US" dirty="0"/>
              <a:t>Java 10 enables CDS for system / application class loader with -XX:+</a:t>
            </a:r>
            <a:r>
              <a:rPr lang="en-US" dirty="0" err="1"/>
              <a:t>UseAppCDS</a:t>
            </a:r>
            <a:r>
              <a:rPr lang="en-US" dirty="0"/>
              <a:t> option</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11</a:t>
            </a:fld>
            <a:endParaRPr lang="en-US"/>
          </a:p>
        </p:txBody>
      </p:sp>
    </p:spTree>
    <p:extLst>
      <p:ext uri="{BB962C8B-B14F-4D97-AF65-F5344CB8AC3E}">
        <p14:creationId xmlns:p14="http://schemas.microsoft.com/office/powerpoint/2010/main" val="366667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JEP-312: Thread-Local Handshakes</a:t>
            </a:r>
          </a:p>
        </p:txBody>
      </p:sp>
      <p:sp>
        <p:nvSpPr>
          <p:cNvPr id="3" name="Content Placeholder 2"/>
          <p:cNvSpPr>
            <a:spLocks noGrp="1"/>
          </p:cNvSpPr>
          <p:nvPr>
            <p:ph idx="1"/>
          </p:nvPr>
        </p:nvSpPr>
        <p:spPr>
          <a:xfrm>
            <a:off x="869950" y="1143000"/>
            <a:ext cx="7337425" cy="4984750"/>
          </a:xfrm>
        </p:spPr>
        <p:txBody>
          <a:bodyPr/>
          <a:lstStyle/>
          <a:p>
            <a:r>
              <a:rPr lang="en-US" dirty="0"/>
              <a:t> Introduce a way to execute a callback on threads without performing a global VM </a:t>
            </a:r>
            <a:r>
              <a:rPr lang="en-US" dirty="0" err="1"/>
              <a:t>safepoint</a:t>
            </a:r>
            <a:endParaRPr lang="en-US" dirty="0"/>
          </a:p>
          <a:p>
            <a:endParaRPr lang="en-US" dirty="0"/>
          </a:p>
          <a:p>
            <a:r>
              <a:rPr lang="en-US" dirty="0"/>
              <a:t>Makes it both possible and cheap to stop individual threads and not just all threads or none.</a:t>
            </a:r>
          </a:p>
          <a:p>
            <a:endParaRPr lang="en-US" dirty="0"/>
          </a:p>
          <a:p>
            <a:r>
              <a:rPr lang="en-US" dirty="0"/>
              <a:t>A handshake operation is a callback that is executed for each </a:t>
            </a:r>
            <a:r>
              <a:rPr lang="en-US" dirty="0" err="1"/>
              <a:t>JavaThread</a:t>
            </a:r>
            <a:r>
              <a:rPr lang="en-US" dirty="0"/>
              <a:t> while that thread is in a </a:t>
            </a:r>
            <a:r>
              <a:rPr lang="en-US" dirty="0" err="1"/>
              <a:t>safepoint</a:t>
            </a:r>
            <a:r>
              <a:rPr lang="en-US" dirty="0"/>
              <a:t> safe state</a:t>
            </a:r>
          </a:p>
          <a:p>
            <a:endParaRPr lang="en-US" dirty="0"/>
          </a:p>
          <a:p>
            <a:r>
              <a:rPr lang="en-US" dirty="0"/>
              <a:t>Thread-local handshakes will be implemented initially on x64 and SPARC. Other platforms will fall back to normal </a:t>
            </a:r>
            <a:r>
              <a:rPr lang="en-US" dirty="0" err="1"/>
              <a:t>safepoints</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12</a:t>
            </a:fld>
            <a:endParaRPr lang="en-US"/>
          </a:p>
        </p:txBody>
      </p:sp>
    </p:spTree>
    <p:extLst>
      <p:ext uri="{BB962C8B-B14F-4D97-AF65-F5344CB8AC3E}">
        <p14:creationId xmlns:p14="http://schemas.microsoft.com/office/powerpoint/2010/main" val="51960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JEP-312: Thread-Local Handshakes</a:t>
            </a:r>
          </a:p>
        </p:txBody>
      </p:sp>
      <p:sp>
        <p:nvSpPr>
          <p:cNvPr id="3" name="Content Placeholder 2"/>
          <p:cNvSpPr>
            <a:spLocks noGrp="1"/>
          </p:cNvSpPr>
          <p:nvPr>
            <p:ph idx="1"/>
          </p:nvPr>
        </p:nvSpPr>
        <p:spPr>
          <a:xfrm>
            <a:off x="869950" y="1143000"/>
            <a:ext cx="7337425" cy="4984750"/>
          </a:xfrm>
        </p:spPr>
        <p:txBody>
          <a:bodyPr/>
          <a:lstStyle/>
          <a:p>
            <a:r>
              <a:rPr lang="en-US" dirty="0"/>
              <a:t> what’s a </a:t>
            </a:r>
            <a:r>
              <a:rPr lang="en-US" dirty="0" err="1"/>
              <a:t>safepoint</a:t>
            </a:r>
            <a:r>
              <a:rPr lang="en-US" dirty="0"/>
              <a:t>?</a:t>
            </a:r>
          </a:p>
          <a:p>
            <a:endParaRPr lang="en-US" dirty="0"/>
          </a:p>
          <a:p>
            <a:r>
              <a:rPr lang="en-US" dirty="0"/>
              <a:t>Stop-the-World pause mechanism</a:t>
            </a:r>
          </a:p>
          <a:p>
            <a:endParaRPr lang="en-US" dirty="0"/>
          </a:p>
          <a:p>
            <a:r>
              <a:rPr lang="en-US" dirty="0"/>
              <a:t>Stopping all threads are required to ensure that </a:t>
            </a:r>
            <a:r>
              <a:rPr lang="en-US" dirty="0" err="1"/>
              <a:t>safepoint</a:t>
            </a:r>
            <a:r>
              <a:rPr lang="en-US" dirty="0"/>
              <a:t> initiator has exclusive access to JVM data structure and can perform certain operations.</a:t>
            </a:r>
          </a:p>
          <a:p>
            <a:endParaRPr lang="en-US" dirty="0"/>
          </a:p>
          <a:p>
            <a:r>
              <a:rPr lang="en-US" dirty="0"/>
              <a:t>When a </a:t>
            </a:r>
            <a:r>
              <a:rPr lang="en-US" dirty="0" err="1"/>
              <a:t>safepoint</a:t>
            </a:r>
            <a:r>
              <a:rPr lang="en-US" dirty="0"/>
              <a:t> call is issued all of the application threads should "come to </a:t>
            </a:r>
            <a:r>
              <a:rPr lang="en-US" dirty="0" err="1"/>
              <a:t>safepoint</a:t>
            </a:r>
            <a:r>
              <a:rPr lang="en-US" dirty="0"/>
              <a:t>" as fast as possible.</a:t>
            </a:r>
          </a:p>
          <a:p>
            <a:endParaRPr lang="en-US" dirty="0"/>
          </a:p>
          <a:p>
            <a:r>
              <a:rPr lang="en-US" dirty="0"/>
              <a:t>Threads that have come to </a:t>
            </a:r>
            <a:r>
              <a:rPr lang="en-US" dirty="0" err="1"/>
              <a:t>safepoint</a:t>
            </a:r>
            <a:r>
              <a:rPr lang="en-US" dirty="0"/>
              <a:t> block until the JVM releases them</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13</a:t>
            </a:fld>
            <a:endParaRPr lang="en-US"/>
          </a:p>
        </p:txBody>
      </p:sp>
    </p:spTree>
    <p:extLst>
      <p:ext uri="{BB962C8B-B14F-4D97-AF65-F5344CB8AC3E}">
        <p14:creationId xmlns:p14="http://schemas.microsoft.com/office/powerpoint/2010/main" val="2429260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JEP-312: Thread-Local Handshakes</a:t>
            </a:r>
          </a:p>
        </p:txBody>
      </p:sp>
      <p:sp>
        <p:nvSpPr>
          <p:cNvPr id="3" name="Content Placeholder 2"/>
          <p:cNvSpPr>
            <a:spLocks noGrp="1"/>
          </p:cNvSpPr>
          <p:nvPr>
            <p:ph idx="1"/>
          </p:nvPr>
        </p:nvSpPr>
        <p:spPr>
          <a:xfrm>
            <a:off x="869950" y="1143000"/>
            <a:ext cx="7337425" cy="4984750"/>
          </a:xfrm>
        </p:spPr>
        <p:txBody>
          <a:bodyPr/>
          <a:lstStyle/>
          <a:p>
            <a:pPr marL="0" indent="0" algn="ctr">
              <a:buNone/>
            </a:pPr>
            <a:r>
              <a:rPr lang="en-US" b="1" dirty="0"/>
              <a:t>When </a:t>
            </a:r>
            <a:r>
              <a:rPr lang="en-US" b="1" dirty="0" err="1"/>
              <a:t>safepoints</a:t>
            </a:r>
            <a:r>
              <a:rPr lang="en-US" b="1" dirty="0"/>
              <a:t> are used?</a:t>
            </a:r>
          </a:p>
          <a:p>
            <a:endParaRPr lang="en-US" dirty="0"/>
          </a:p>
          <a:p>
            <a:r>
              <a:rPr lang="en-US" dirty="0"/>
              <a:t>Garbage collection pauses</a:t>
            </a:r>
          </a:p>
          <a:p>
            <a:endParaRPr lang="en-US" dirty="0"/>
          </a:p>
          <a:p>
            <a:r>
              <a:rPr lang="en-US" dirty="0"/>
              <a:t>Flushing code cache</a:t>
            </a:r>
          </a:p>
          <a:p>
            <a:endParaRPr lang="en-US" dirty="0"/>
          </a:p>
          <a:p>
            <a:r>
              <a:rPr lang="en-US" dirty="0"/>
              <a:t>Class redefinition (e.g. hot swap or instrumentation)</a:t>
            </a:r>
          </a:p>
          <a:p>
            <a:endParaRPr lang="en-US" dirty="0"/>
          </a:p>
          <a:p>
            <a:r>
              <a:rPr lang="en-US" dirty="0"/>
              <a:t>Biased lock revocation</a:t>
            </a:r>
          </a:p>
          <a:p>
            <a:endParaRPr lang="en-US" dirty="0"/>
          </a:p>
          <a:p>
            <a:r>
              <a:rPr lang="en-US" dirty="0"/>
              <a:t>Various debug operation (e.g. deadlock check or stack trace dump)</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14</a:t>
            </a:fld>
            <a:endParaRPr lang="en-US"/>
          </a:p>
        </p:txBody>
      </p:sp>
    </p:spTree>
    <p:extLst>
      <p:ext uri="{BB962C8B-B14F-4D97-AF65-F5344CB8AC3E}">
        <p14:creationId xmlns:p14="http://schemas.microsoft.com/office/powerpoint/2010/main" val="262055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JEP-313: Remove the Native-Header Generation Tool (</a:t>
            </a:r>
            <a:r>
              <a:rPr lang="en-US" dirty="0" err="1"/>
              <a:t>javah</a:t>
            </a:r>
            <a:r>
              <a:rPr lang="en-US" dirty="0"/>
              <a:t>)</a:t>
            </a:r>
          </a:p>
        </p:txBody>
      </p:sp>
      <p:sp>
        <p:nvSpPr>
          <p:cNvPr id="3" name="Content Placeholder 2"/>
          <p:cNvSpPr>
            <a:spLocks noGrp="1"/>
          </p:cNvSpPr>
          <p:nvPr>
            <p:ph idx="1"/>
          </p:nvPr>
        </p:nvSpPr>
        <p:spPr>
          <a:xfrm>
            <a:off x="869950" y="1143000"/>
            <a:ext cx="7337425" cy="4984750"/>
          </a:xfrm>
        </p:spPr>
        <p:txBody>
          <a:bodyPr/>
          <a:lstStyle/>
          <a:p>
            <a:endParaRPr lang="en-US" dirty="0"/>
          </a:p>
          <a:p>
            <a:endParaRPr lang="en-US" dirty="0"/>
          </a:p>
          <a:p>
            <a:r>
              <a:rPr lang="en-US" dirty="0"/>
              <a:t>Remove the </a:t>
            </a:r>
            <a:r>
              <a:rPr lang="en-US" dirty="0" err="1"/>
              <a:t>javah</a:t>
            </a:r>
            <a:r>
              <a:rPr lang="en-US" dirty="0"/>
              <a:t> tool from the JDK since it has been superseded by superior functionality in </a:t>
            </a:r>
            <a:r>
              <a:rPr lang="en-US" dirty="0" err="1"/>
              <a:t>javac</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15</a:t>
            </a:fld>
            <a:endParaRPr lang="en-US"/>
          </a:p>
        </p:txBody>
      </p:sp>
    </p:spTree>
    <p:extLst>
      <p:ext uri="{BB962C8B-B14F-4D97-AF65-F5344CB8AC3E}">
        <p14:creationId xmlns:p14="http://schemas.microsoft.com/office/powerpoint/2010/main" val="178523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JEP-314: Additional Unicode Language-Tag Extensions</a:t>
            </a:r>
          </a:p>
        </p:txBody>
      </p:sp>
      <p:sp>
        <p:nvSpPr>
          <p:cNvPr id="3" name="Content Placeholder 2"/>
          <p:cNvSpPr>
            <a:spLocks noGrp="1"/>
          </p:cNvSpPr>
          <p:nvPr>
            <p:ph idx="1"/>
          </p:nvPr>
        </p:nvSpPr>
        <p:spPr>
          <a:xfrm>
            <a:off x="869950" y="1143000"/>
            <a:ext cx="7337425" cy="4984750"/>
          </a:xfrm>
        </p:spPr>
        <p:txBody>
          <a:bodyPr/>
          <a:lstStyle/>
          <a:p>
            <a:endParaRPr lang="en-US" dirty="0"/>
          </a:p>
          <a:p>
            <a:endParaRPr lang="en-US" dirty="0"/>
          </a:p>
          <a:p>
            <a:r>
              <a:rPr lang="en-US" dirty="0"/>
              <a:t>Additional Unicode Language-Tag Extensions: Enhances </a:t>
            </a:r>
            <a:r>
              <a:rPr lang="en-US" dirty="0" err="1"/>
              <a:t>java.util.Locale</a:t>
            </a:r>
            <a:r>
              <a:rPr lang="en-US" dirty="0"/>
              <a:t> and related APIs to implement additional Unicode extensions of BCP 47 language tags.</a:t>
            </a:r>
          </a:p>
          <a:p>
            <a:endParaRPr lang="en-US" dirty="0"/>
          </a:p>
          <a:p>
            <a:r>
              <a:rPr lang="en-US" dirty="0"/>
              <a:t>As of Java SE 9, the supported BCP 47 U language-tag extensions are ca and nu. This JEP will add support for the following additional extensions:</a:t>
            </a:r>
          </a:p>
          <a:p>
            <a:pPr lvl="1"/>
            <a:r>
              <a:rPr lang="en-US" dirty="0"/>
              <a:t>cu (currency type)</a:t>
            </a:r>
          </a:p>
          <a:p>
            <a:pPr lvl="1"/>
            <a:r>
              <a:rPr lang="en-US" dirty="0" err="1"/>
              <a:t>fw</a:t>
            </a:r>
            <a:r>
              <a:rPr lang="en-US" dirty="0"/>
              <a:t> (first day of week)</a:t>
            </a:r>
          </a:p>
          <a:p>
            <a:pPr lvl="1"/>
            <a:r>
              <a:rPr lang="en-US" dirty="0" err="1"/>
              <a:t>rg</a:t>
            </a:r>
            <a:r>
              <a:rPr lang="en-US" dirty="0"/>
              <a:t> (region override)</a:t>
            </a:r>
          </a:p>
          <a:p>
            <a:pPr lvl="1"/>
            <a:r>
              <a:rPr lang="en-US" dirty="0" err="1"/>
              <a:t>tz</a:t>
            </a:r>
            <a:r>
              <a:rPr lang="en-US" dirty="0"/>
              <a:t> (time zone)</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16</a:t>
            </a:fld>
            <a:endParaRPr lang="en-US"/>
          </a:p>
        </p:txBody>
      </p:sp>
    </p:spTree>
    <p:extLst>
      <p:ext uri="{BB962C8B-B14F-4D97-AF65-F5344CB8AC3E}">
        <p14:creationId xmlns:p14="http://schemas.microsoft.com/office/powerpoint/2010/main" val="3048846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JEP-314: Additional Unicode Language-Tag Extensions</a:t>
            </a:r>
          </a:p>
        </p:txBody>
      </p:sp>
      <p:sp>
        <p:nvSpPr>
          <p:cNvPr id="3" name="Content Placeholder 2"/>
          <p:cNvSpPr>
            <a:spLocks noGrp="1"/>
          </p:cNvSpPr>
          <p:nvPr>
            <p:ph idx="1"/>
          </p:nvPr>
        </p:nvSpPr>
        <p:spPr>
          <a:xfrm>
            <a:off x="869950" y="1143000"/>
            <a:ext cx="7337425" cy="4984750"/>
          </a:xfrm>
        </p:spPr>
        <p:txBody>
          <a:bodyPr/>
          <a:lstStyle/>
          <a:p>
            <a:endParaRPr lang="en-US" dirty="0"/>
          </a:p>
          <a:p>
            <a:endParaRPr lang="en-US" dirty="0"/>
          </a:p>
          <a:p>
            <a:r>
              <a:rPr lang="en-US" dirty="0"/>
              <a:t>Additional Unicode Language-Tag Extensions: Enhances </a:t>
            </a:r>
            <a:r>
              <a:rPr lang="en-US" dirty="0" err="1"/>
              <a:t>java.util.Locale</a:t>
            </a:r>
            <a:r>
              <a:rPr lang="en-US" dirty="0"/>
              <a:t> and related APIs to implement additional Unicode extensions of BCP 47 language tags.</a:t>
            </a:r>
          </a:p>
          <a:p>
            <a:endParaRPr lang="en-US" dirty="0"/>
          </a:p>
          <a:p>
            <a:r>
              <a:rPr lang="en-US" dirty="0"/>
              <a:t>As of Java SE 9, the supported BCP 47 U language-tag extensions are ca and nu. This JEP will add support for the following additional extensions:</a:t>
            </a:r>
          </a:p>
          <a:p>
            <a:pPr lvl="1"/>
            <a:r>
              <a:rPr lang="en-US" dirty="0"/>
              <a:t>cu (currency type)</a:t>
            </a:r>
          </a:p>
          <a:p>
            <a:pPr lvl="1"/>
            <a:r>
              <a:rPr lang="en-US" dirty="0" err="1"/>
              <a:t>fw</a:t>
            </a:r>
            <a:r>
              <a:rPr lang="en-US" dirty="0"/>
              <a:t> (first day of week)</a:t>
            </a:r>
          </a:p>
          <a:p>
            <a:pPr lvl="1"/>
            <a:r>
              <a:rPr lang="en-US" dirty="0" err="1"/>
              <a:t>rg</a:t>
            </a:r>
            <a:r>
              <a:rPr lang="en-US" dirty="0"/>
              <a:t> (region override)</a:t>
            </a:r>
          </a:p>
          <a:p>
            <a:pPr lvl="1"/>
            <a:r>
              <a:rPr lang="en-US" dirty="0" err="1"/>
              <a:t>tz</a:t>
            </a:r>
            <a:r>
              <a:rPr lang="en-US" dirty="0"/>
              <a:t> (time zone)</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17</a:t>
            </a:fld>
            <a:endParaRPr lang="en-US"/>
          </a:p>
        </p:txBody>
      </p:sp>
    </p:spTree>
    <p:extLst>
      <p:ext uri="{BB962C8B-B14F-4D97-AF65-F5344CB8AC3E}">
        <p14:creationId xmlns:p14="http://schemas.microsoft.com/office/powerpoint/2010/main" val="803684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JEP-314: Additional Unicode Language-Tag Extensions</a:t>
            </a:r>
          </a:p>
        </p:txBody>
      </p:sp>
      <p:sp>
        <p:nvSpPr>
          <p:cNvPr id="3" name="Content Placeholder 2"/>
          <p:cNvSpPr>
            <a:spLocks noGrp="1"/>
          </p:cNvSpPr>
          <p:nvPr>
            <p:ph idx="1"/>
          </p:nvPr>
        </p:nvSpPr>
        <p:spPr>
          <a:xfrm>
            <a:off x="869950" y="1143000"/>
            <a:ext cx="7337425" cy="4984750"/>
          </a:xfrm>
        </p:spPr>
        <p:txBody>
          <a:bodyPr/>
          <a:lstStyle/>
          <a:p>
            <a:endParaRPr lang="en-US" dirty="0"/>
          </a:p>
          <a:p>
            <a:endParaRPr lang="en-US" dirty="0"/>
          </a:p>
          <a:p>
            <a:r>
              <a:rPr lang="en-US" dirty="0" err="1"/>
              <a:t>jshell</a:t>
            </a:r>
            <a:r>
              <a:rPr lang="en-US" dirty="0"/>
              <a:t>&gt; </a:t>
            </a:r>
            <a:r>
              <a:rPr lang="en-US" dirty="0" err="1"/>
              <a:t>Currency.getInstance</a:t>
            </a:r>
            <a:r>
              <a:rPr lang="en-US" dirty="0"/>
              <a:t>(</a:t>
            </a:r>
            <a:r>
              <a:rPr lang="en-US" dirty="0" err="1"/>
              <a:t>Locale.forLanguageTag</a:t>
            </a:r>
            <a:r>
              <a:rPr lang="en-US" dirty="0"/>
              <a:t>("de-CH")).</a:t>
            </a:r>
            <a:r>
              <a:rPr lang="en-US" dirty="0" err="1"/>
              <a:t>getSymbol</a:t>
            </a:r>
            <a:r>
              <a:rPr lang="en-US" dirty="0"/>
              <a:t>()</a:t>
            </a:r>
            <a:br>
              <a:rPr lang="en-US" dirty="0"/>
            </a:br>
            <a:r>
              <a:rPr lang="en-US" dirty="0"/>
              <a:t>$22 ==&gt; "CHF“</a:t>
            </a:r>
          </a:p>
          <a:p>
            <a:endParaRPr lang="en-US" dirty="0"/>
          </a:p>
          <a:p>
            <a:r>
              <a:rPr lang="en-US" dirty="0" err="1"/>
              <a:t>jshell</a:t>
            </a:r>
            <a:r>
              <a:rPr lang="en-US" dirty="0"/>
              <a:t>&gt; </a:t>
            </a:r>
            <a:r>
              <a:rPr lang="en-US" dirty="0" err="1"/>
              <a:t>Currency.getInstance</a:t>
            </a:r>
            <a:r>
              <a:rPr lang="en-US" dirty="0"/>
              <a:t>(</a:t>
            </a:r>
            <a:r>
              <a:rPr lang="en-US" dirty="0" err="1"/>
              <a:t>Locale.forLanguageTag</a:t>
            </a:r>
            <a:r>
              <a:rPr lang="en-US" dirty="0"/>
              <a:t>("de-CH-u-cu-</a:t>
            </a:r>
            <a:r>
              <a:rPr lang="en-US" dirty="0" err="1"/>
              <a:t>usd</a:t>
            </a:r>
            <a:r>
              <a:rPr lang="en-US" dirty="0"/>
              <a:t>")).</a:t>
            </a:r>
            <a:r>
              <a:rPr lang="en-US" dirty="0" err="1"/>
              <a:t>getSymbol</a:t>
            </a:r>
            <a:r>
              <a:rPr lang="en-US" dirty="0"/>
              <a:t>()</a:t>
            </a:r>
            <a:br>
              <a:rPr lang="en-US" dirty="0"/>
            </a:br>
            <a:r>
              <a:rPr lang="en-US" dirty="0"/>
              <a:t>$25 ==&gt;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18</a:t>
            </a:fld>
            <a:endParaRPr lang="en-US"/>
          </a:p>
        </p:txBody>
      </p:sp>
    </p:spTree>
    <p:extLst>
      <p:ext uri="{BB962C8B-B14F-4D97-AF65-F5344CB8AC3E}">
        <p14:creationId xmlns:p14="http://schemas.microsoft.com/office/powerpoint/2010/main" val="3123079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JEP-316: Heap Allocation on Alternative Memory Devices</a:t>
            </a:r>
          </a:p>
        </p:txBody>
      </p:sp>
      <p:sp>
        <p:nvSpPr>
          <p:cNvPr id="3" name="Content Placeholder 2"/>
          <p:cNvSpPr>
            <a:spLocks noGrp="1"/>
          </p:cNvSpPr>
          <p:nvPr>
            <p:ph idx="1"/>
          </p:nvPr>
        </p:nvSpPr>
        <p:spPr>
          <a:xfrm>
            <a:off x="869950" y="1143000"/>
            <a:ext cx="7337425" cy="4984750"/>
          </a:xfrm>
        </p:spPr>
        <p:txBody>
          <a:bodyPr/>
          <a:lstStyle/>
          <a:p>
            <a:endParaRPr lang="en-US" dirty="0"/>
          </a:p>
          <a:p>
            <a:endParaRPr lang="en-US" dirty="0"/>
          </a:p>
          <a:p>
            <a:r>
              <a:rPr lang="en-US" dirty="0"/>
              <a:t>Enables the </a:t>
            </a:r>
            <a:r>
              <a:rPr lang="en-US" dirty="0" err="1"/>
              <a:t>HotSpot</a:t>
            </a:r>
            <a:r>
              <a:rPr lang="en-US" dirty="0"/>
              <a:t> VM to allocate the Java object heap on an alternative memory device, such as an NV-DIMM, specified by the user.</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19</a:t>
            </a:fld>
            <a:endParaRPr lang="en-US"/>
          </a:p>
        </p:txBody>
      </p:sp>
    </p:spTree>
    <p:extLst>
      <p:ext uri="{BB962C8B-B14F-4D97-AF65-F5344CB8AC3E}">
        <p14:creationId xmlns:p14="http://schemas.microsoft.com/office/powerpoint/2010/main" val="324217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biggest changes</a:t>
            </a:r>
          </a:p>
        </p:txBody>
      </p:sp>
      <p:sp>
        <p:nvSpPr>
          <p:cNvPr id="3" name="Content Placeholder 2"/>
          <p:cNvSpPr>
            <a:spLocks noGrp="1"/>
          </p:cNvSpPr>
          <p:nvPr>
            <p:ph idx="1"/>
          </p:nvPr>
        </p:nvSpPr>
        <p:spPr>
          <a:xfrm>
            <a:off x="838200" y="2133600"/>
            <a:ext cx="7337425" cy="3460750"/>
          </a:xfrm>
        </p:spPr>
        <p:txBody>
          <a:bodyPr/>
          <a:lstStyle/>
          <a:p>
            <a:pPr marL="0" indent="0">
              <a:buNone/>
            </a:pPr>
            <a:endParaRPr lang="en-US" dirty="0"/>
          </a:p>
          <a:p>
            <a:r>
              <a:rPr lang="en-US" dirty="0"/>
              <a:t>Java 5 generics</a:t>
            </a:r>
          </a:p>
          <a:p>
            <a:r>
              <a:rPr lang="en-US" dirty="0"/>
              <a:t>Java 7 GC1/NIO.</a:t>
            </a:r>
          </a:p>
          <a:p>
            <a:r>
              <a:rPr lang="en-US" dirty="0"/>
              <a:t>Java 8 Lambdas/Streams</a:t>
            </a:r>
          </a:p>
          <a:p>
            <a:r>
              <a:rPr lang="en-US" dirty="0"/>
              <a:t>Java 9 Modules.</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a:t>
            </a:fld>
            <a:endParaRPr lang="en-US"/>
          </a:p>
        </p:txBody>
      </p:sp>
    </p:spTree>
    <p:extLst>
      <p:ext uri="{BB962C8B-B14F-4D97-AF65-F5344CB8AC3E}">
        <p14:creationId xmlns:p14="http://schemas.microsoft.com/office/powerpoint/2010/main" val="745435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JEP-316: Heap Allocation on Alternative Memory Devices</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b="1" dirty="0"/>
              <a:t>Some use cases for this proposal are</a:t>
            </a:r>
            <a:r>
              <a:rPr lang="en-US" dirty="0"/>
              <a:t>:</a:t>
            </a:r>
          </a:p>
          <a:p>
            <a:endParaRPr lang="en-US" dirty="0"/>
          </a:p>
          <a:p>
            <a:r>
              <a:rPr lang="en-US" dirty="0"/>
              <a:t>In multi-JVM deployments some JVMs such as daemons, services, etc., have lower priority than others. NV-DIMMs would potentially have higher access latency compared to DRAM. Low-priority processes can use NV-DIMM memory for the heap, allowing high-priority processes to use more DRAM.</a:t>
            </a:r>
          </a:p>
          <a:p>
            <a:endParaRPr lang="en-US" dirty="0"/>
          </a:p>
          <a:p>
            <a:r>
              <a:rPr lang="en-US" dirty="0"/>
              <a:t>Applications such as big data and in-memory databases have an ever-increasing demand for memory. Such applications could use NV-DIMM for the heap since NV-DIMMs would potentially have a larger capacity, at lower cost, compared to DRAM.</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20</a:t>
            </a:fld>
            <a:endParaRPr lang="en-US"/>
          </a:p>
        </p:txBody>
      </p:sp>
    </p:spTree>
    <p:extLst>
      <p:ext uri="{BB962C8B-B14F-4D97-AF65-F5344CB8AC3E}">
        <p14:creationId xmlns:p14="http://schemas.microsoft.com/office/powerpoint/2010/main" val="1259811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JEP-316: Heap Allocation on Alternative Memory Devices</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To allocate the heap in such memory we can add a new option, -</a:t>
            </a:r>
            <a:r>
              <a:rPr lang="en-US" dirty="0" err="1"/>
              <a:t>XX:AllocateHeapAt</a:t>
            </a:r>
            <a:r>
              <a:rPr lang="en-US" dirty="0"/>
              <a:t>=&lt;path&gt;. This option would take a path to the file system and use memory mapping to achieve the desired result of allocating the object heap on the memory device</a:t>
            </a:r>
          </a:p>
          <a:p>
            <a:endParaRPr lang="en-US" dirty="0"/>
          </a:p>
          <a:p>
            <a:r>
              <a:rPr lang="en-US" dirty="0"/>
              <a:t>The JEP does not intend to share a non-volatile region between multiple running JVMs or re-use the same region for further invocations of the JVM.</a:t>
            </a:r>
          </a:p>
          <a:p>
            <a:endParaRPr lang="en-US" dirty="0"/>
          </a:p>
          <a:p>
            <a:r>
              <a:rPr lang="en-US" dirty="0"/>
              <a:t>The existing heap related flags such as -</a:t>
            </a:r>
            <a:r>
              <a:rPr lang="en-US" dirty="0" err="1"/>
              <a:t>Xmx</a:t>
            </a:r>
            <a:r>
              <a:rPr lang="en-US" dirty="0"/>
              <a:t>, -</a:t>
            </a:r>
            <a:r>
              <a:rPr lang="en-US" dirty="0" err="1"/>
              <a:t>Xms</a:t>
            </a:r>
            <a:r>
              <a:rPr lang="en-US" dirty="0"/>
              <a:t>, etc., and garbage-collection related flags would continue to work as before.</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21</a:t>
            </a:fld>
            <a:endParaRPr lang="en-US"/>
          </a:p>
        </p:txBody>
      </p:sp>
    </p:spTree>
    <p:extLst>
      <p:ext uri="{BB962C8B-B14F-4D97-AF65-F5344CB8AC3E}">
        <p14:creationId xmlns:p14="http://schemas.microsoft.com/office/powerpoint/2010/main" val="120491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JEP-317: Experimental Java-Based JIT Compiler</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Enables the Java-based JIT compiler, </a:t>
            </a:r>
            <a:r>
              <a:rPr lang="en-US" dirty="0" err="1"/>
              <a:t>Graal</a:t>
            </a:r>
            <a:r>
              <a:rPr lang="en-US" dirty="0"/>
              <a:t>, to be used as an experimental JIT compiler on the Linux/x64 platform</a:t>
            </a:r>
          </a:p>
          <a:p>
            <a:endParaRPr lang="en-US" dirty="0"/>
          </a:p>
          <a:p>
            <a:r>
              <a:rPr lang="en-US" dirty="0" err="1"/>
              <a:t>Graal</a:t>
            </a:r>
            <a:r>
              <a:rPr lang="en-US" dirty="0"/>
              <a:t>, is the basis of the experimental Ahead-of-Time (AOT) compiler introduced in JDK 9</a:t>
            </a:r>
          </a:p>
          <a:p>
            <a:endParaRPr lang="en-US" dirty="0"/>
          </a:p>
          <a:p>
            <a:r>
              <a:rPr lang="en-US" dirty="0"/>
              <a:t>To enable </a:t>
            </a:r>
            <a:r>
              <a:rPr lang="en-US" dirty="0" err="1"/>
              <a:t>Graal</a:t>
            </a:r>
            <a:r>
              <a:rPr lang="en-US" dirty="0"/>
              <a:t> as the JIT compiler, use the following options on the java command line:</a:t>
            </a:r>
          </a:p>
          <a:p>
            <a:pPr lvl="1"/>
            <a:r>
              <a:rPr lang="en-US" dirty="0"/>
              <a:t>-XX:+</a:t>
            </a:r>
            <a:r>
              <a:rPr lang="en-US" dirty="0" err="1"/>
              <a:t>UnlockExperimentalVMOptions</a:t>
            </a:r>
            <a:r>
              <a:rPr lang="en-US" dirty="0"/>
              <a:t> -XX:+</a:t>
            </a:r>
            <a:r>
              <a:rPr lang="en-US" dirty="0" err="1"/>
              <a:t>UseJVMCICompiler</a:t>
            </a: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22</a:t>
            </a:fld>
            <a:endParaRPr lang="en-US"/>
          </a:p>
        </p:txBody>
      </p:sp>
    </p:spTree>
    <p:extLst>
      <p:ext uri="{BB962C8B-B14F-4D97-AF65-F5344CB8AC3E}">
        <p14:creationId xmlns:p14="http://schemas.microsoft.com/office/powerpoint/2010/main" val="1158667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JEP-319: Root Certificates</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Provides a default set of root Certification Authority (CA) certificates in the JDK.</a:t>
            </a:r>
          </a:p>
          <a:p>
            <a:endParaRPr lang="en-US" dirty="0"/>
          </a:p>
          <a:p>
            <a:r>
              <a:rPr lang="en-US" dirty="0"/>
              <a:t>Open-source the root certificates in Oracle's Java SE Root CA program in order to make </a:t>
            </a:r>
            <a:r>
              <a:rPr lang="en-US" dirty="0" err="1"/>
              <a:t>OpenJDK</a:t>
            </a:r>
            <a:r>
              <a:rPr lang="en-US" dirty="0"/>
              <a:t> builds more attractive to developers, and to reduce the differences between those builds and Oracle JDK builds.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23</a:t>
            </a:fld>
            <a:endParaRPr lang="en-US"/>
          </a:p>
        </p:txBody>
      </p:sp>
    </p:spTree>
    <p:extLst>
      <p:ext uri="{BB962C8B-B14F-4D97-AF65-F5344CB8AC3E}">
        <p14:creationId xmlns:p14="http://schemas.microsoft.com/office/powerpoint/2010/main" val="3654349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JEP-319: Root Certificates</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Provides a default set of root Certification Authority (CA) certificates in the JDK.</a:t>
            </a:r>
          </a:p>
          <a:p>
            <a:endParaRPr lang="en-US" dirty="0"/>
          </a:p>
          <a:p>
            <a:r>
              <a:rPr lang="en-US" dirty="0"/>
              <a:t>Open-source the root certificates in Oracle's Java SE Root CA program in order to make </a:t>
            </a:r>
            <a:r>
              <a:rPr lang="en-US" dirty="0" err="1"/>
              <a:t>OpenJDK</a:t>
            </a:r>
            <a:r>
              <a:rPr lang="en-US" dirty="0"/>
              <a:t> builds more attractive to developers, and to reduce the differences between those builds and Oracle JDK builds.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24</a:t>
            </a:fld>
            <a:endParaRPr lang="en-US"/>
          </a:p>
        </p:txBody>
      </p:sp>
    </p:spTree>
    <p:extLst>
      <p:ext uri="{BB962C8B-B14F-4D97-AF65-F5344CB8AC3E}">
        <p14:creationId xmlns:p14="http://schemas.microsoft.com/office/powerpoint/2010/main" val="1036305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JEP-322: Time-Based Release Versioning</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Revises the version-string scheme of the Java SE Platform and the JDK, and related versioning information, for present and future time-based release models.</a:t>
            </a:r>
          </a:p>
          <a:p>
            <a:endParaRPr lang="en-US" dirty="0"/>
          </a:p>
          <a:p>
            <a:r>
              <a:rPr lang="en-US" dirty="0"/>
              <a:t>The version-string scheme introduced by JEP 223 was a significant improvement over that of the past. That scheme is not, however, well-suited to the future, in which we intend to ship new releases of the Java SE Platform and the JDK on a strict, six-month cadence.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25</a:t>
            </a:fld>
            <a:endParaRPr lang="en-US"/>
          </a:p>
        </p:txBody>
      </p:sp>
    </p:spTree>
    <p:extLst>
      <p:ext uri="{BB962C8B-B14F-4D97-AF65-F5344CB8AC3E}">
        <p14:creationId xmlns:p14="http://schemas.microsoft.com/office/powerpoint/2010/main" val="2749851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JEP-322: Time-Based Release Versioning</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Under the six-month release model the elements of version numbers vary as follows:</a:t>
            </a:r>
          </a:p>
          <a:p>
            <a:endParaRPr lang="en-US" dirty="0"/>
          </a:p>
          <a:p>
            <a:r>
              <a:rPr lang="en-US" dirty="0"/>
              <a:t>$FEATURE is incremented every six months: The March 2018 release is JDK 10, the September 2018 release is JDK 11, and so forth.</a:t>
            </a:r>
          </a:p>
          <a:p>
            <a:endParaRPr lang="en-US" dirty="0"/>
          </a:p>
          <a:p>
            <a:r>
              <a:rPr lang="en-US" dirty="0"/>
              <a:t>$INTERIM is always zero, since the six-month model does not include interim releases. We reserve it here for flexibility, so that a future revision to the release model could include such releases</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26</a:t>
            </a:fld>
            <a:endParaRPr lang="en-US"/>
          </a:p>
        </p:txBody>
      </p:sp>
    </p:spTree>
    <p:extLst>
      <p:ext uri="{BB962C8B-B14F-4D97-AF65-F5344CB8AC3E}">
        <p14:creationId xmlns:p14="http://schemas.microsoft.com/office/powerpoint/2010/main" val="3994792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JEP-322: Time-Based Release Versioning</a:t>
            </a:r>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$UPDATE is incremented one month after $FEATURE is incremented, and every three months thereafter: The April 2018 release is JDK 10.0.1, the July release is JDK 10.0.2, and so forth.</a:t>
            </a:r>
          </a:p>
          <a:p>
            <a:endParaRPr lang="en-US" dirty="0"/>
          </a:p>
          <a:p>
            <a:r>
              <a:rPr lang="en-US" dirty="0"/>
              <a:t>$PATCH — The emergency patch-release counter, incremented only when it's necessary to produce an emergency release to fix a critical issue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27</a:t>
            </a:fld>
            <a:endParaRPr lang="en-US"/>
          </a:p>
        </p:txBody>
      </p:sp>
    </p:spTree>
    <p:extLst>
      <p:ext uri="{BB962C8B-B14F-4D97-AF65-F5344CB8AC3E}">
        <p14:creationId xmlns:p14="http://schemas.microsoft.com/office/powerpoint/2010/main" val="2806501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Java Improvements for Docker Containers </a:t>
            </a:r>
            <a:br>
              <a:rPr lang="en-US" dirty="0"/>
            </a:br>
            <a:endParaRPr lang="en-US" dirty="0"/>
          </a:p>
        </p:txBody>
      </p:sp>
      <p:sp>
        <p:nvSpPr>
          <p:cNvPr id="3" name="Content Placeholder 2"/>
          <p:cNvSpPr>
            <a:spLocks noGrp="1"/>
          </p:cNvSpPr>
          <p:nvPr>
            <p:ph idx="1"/>
          </p:nvPr>
        </p:nvSpPr>
        <p:spPr>
          <a:xfrm>
            <a:off x="869950" y="990600"/>
            <a:ext cx="7337425" cy="5137150"/>
          </a:xfrm>
        </p:spPr>
        <p:txBody>
          <a:bodyPr/>
          <a:lstStyle/>
          <a:p>
            <a:r>
              <a:rPr lang="en-US" dirty="0">
                <a:hlinkClick r:id="rId2"/>
              </a:rPr>
              <a:t>JDK-8146115</a:t>
            </a:r>
            <a:r>
              <a:rPr lang="en-US" dirty="0"/>
              <a:t> Improve </a:t>
            </a:r>
            <a:r>
              <a:rPr lang="en-US" dirty="0" err="1"/>
              <a:t>docker</a:t>
            </a:r>
            <a:r>
              <a:rPr lang="en-US" dirty="0"/>
              <a:t> container detection and resource configuration usage</a:t>
            </a:r>
          </a:p>
          <a:p>
            <a:endParaRPr lang="en-US" dirty="0"/>
          </a:p>
          <a:p>
            <a:r>
              <a:rPr lang="en-US" dirty="0"/>
              <a:t>The JVM has been modified to be aware that it is running in a Docker container and will extract container specific configuration information instead of querying the operating system</a:t>
            </a:r>
          </a:p>
          <a:p>
            <a:endParaRPr lang="en-US" dirty="0"/>
          </a:p>
          <a:p>
            <a:r>
              <a:rPr lang="en-US" dirty="0"/>
              <a:t>The information being extracted is the number of CPUs and total memory that have been allocated to the container. The total number of CPUs available to the Java process is calculated from any specified </a:t>
            </a:r>
            <a:r>
              <a:rPr lang="en-US" dirty="0" err="1"/>
              <a:t>cpu</a:t>
            </a:r>
            <a:r>
              <a:rPr lang="en-US" dirty="0"/>
              <a:t> sets, </a:t>
            </a:r>
            <a:r>
              <a:rPr lang="en-US" dirty="0" err="1"/>
              <a:t>cpu</a:t>
            </a:r>
            <a:r>
              <a:rPr lang="en-US" dirty="0"/>
              <a:t> shares or </a:t>
            </a:r>
            <a:r>
              <a:rPr lang="en-US" dirty="0" err="1"/>
              <a:t>cpu</a:t>
            </a:r>
            <a:r>
              <a:rPr lang="en-US" dirty="0"/>
              <a:t> quotas.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28</a:t>
            </a:fld>
            <a:endParaRPr lang="en-US"/>
          </a:p>
        </p:txBody>
      </p:sp>
    </p:spTree>
    <p:extLst>
      <p:ext uri="{BB962C8B-B14F-4D97-AF65-F5344CB8AC3E}">
        <p14:creationId xmlns:p14="http://schemas.microsoft.com/office/powerpoint/2010/main" val="1286482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Java Improvements for Docker Containers </a:t>
            </a:r>
            <a:br>
              <a:rPr lang="en-US" dirty="0"/>
            </a:br>
            <a:endParaRPr lang="en-US" dirty="0"/>
          </a:p>
        </p:txBody>
      </p:sp>
      <p:sp>
        <p:nvSpPr>
          <p:cNvPr id="3" name="Content Placeholder 2"/>
          <p:cNvSpPr>
            <a:spLocks noGrp="1"/>
          </p:cNvSpPr>
          <p:nvPr>
            <p:ph idx="1"/>
          </p:nvPr>
        </p:nvSpPr>
        <p:spPr>
          <a:xfrm>
            <a:off x="869950" y="990600"/>
            <a:ext cx="7337425" cy="5137150"/>
          </a:xfrm>
        </p:spPr>
        <p:txBody>
          <a:bodyPr/>
          <a:lstStyle/>
          <a:p>
            <a:r>
              <a:rPr lang="en-US" dirty="0">
                <a:hlinkClick r:id="rId2"/>
              </a:rPr>
              <a:t>JDK-8146115</a:t>
            </a:r>
            <a:r>
              <a:rPr lang="en-US" dirty="0"/>
              <a:t> Improve </a:t>
            </a:r>
            <a:r>
              <a:rPr lang="en-US" dirty="0" err="1"/>
              <a:t>docker</a:t>
            </a:r>
            <a:r>
              <a:rPr lang="en-US" dirty="0"/>
              <a:t> container detection and resource configuration usage</a:t>
            </a:r>
          </a:p>
          <a:p>
            <a:endParaRPr lang="en-US" dirty="0"/>
          </a:p>
          <a:p>
            <a:r>
              <a:rPr lang="en-US" dirty="0"/>
              <a:t>This support is only available on Linux-based platforms. This new support is enabled by default and can be disabled in the command line with the JVM option:</a:t>
            </a:r>
          </a:p>
          <a:p>
            <a:pPr marL="457200" lvl="1" indent="0">
              <a:buNone/>
            </a:pPr>
            <a:r>
              <a:rPr lang="en-US" dirty="0"/>
              <a:t>	-XX:-</a:t>
            </a:r>
            <a:r>
              <a:rPr lang="en-US" dirty="0" err="1"/>
              <a:t>UseContainerSupport</a:t>
            </a:r>
            <a:endParaRPr lang="en-US" dirty="0"/>
          </a:p>
          <a:p>
            <a:pPr lvl="1"/>
            <a:endParaRPr lang="en-US" dirty="0"/>
          </a:p>
          <a:p>
            <a:r>
              <a:rPr lang="en-US" dirty="0"/>
              <a:t>In addition, this change adds a JVM option that provides the ability to specify the number of CPUs that the JVM will use:</a:t>
            </a:r>
          </a:p>
          <a:p>
            <a:pPr marL="457200" lvl="1" indent="0">
              <a:buNone/>
            </a:pPr>
            <a:r>
              <a:rPr lang="en-US" dirty="0"/>
              <a:t>	-</a:t>
            </a:r>
            <a:r>
              <a:rPr lang="en-US" dirty="0" err="1"/>
              <a:t>XX:ActiveProcessorCount</a:t>
            </a:r>
            <a:r>
              <a:rPr lang="en-US" dirty="0"/>
              <a:t>=count</a:t>
            </a:r>
          </a:p>
          <a:p>
            <a:pPr lvl="1"/>
            <a:r>
              <a:rPr lang="en-US" dirty="0"/>
              <a:t>This count overrides any other automatic CPU detection logic in the JVM.</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29</a:t>
            </a:fld>
            <a:endParaRPr lang="en-US"/>
          </a:p>
        </p:txBody>
      </p:sp>
    </p:spTree>
    <p:extLst>
      <p:ext uri="{BB962C8B-B14F-4D97-AF65-F5344CB8AC3E}">
        <p14:creationId xmlns:p14="http://schemas.microsoft.com/office/powerpoint/2010/main" val="57168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JEP and JSR Definition</a:t>
            </a:r>
          </a:p>
        </p:txBody>
      </p:sp>
      <p:sp>
        <p:nvSpPr>
          <p:cNvPr id="3" name="Content Placeholder 2"/>
          <p:cNvSpPr>
            <a:spLocks noGrp="1"/>
          </p:cNvSpPr>
          <p:nvPr>
            <p:ph idx="1"/>
          </p:nvPr>
        </p:nvSpPr>
        <p:spPr>
          <a:xfrm>
            <a:off x="838200" y="2133600"/>
            <a:ext cx="7337425" cy="3460750"/>
          </a:xfrm>
        </p:spPr>
        <p:txBody>
          <a:bodyPr/>
          <a:lstStyle/>
          <a:p>
            <a:pPr marL="0" indent="0">
              <a:buNone/>
            </a:pPr>
            <a:endParaRPr lang="en-US" dirty="0"/>
          </a:p>
          <a:p>
            <a:r>
              <a:rPr lang="en-US" dirty="0"/>
              <a:t>JEP </a:t>
            </a:r>
          </a:p>
          <a:p>
            <a:pPr lvl="1"/>
            <a:r>
              <a:rPr lang="en-US" dirty="0"/>
              <a:t>JDK Enhancement Proposal</a:t>
            </a:r>
            <a:br>
              <a:rPr lang="en-US" dirty="0"/>
            </a:br>
            <a:endParaRPr lang="en-US" dirty="0"/>
          </a:p>
          <a:p>
            <a:r>
              <a:rPr lang="en-US" dirty="0"/>
              <a:t>JSR </a:t>
            </a:r>
          </a:p>
          <a:p>
            <a:pPr lvl="1"/>
            <a:r>
              <a:rPr lang="en-US" dirty="0"/>
              <a:t> Java Specification Request </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3</a:t>
            </a:fld>
            <a:endParaRPr lang="en-US"/>
          </a:p>
        </p:txBody>
      </p:sp>
    </p:spTree>
    <p:extLst>
      <p:ext uri="{BB962C8B-B14F-4D97-AF65-F5344CB8AC3E}">
        <p14:creationId xmlns:p14="http://schemas.microsoft.com/office/powerpoint/2010/main" val="3382865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Java Improvements for Docker Containers </a:t>
            </a:r>
            <a:br>
              <a:rPr lang="en-US" dirty="0"/>
            </a:br>
            <a:endParaRPr lang="en-US" dirty="0"/>
          </a:p>
        </p:txBody>
      </p:sp>
      <p:sp>
        <p:nvSpPr>
          <p:cNvPr id="3" name="Content Placeholder 2"/>
          <p:cNvSpPr>
            <a:spLocks noGrp="1"/>
          </p:cNvSpPr>
          <p:nvPr>
            <p:ph idx="1"/>
          </p:nvPr>
        </p:nvSpPr>
        <p:spPr>
          <a:xfrm>
            <a:off x="869950" y="990600"/>
            <a:ext cx="7337425" cy="5137150"/>
          </a:xfrm>
        </p:spPr>
        <p:txBody>
          <a:bodyPr/>
          <a:lstStyle/>
          <a:p>
            <a:r>
              <a:rPr lang="en-US" dirty="0">
                <a:hlinkClick r:id="rId2"/>
              </a:rPr>
              <a:t>JDK-8186248</a:t>
            </a:r>
            <a:r>
              <a:rPr lang="en-US" dirty="0"/>
              <a:t> Allow more flexibility in selecting Heap % of available RAM</a:t>
            </a:r>
          </a:p>
          <a:p>
            <a:endParaRPr lang="en-US" dirty="0"/>
          </a:p>
          <a:p>
            <a:r>
              <a:rPr lang="en-US" dirty="0"/>
              <a:t>Three new JVM options have been added to allow Docker container users to gain more fine grained control over the amount of system memory that will be used for the Java Heap:</a:t>
            </a:r>
          </a:p>
          <a:p>
            <a:endParaRPr lang="en-US" dirty="0"/>
          </a:p>
          <a:p>
            <a:pPr lvl="1"/>
            <a:r>
              <a:rPr lang="en-US" dirty="0"/>
              <a:t>-</a:t>
            </a:r>
            <a:r>
              <a:rPr lang="en-US" dirty="0" err="1"/>
              <a:t>XX:InitialRAMPercentage</a:t>
            </a:r>
            <a:br>
              <a:rPr lang="en-US" dirty="0"/>
            </a:br>
            <a:r>
              <a:rPr lang="en-US" dirty="0"/>
              <a:t>-</a:t>
            </a:r>
            <a:r>
              <a:rPr lang="en-US" dirty="0" err="1"/>
              <a:t>XX:MaxRAMPercentage</a:t>
            </a:r>
            <a:br>
              <a:rPr lang="en-US" dirty="0"/>
            </a:br>
            <a:r>
              <a:rPr lang="en-US" dirty="0"/>
              <a:t>-</a:t>
            </a:r>
            <a:r>
              <a:rPr lang="en-US" dirty="0" err="1"/>
              <a:t>XX:MinRAMPercentage</a:t>
            </a:r>
            <a:endParaRPr lang="en-US" dirty="0"/>
          </a:p>
          <a:p>
            <a:pPr lvl="1"/>
            <a:endParaRPr lang="en-US" dirty="0"/>
          </a:p>
          <a:p>
            <a:r>
              <a:rPr lang="en-US" dirty="0"/>
              <a:t>These options replace the deprecated Fraction forms (-</a:t>
            </a:r>
            <a:r>
              <a:rPr lang="en-US" dirty="0" err="1"/>
              <a:t>XX:InitialRAMFraction</a:t>
            </a:r>
            <a:r>
              <a:rPr lang="en-US" dirty="0"/>
              <a:t>, -</a:t>
            </a:r>
            <a:r>
              <a:rPr lang="en-US" dirty="0" err="1"/>
              <a:t>XX:MaxRAMFraction</a:t>
            </a:r>
            <a:r>
              <a:rPr lang="en-US" dirty="0"/>
              <a:t>, and -</a:t>
            </a:r>
            <a:r>
              <a:rPr lang="en-US" dirty="0" err="1"/>
              <a:t>XX:MinRAMFraction</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30</a:t>
            </a:fld>
            <a:endParaRPr lang="en-US"/>
          </a:p>
        </p:txBody>
      </p:sp>
    </p:spTree>
    <p:extLst>
      <p:ext uri="{BB962C8B-B14F-4D97-AF65-F5344CB8AC3E}">
        <p14:creationId xmlns:p14="http://schemas.microsoft.com/office/powerpoint/2010/main" val="1291237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err="1"/>
              <a:t>Optional.orElseThrow</a:t>
            </a:r>
            <a:r>
              <a:rPr lang="en-US" dirty="0"/>
              <a:t>() Method </a:t>
            </a:r>
          </a:p>
        </p:txBody>
      </p:sp>
      <p:sp>
        <p:nvSpPr>
          <p:cNvPr id="3" name="Content Placeholder 2"/>
          <p:cNvSpPr>
            <a:spLocks noGrp="1"/>
          </p:cNvSpPr>
          <p:nvPr>
            <p:ph idx="1"/>
          </p:nvPr>
        </p:nvSpPr>
        <p:spPr>
          <a:xfrm>
            <a:off x="869950" y="990600"/>
            <a:ext cx="7337425" cy="5137150"/>
          </a:xfrm>
        </p:spPr>
        <p:txBody>
          <a:bodyPr/>
          <a:lstStyle/>
          <a:p>
            <a:endParaRPr lang="en-US" dirty="0"/>
          </a:p>
          <a:p>
            <a:r>
              <a:rPr lang="en-US" b="1" dirty="0"/>
              <a:t>JDK-8140281 : (opt) add no-</a:t>
            </a:r>
            <a:r>
              <a:rPr lang="en-US" b="1" dirty="0" err="1"/>
              <a:t>arg</a:t>
            </a:r>
            <a:r>
              <a:rPr lang="en-US" b="1" dirty="0"/>
              <a:t> </a:t>
            </a:r>
            <a:r>
              <a:rPr lang="en-US" b="1" dirty="0" err="1"/>
              <a:t>orElseThrow</a:t>
            </a:r>
            <a:r>
              <a:rPr lang="en-US" b="1" dirty="0"/>
              <a:t>() as preferred alternative to get()</a:t>
            </a:r>
          </a:p>
          <a:p>
            <a:endParaRPr lang="en-US" dirty="0"/>
          </a:p>
          <a:p>
            <a:r>
              <a:rPr lang="en-US" dirty="0"/>
              <a:t>A new method </a:t>
            </a:r>
            <a:r>
              <a:rPr lang="en-US" dirty="0" err="1"/>
              <a:t>orElseThrow</a:t>
            </a:r>
            <a:r>
              <a:rPr lang="en-US" dirty="0"/>
              <a:t> has been added to the Optional class. It is synonymous with and is now the preferred alternative to the existing get method.</a:t>
            </a:r>
          </a:p>
          <a:p>
            <a:endParaRPr lang="en-US" dirty="0"/>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31</a:t>
            </a:fld>
            <a:endParaRPr lang="en-US"/>
          </a:p>
        </p:txBody>
      </p:sp>
    </p:spTree>
    <p:extLst>
      <p:ext uri="{BB962C8B-B14F-4D97-AF65-F5344CB8AC3E}">
        <p14:creationId xmlns:p14="http://schemas.microsoft.com/office/powerpoint/2010/main" val="1486890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APIs for Creating Unmodifiable Collections  </a:t>
            </a:r>
          </a:p>
        </p:txBody>
      </p:sp>
      <p:sp>
        <p:nvSpPr>
          <p:cNvPr id="3" name="Content Placeholder 2"/>
          <p:cNvSpPr>
            <a:spLocks noGrp="1"/>
          </p:cNvSpPr>
          <p:nvPr>
            <p:ph idx="1"/>
          </p:nvPr>
        </p:nvSpPr>
        <p:spPr>
          <a:xfrm>
            <a:off x="869950" y="990600"/>
            <a:ext cx="7337425" cy="5137150"/>
          </a:xfrm>
        </p:spPr>
        <p:txBody>
          <a:bodyPr/>
          <a:lstStyle/>
          <a:p>
            <a:endParaRPr lang="en-US" dirty="0"/>
          </a:p>
          <a:p>
            <a:endParaRPr lang="en-US" dirty="0"/>
          </a:p>
          <a:p>
            <a:r>
              <a:rPr lang="en-US" dirty="0"/>
              <a:t>The </a:t>
            </a:r>
            <a:r>
              <a:rPr lang="en-US" dirty="0" err="1"/>
              <a:t>List.copyOf</a:t>
            </a:r>
            <a:r>
              <a:rPr lang="en-US" dirty="0"/>
              <a:t>, </a:t>
            </a:r>
            <a:r>
              <a:rPr lang="en-US" dirty="0" err="1"/>
              <a:t>Set.copyOf</a:t>
            </a:r>
            <a:r>
              <a:rPr lang="en-US" dirty="0"/>
              <a:t>, and </a:t>
            </a:r>
            <a:r>
              <a:rPr lang="en-US" dirty="0" err="1"/>
              <a:t>Map.copyOf</a:t>
            </a:r>
            <a:r>
              <a:rPr lang="en-US" dirty="0"/>
              <a:t> methods create new collection instances from existing instances.</a:t>
            </a:r>
          </a:p>
          <a:p>
            <a:endParaRPr lang="en-US" dirty="0"/>
          </a:p>
          <a:p>
            <a:r>
              <a:rPr lang="en-US" dirty="0" err="1"/>
              <a:t>toUnmodifiableList</a:t>
            </a:r>
            <a:r>
              <a:rPr lang="en-US" dirty="0"/>
              <a:t>, </a:t>
            </a:r>
            <a:r>
              <a:rPr lang="en-US" dirty="0" err="1"/>
              <a:t>toUnmodifiableSet</a:t>
            </a:r>
            <a:r>
              <a:rPr lang="en-US" dirty="0"/>
              <a:t>, and </a:t>
            </a:r>
            <a:r>
              <a:rPr lang="en-US" dirty="0" err="1"/>
              <a:t>toUnmodifiableMap</a:t>
            </a:r>
            <a:r>
              <a:rPr lang="en-US" dirty="0"/>
              <a:t> have been added to the Collectors class in the Stream package. </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32</a:t>
            </a:fld>
            <a:endParaRPr lang="en-US"/>
          </a:p>
        </p:txBody>
      </p:sp>
    </p:spTree>
    <p:extLst>
      <p:ext uri="{BB962C8B-B14F-4D97-AF65-F5344CB8AC3E}">
        <p14:creationId xmlns:p14="http://schemas.microsoft.com/office/powerpoint/2010/main" val="11421978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61238" cy="612775"/>
          </a:xfrm>
        </p:spPr>
        <p:txBody>
          <a:bodyPr/>
          <a:lstStyle/>
          <a:p>
            <a:r>
              <a:rPr lang="en-US" dirty="0"/>
              <a:t>Information</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33</a:t>
            </a:fld>
            <a:endParaRPr lang="en-US"/>
          </a:p>
        </p:txBody>
      </p:sp>
      <p:sp>
        <p:nvSpPr>
          <p:cNvPr id="3" name="Content Placeholder 2"/>
          <p:cNvSpPr>
            <a:spLocks noGrp="1"/>
          </p:cNvSpPr>
          <p:nvPr>
            <p:ph idx="1"/>
          </p:nvPr>
        </p:nvSpPr>
        <p:spPr>
          <a:xfrm>
            <a:off x="838200" y="1676400"/>
            <a:ext cx="7337425" cy="4070350"/>
          </a:xfrm>
        </p:spPr>
        <p:txBody>
          <a:bodyPr/>
          <a:lstStyle/>
          <a:p>
            <a:r>
              <a:rPr lang="en-US" dirty="0"/>
              <a:t>For more information visit:</a:t>
            </a:r>
          </a:p>
          <a:p>
            <a:pPr marL="800100" lvl="1" indent="-342900">
              <a:buFont typeface="+mj-lt"/>
              <a:buAutoNum type="arabicPeriod"/>
            </a:pPr>
            <a:r>
              <a:rPr lang="en-US" dirty="0"/>
              <a:t>http://openjdk.java.net/projects/jdk10/</a:t>
            </a:r>
          </a:p>
        </p:txBody>
      </p:sp>
    </p:spTree>
    <p:extLst>
      <p:ext uri="{BB962C8B-B14F-4D97-AF65-F5344CB8AC3E}">
        <p14:creationId xmlns:p14="http://schemas.microsoft.com/office/powerpoint/2010/main" val="2069788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127000">
              <a:schemeClr val="tx1"/>
            </a:glow>
            <a:softEdge rad="12700"/>
          </a:effectLst>
        </p:spPr>
        <p:txBody>
          <a:bodyPr/>
          <a:lstStyle/>
          <a:p>
            <a:r>
              <a:rPr lang="en-US" dirty="0"/>
              <a:t>Questions?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34</a:t>
            </a:fld>
            <a:endParaRPr lang="en-US"/>
          </a:p>
        </p:txBody>
      </p:sp>
    </p:spTree>
    <p:extLst>
      <p:ext uri="{BB962C8B-B14F-4D97-AF65-F5344CB8AC3E}">
        <p14:creationId xmlns:p14="http://schemas.microsoft.com/office/powerpoint/2010/main" val="82176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b="0" dirty="0"/>
              <a:t>Java 10 changes</a:t>
            </a:r>
            <a:endParaRPr lang="en-US" dirty="0"/>
          </a:p>
        </p:txBody>
      </p:sp>
      <p:sp>
        <p:nvSpPr>
          <p:cNvPr id="3" name="Content Placeholder 2"/>
          <p:cNvSpPr>
            <a:spLocks noGrp="1"/>
          </p:cNvSpPr>
          <p:nvPr>
            <p:ph idx="1"/>
          </p:nvPr>
        </p:nvSpPr>
        <p:spPr>
          <a:xfrm>
            <a:off x="869950" y="1143000"/>
            <a:ext cx="7337425" cy="4984750"/>
          </a:xfrm>
        </p:spPr>
        <p:txBody>
          <a:bodyPr/>
          <a:lstStyle/>
          <a:p>
            <a:r>
              <a:rPr lang="en-US" dirty="0"/>
              <a:t>JEP-286: Local-Variable Type Inference</a:t>
            </a:r>
          </a:p>
          <a:p>
            <a:r>
              <a:rPr lang="en-US" dirty="0"/>
              <a:t>JEP-296: Consolidate the JDK Forest into a Single Repository</a:t>
            </a:r>
          </a:p>
          <a:p>
            <a:r>
              <a:rPr lang="en-US" dirty="0"/>
              <a:t>JEP-304: Garbage-Collector Interface</a:t>
            </a:r>
          </a:p>
          <a:p>
            <a:r>
              <a:rPr lang="en-US" dirty="0"/>
              <a:t>JEP-307: Parallel Full GC for G1</a:t>
            </a:r>
          </a:p>
          <a:p>
            <a:r>
              <a:rPr lang="en-US" dirty="0"/>
              <a:t>JEP-310: Application Class-Data Sharing</a:t>
            </a:r>
          </a:p>
          <a:p>
            <a:r>
              <a:rPr lang="en-US" dirty="0"/>
              <a:t>JEP-312: Thread-Local Handshakes</a:t>
            </a:r>
          </a:p>
          <a:p>
            <a:r>
              <a:rPr lang="en-US" dirty="0"/>
              <a:t>JEP-313: Remove the Native-Header Generation Tool (</a:t>
            </a:r>
            <a:r>
              <a:rPr lang="en-US" dirty="0" err="1"/>
              <a:t>javah</a:t>
            </a:r>
            <a:r>
              <a:rPr lang="en-US" dirty="0"/>
              <a:t>)</a:t>
            </a:r>
          </a:p>
          <a:p>
            <a:r>
              <a:rPr lang="en-US" dirty="0"/>
              <a:t>JEP-314: Additional Unicode Language-Tag Extensions</a:t>
            </a:r>
          </a:p>
          <a:p>
            <a:r>
              <a:rPr lang="en-US" dirty="0"/>
              <a:t>JEP-316: Heap Allocation on Alternative Memory Devices</a:t>
            </a:r>
          </a:p>
          <a:p>
            <a:r>
              <a:rPr lang="en-US" dirty="0"/>
              <a:t>JEP-317: Experimental Java-Based JIT Compiler</a:t>
            </a:r>
          </a:p>
          <a:p>
            <a:r>
              <a:rPr lang="en-US" dirty="0"/>
              <a:t>JEP-319: Root Certificates</a:t>
            </a:r>
          </a:p>
          <a:p>
            <a:r>
              <a:rPr lang="en-US" dirty="0"/>
              <a:t>JEP-322: Time-Based Release Versioning</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4</a:t>
            </a:fld>
            <a:endParaRPr lang="en-US"/>
          </a:p>
        </p:txBody>
      </p:sp>
    </p:spTree>
    <p:extLst>
      <p:ext uri="{BB962C8B-B14F-4D97-AF65-F5344CB8AC3E}">
        <p14:creationId xmlns:p14="http://schemas.microsoft.com/office/powerpoint/2010/main" val="362222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JEP-286</a:t>
            </a:r>
            <a:r>
              <a:rPr lang="en-US" b="0" dirty="0"/>
              <a:t> </a:t>
            </a:r>
            <a:r>
              <a:rPr lang="en-US" b="0" dirty="0" err="1"/>
              <a:t>var</a:t>
            </a:r>
            <a:endParaRPr lang="en-US" dirty="0"/>
          </a:p>
        </p:txBody>
      </p:sp>
      <p:sp>
        <p:nvSpPr>
          <p:cNvPr id="3" name="Content Placeholder 2"/>
          <p:cNvSpPr>
            <a:spLocks noGrp="1"/>
          </p:cNvSpPr>
          <p:nvPr>
            <p:ph idx="1"/>
          </p:nvPr>
        </p:nvSpPr>
        <p:spPr>
          <a:xfrm>
            <a:off x="869950" y="1143000"/>
            <a:ext cx="7337425" cy="4984750"/>
          </a:xfrm>
        </p:spPr>
        <p:txBody>
          <a:bodyPr/>
          <a:lstStyle/>
          <a:p>
            <a:r>
              <a:rPr lang="en-US" dirty="0"/>
              <a:t>Local variable type inference, to enhance the Java language to extend type inference to declarations of local variables with initializers.</a:t>
            </a:r>
          </a:p>
          <a:p>
            <a:pPr lvl="1"/>
            <a:r>
              <a:rPr lang="en-US" dirty="0"/>
              <a:t>Before Java 10: </a:t>
            </a:r>
          </a:p>
          <a:p>
            <a:pPr lvl="2"/>
            <a:r>
              <a:rPr lang="en-US" dirty="0"/>
              <a:t>List&lt;String&gt; list = new </a:t>
            </a:r>
            <a:r>
              <a:rPr lang="en-US" dirty="0" err="1"/>
              <a:t>ArrayList</a:t>
            </a:r>
            <a:r>
              <a:rPr lang="en-US" dirty="0"/>
              <a:t>&lt;String&gt;();</a:t>
            </a:r>
            <a:br>
              <a:rPr lang="en-US" dirty="0"/>
            </a:br>
            <a:r>
              <a:rPr lang="en-US" dirty="0"/>
              <a:t>URL </a:t>
            </a:r>
            <a:r>
              <a:rPr lang="en-US" dirty="0" err="1"/>
              <a:t>url</a:t>
            </a:r>
            <a:r>
              <a:rPr lang="en-US" dirty="0"/>
              <a:t> = new URL("http://www.oracle.com/"); </a:t>
            </a:r>
          </a:p>
          <a:p>
            <a:pPr lvl="2"/>
            <a:r>
              <a:rPr lang="en-US" dirty="0" err="1"/>
              <a:t>URLConnection</a:t>
            </a:r>
            <a:r>
              <a:rPr lang="en-US" dirty="0"/>
              <a:t> conn = </a:t>
            </a:r>
            <a:r>
              <a:rPr lang="en-US" dirty="0" err="1"/>
              <a:t>url.openConnection</a:t>
            </a:r>
            <a:r>
              <a:rPr lang="en-US" dirty="0"/>
              <a:t>(); </a:t>
            </a:r>
          </a:p>
          <a:p>
            <a:pPr lvl="2"/>
            <a:r>
              <a:rPr lang="en-US" dirty="0"/>
              <a:t>Reader </a:t>
            </a:r>
            <a:r>
              <a:rPr lang="en-US" dirty="0" err="1"/>
              <a:t>reader</a:t>
            </a:r>
            <a:r>
              <a:rPr lang="en-US" dirty="0"/>
              <a:t> = new </a:t>
            </a:r>
            <a:r>
              <a:rPr lang="en-US" dirty="0" err="1"/>
              <a:t>BufferedReader</a:t>
            </a:r>
            <a:r>
              <a:rPr lang="en-US" dirty="0"/>
              <a:t>( new </a:t>
            </a:r>
            <a:r>
              <a:rPr lang="en-US" dirty="0" err="1"/>
              <a:t>InputStreamReader</a:t>
            </a:r>
            <a:r>
              <a:rPr lang="en-US" dirty="0"/>
              <a:t>(</a:t>
            </a:r>
            <a:r>
              <a:rPr lang="en-US" dirty="0" err="1"/>
              <a:t>conn.getInputStream</a:t>
            </a:r>
            <a:r>
              <a:rPr lang="en-US" dirty="0"/>
              <a:t>()));</a:t>
            </a:r>
          </a:p>
          <a:p>
            <a:pPr lvl="1"/>
            <a:r>
              <a:rPr lang="en-US" dirty="0"/>
              <a:t>Java 10: </a:t>
            </a:r>
          </a:p>
          <a:p>
            <a:pPr lvl="2"/>
            <a:r>
              <a:rPr lang="en-US" dirty="0" err="1"/>
              <a:t>var</a:t>
            </a:r>
            <a:r>
              <a:rPr lang="en-US" dirty="0"/>
              <a:t> list = new </a:t>
            </a:r>
            <a:r>
              <a:rPr lang="en-US" dirty="0" err="1"/>
              <a:t>ArrayList</a:t>
            </a:r>
            <a:r>
              <a:rPr lang="en-US" dirty="0"/>
              <a:t>&lt;String&gt;();</a:t>
            </a:r>
            <a:br>
              <a:rPr lang="en-US" dirty="0"/>
            </a:br>
            <a:r>
              <a:rPr lang="en-US" dirty="0" err="1"/>
              <a:t>var</a:t>
            </a:r>
            <a:r>
              <a:rPr lang="en-US" dirty="0"/>
              <a:t> </a:t>
            </a:r>
            <a:r>
              <a:rPr lang="en-US" dirty="0" err="1"/>
              <a:t>url</a:t>
            </a:r>
            <a:r>
              <a:rPr lang="en-US" dirty="0"/>
              <a:t> = new URL("http://www.oracle.com/"); </a:t>
            </a:r>
          </a:p>
          <a:p>
            <a:pPr lvl="2"/>
            <a:r>
              <a:rPr lang="en-US" dirty="0" err="1"/>
              <a:t>var</a:t>
            </a:r>
            <a:r>
              <a:rPr lang="en-US" dirty="0"/>
              <a:t> conn = </a:t>
            </a:r>
            <a:r>
              <a:rPr lang="en-US" dirty="0" err="1"/>
              <a:t>url.openConnection</a:t>
            </a:r>
            <a:r>
              <a:rPr lang="en-US" dirty="0"/>
              <a:t>();</a:t>
            </a:r>
          </a:p>
          <a:p>
            <a:pPr lvl="2"/>
            <a:r>
              <a:rPr lang="en-US" dirty="0" err="1"/>
              <a:t>var</a:t>
            </a:r>
            <a:r>
              <a:rPr lang="en-US" dirty="0"/>
              <a:t> reader = new   </a:t>
            </a:r>
            <a:r>
              <a:rPr lang="en-US" dirty="0" err="1"/>
              <a:t>BufferedReader</a:t>
            </a:r>
            <a:r>
              <a:rPr lang="en-US" dirty="0"/>
              <a:t>( new    </a:t>
            </a:r>
            <a:r>
              <a:rPr lang="en-US" dirty="0" err="1"/>
              <a:t>InputStreamReader</a:t>
            </a:r>
            <a:r>
              <a:rPr lang="en-US" dirty="0"/>
              <a:t>(</a:t>
            </a:r>
            <a:r>
              <a:rPr lang="en-US" dirty="0" err="1"/>
              <a:t>conn.getInputStream</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5</a:t>
            </a:fld>
            <a:endParaRPr lang="en-US"/>
          </a:p>
        </p:txBody>
      </p:sp>
    </p:spTree>
    <p:extLst>
      <p:ext uri="{BB962C8B-B14F-4D97-AF65-F5344CB8AC3E}">
        <p14:creationId xmlns:p14="http://schemas.microsoft.com/office/powerpoint/2010/main" val="412596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JEP-286</a:t>
            </a:r>
            <a:r>
              <a:rPr lang="en-US" b="0" dirty="0"/>
              <a:t> </a:t>
            </a:r>
            <a:r>
              <a:rPr lang="en-US" b="0" dirty="0" err="1"/>
              <a:t>var</a:t>
            </a:r>
            <a:endParaRPr lang="en-US" dirty="0"/>
          </a:p>
        </p:txBody>
      </p:sp>
      <p:sp>
        <p:nvSpPr>
          <p:cNvPr id="3" name="Content Placeholder 2"/>
          <p:cNvSpPr>
            <a:spLocks noGrp="1"/>
          </p:cNvSpPr>
          <p:nvPr>
            <p:ph idx="1"/>
          </p:nvPr>
        </p:nvSpPr>
        <p:spPr>
          <a:xfrm>
            <a:off x="869950" y="1143000"/>
            <a:ext cx="7337425" cy="4984750"/>
          </a:xfrm>
        </p:spPr>
        <p:txBody>
          <a:bodyPr/>
          <a:lstStyle/>
          <a:p>
            <a:r>
              <a:rPr lang="en-US" dirty="0"/>
              <a:t>Local variable type inference, to enhance the Java language to extend type inference to declarations of local variables with initializers.</a:t>
            </a:r>
          </a:p>
          <a:p>
            <a:endParaRPr lang="en-US" dirty="0"/>
          </a:p>
          <a:p>
            <a:pPr lvl="2"/>
            <a:r>
              <a:rPr lang="en-US" dirty="0"/>
              <a:t>List&lt;String&gt; list = new </a:t>
            </a:r>
            <a:r>
              <a:rPr lang="en-US" dirty="0" err="1"/>
              <a:t>ArrayList</a:t>
            </a:r>
            <a:r>
              <a:rPr lang="en-US" dirty="0"/>
              <a:t>&lt;&gt;();</a:t>
            </a:r>
            <a:br>
              <a:rPr lang="en-US" dirty="0"/>
            </a:br>
            <a:r>
              <a:rPr lang="en-US" dirty="0"/>
              <a:t>To</a:t>
            </a:r>
          </a:p>
          <a:p>
            <a:pPr lvl="2"/>
            <a:endParaRPr lang="en-US" dirty="0"/>
          </a:p>
          <a:p>
            <a:pPr lvl="2"/>
            <a:r>
              <a:rPr lang="en-US" dirty="0" err="1"/>
              <a:t>var</a:t>
            </a:r>
            <a:r>
              <a:rPr lang="en-US" dirty="0"/>
              <a:t> list = new </a:t>
            </a:r>
            <a:r>
              <a:rPr lang="en-US" dirty="0" err="1"/>
              <a:t>ArrayList</a:t>
            </a:r>
            <a:r>
              <a:rPr lang="en-US" dirty="0"/>
              <a:t>&lt;&gt;();</a:t>
            </a:r>
          </a:p>
          <a:p>
            <a:pPr lvl="2"/>
            <a:endParaRPr lang="en-US" dirty="0"/>
          </a:p>
          <a:p>
            <a:pPr lvl="2"/>
            <a:r>
              <a:rPr lang="en-US" dirty="0"/>
              <a:t>Is list a List&lt;String&gt; ? No it is a List&lt;Object&gt;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6</a:t>
            </a:fld>
            <a:endParaRPr lang="en-US"/>
          </a:p>
        </p:txBody>
      </p:sp>
    </p:spTree>
    <p:extLst>
      <p:ext uri="{BB962C8B-B14F-4D97-AF65-F5344CB8AC3E}">
        <p14:creationId xmlns:p14="http://schemas.microsoft.com/office/powerpoint/2010/main" val="102345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JEP-286</a:t>
            </a:r>
            <a:r>
              <a:rPr lang="en-US" b="0" dirty="0"/>
              <a:t> </a:t>
            </a:r>
            <a:r>
              <a:rPr lang="en-US" b="0" dirty="0" err="1"/>
              <a:t>var</a:t>
            </a:r>
            <a:endParaRPr lang="en-US" dirty="0"/>
          </a:p>
        </p:txBody>
      </p:sp>
      <p:sp>
        <p:nvSpPr>
          <p:cNvPr id="3" name="Content Placeholder 2"/>
          <p:cNvSpPr>
            <a:spLocks noGrp="1"/>
          </p:cNvSpPr>
          <p:nvPr>
            <p:ph idx="1"/>
          </p:nvPr>
        </p:nvSpPr>
        <p:spPr>
          <a:xfrm>
            <a:off x="869950" y="1143000"/>
            <a:ext cx="7337425" cy="4984750"/>
          </a:xfrm>
        </p:spPr>
        <p:txBody>
          <a:bodyPr/>
          <a:lstStyle/>
          <a:p>
            <a:endParaRPr lang="en-US" dirty="0"/>
          </a:p>
          <a:p>
            <a:r>
              <a:rPr lang="en-US" dirty="0"/>
              <a:t>The </a:t>
            </a:r>
            <a:r>
              <a:rPr lang="en-US" dirty="0" err="1"/>
              <a:t>var</a:t>
            </a:r>
            <a:r>
              <a:rPr lang="en-US" dirty="0"/>
              <a:t> will be restricted to:</a:t>
            </a:r>
          </a:p>
          <a:p>
            <a:pPr lvl="1"/>
            <a:r>
              <a:rPr lang="en-US" dirty="0"/>
              <a:t>Local variables with initializers</a:t>
            </a:r>
          </a:p>
          <a:p>
            <a:pPr lvl="1"/>
            <a:r>
              <a:rPr lang="en-US" dirty="0"/>
              <a:t>Indexes in the enhanced for-loop</a:t>
            </a:r>
          </a:p>
          <a:p>
            <a:pPr lvl="1"/>
            <a:r>
              <a:rPr lang="en-US" dirty="0"/>
              <a:t>Locals declared in a traditional for-loop</a:t>
            </a:r>
          </a:p>
          <a:p>
            <a:pPr lvl="1"/>
            <a:endParaRPr lang="en-US" dirty="0"/>
          </a:p>
          <a:p>
            <a:r>
              <a:rPr lang="en-US" dirty="0"/>
              <a:t>It will not be available for:</a:t>
            </a:r>
          </a:p>
          <a:p>
            <a:pPr lvl="1"/>
            <a:r>
              <a:rPr lang="en-US" dirty="0"/>
              <a:t>Method parameters</a:t>
            </a:r>
          </a:p>
          <a:p>
            <a:pPr lvl="1"/>
            <a:r>
              <a:rPr lang="en-US" dirty="0"/>
              <a:t>Constructor parameters</a:t>
            </a:r>
          </a:p>
          <a:p>
            <a:pPr lvl="1"/>
            <a:r>
              <a:rPr lang="en-US" dirty="0"/>
              <a:t>Method return types</a:t>
            </a:r>
          </a:p>
          <a:p>
            <a:pPr lvl="1"/>
            <a:r>
              <a:rPr lang="en-US" dirty="0"/>
              <a:t>Fields</a:t>
            </a:r>
          </a:p>
          <a:p>
            <a:pPr lvl="1"/>
            <a:r>
              <a:rPr lang="en-US" dirty="0"/>
              <a:t>Catch formals (or any other kind of variable declaration)</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7</a:t>
            </a:fld>
            <a:endParaRPr lang="en-US"/>
          </a:p>
        </p:txBody>
      </p:sp>
    </p:spTree>
    <p:extLst>
      <p:ext uri="{BB962C8B-B14F-4D97-AF65-F5344CB8AC3E}">
        <p14:creationId xmlns:p14="http://schemas.microsoft.com/office/powerpoint/2010/main" val="292697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JEP-296: Consolidate the JDK Forest into a Single Repository</a:t>
            </a:r>
            <a:br>
              <a:rPr lang="en-US" dirty="0"/>
            </a:br>
            <a:endParaRPr lang="en-US" dirty="0"/>
          </a:p>
        </p:txBody>
      </p:sp>
      <p:sp>
        <p:nvSpPr>
          <p:cNvPr id="3" name="Content Placeholder 2"/>
          <p:cNvSpPr>
            <a:spLocks noGrp="1"/>
          </p:cNvSpPr>
          <p:nvPr>
            <p:ph idx="1"/>
          </p:nvPr>
        </p:nvSpPr>
        <p:spPr>
          <a:xfrm>
            <a:off x="869950" y="1143000"/>
            <a:ext cx="7337425" cy="4984750"/>
          </a:xfrm>
        </p:spPr>
        <p:txBody>
          <a:bodyPr/>
          <a:lstStyle/>
          <a:p>
            <a:endParaRPr lang="en-US" dirty="0"/>
          </a:p>
          <a:p>
            <a:endParaRPr lang="en-US" dirty="0"/>
          </a:p>
          <a:p>
            <a:endParaRPr lang="en-US" dirty="0"/>
          </a:p>
          <a:p>
            <a:r>
              <a:rPr lang="en-US" dirty="0"/>
              <a:t> In JDK 9 there are eight repos: root, </a:t>
            </a:r>
            <a:r>
              <a:rPr lang="en-US" dirty="0" err="1"/>
              <a:t>corba</a:t>
            </a:r>
            <a:r>
              <a:rPr lang="en-US" dirty="0"/>
              <a:t>, hotspot, </a:t>
            </a:r>
            <a:r>
              <a:rPr lang="en-US" dirty="0" err="1"/>
              <a:t>jaxp</a:t>
            </a:r>
            <a:r>
              <a:rPr lang="en-US" dirty="0"/>
              <a:t>, </a:t>
            </a:r>
            <a:r>
              <a:rPr lang="en-US" dirty="0" err="1"/>
              <a:t>jaxws</a:t>
            </a:r>
            <a:r>
              <a:rPr lang="en-US" dirty="0"/>
              <a:t>, </a:t>
            </a:r>
            <a:r>
              <a:rPr lang="en-US" dirty="0" err="1"/>
              <a:t>jdk</a:t>
            </a:r>
            <a:r>
              <a:rPr lang="en-US" dirty="0"/>
              <a:t>, </a:t>
            </a:r>
            <a:r>
              <a:rPr lang="en-US" dirty="0" err="1"/>
              <a:t>langtools</a:t>
            </a:r>
            <a:r>
              <a:rPr lang="en-US" dirty="0"/>
              <a:t>, and </a:t>
            </a:r>
            <a:r>
              <a:rPr lang="en-US" dirty="0" err="1"/>
              <a:t>nashorn</a:t>
            </a:r>
            <a:r>
              <a:rPr lang="en-US" dirty="0"/>
              <a:t>.</a:t>
            </a:r>
          </a:p>
          <a:p>
            <a:endParaRPr lang="en-US" dirty="0"/>
          </a:p>
          <a:p>
            <a:r>
              <a:rPr lang="en-US" dirty="0"/>
              <a:t>The idea is to combine many repositories of the JDK forest into a single repository  to simplify development.</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8</a:t>
            </a:fld>
            <a:endParaRPr lang="en-US"/>
          </a:p>
        </p:txBody>
      </p:sp>
    </p:spTree>
    <p:extLst>
      <p:ext uri="{BB962C8B-B14F-4D97-AF65-F5344CB8AC3E}">
        <p14:creationId xmlns:p14="http://schemas.microsoft.com/office/powerpoint/2010/main" val="1690087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JEP-304: Garbage-Collector Interface</a:t>
            </a:r>
            <a:br>
              <a:rPr lang="en-US" dirty="0"/>
            </a:br>
            <a:br>
              <a:rPr lang="en-US" dirty="0"/>
            </a:br>
            <a:endParaRPr lang="en-US" dirty="0"/>
          </a:p>
        </p:txBody>
      </p:sp>
      <p:sp>
        <p:nvSpPr>
          <p:cNvPr id="3" name="Content Placeholder 2"/>
          <p:cNvSpPr>
            <a:spLocks noGrp="1"/>
          </p:cNvSpPr>
          <p:nvPr>
            <p:ph idx="1"/>
          </p:nvPr>
        </p:nvSpPr>
        <p:spPr>
          <a:xfrm>
            <a:off x="869950" y="1143000"/>
            <a:ext cx="7337425" cy="4984750"/>
          </a:xfrm>
        </p:spPr>
        <p:txBody>
          <a:bodyPr/>
          <a:lstStyle/>
          <a:p>
            <a:r>
              <a:rPr lang="en-US" dirty="0"/>
              <a:t>Improve the source code isolation of different garbage collectors by introducing a clean garbage collector (GC) interface</a:t>
            </a:r>
          </a:p>
          <a:p>
            <a:endParaRPr lang="en-US" dirty="0"/>
          </a:p>
          <a:p>
            <a:r>
              <a:rPr lang="en-US" dirty="0"/>
              <a:t>Better modularity for </a:t>
            </a:r>
            <a:r>
              <a:rPr lang="en-US" dirty="0" err="1"/>
              <a:t>HotSpot</a:t>
            </a:r>
            <a:r>
              <a:rPr lang="en-US" dirty="0"/>
              <a:t> internal GC code</a:t>
            </a:r>
          </a:p>
          <a:p>
            <a:endParaRPr lang="en-US" dirty="0"/>
          </a:p>
          <a:p>
            <a:r>
              <a:rPr lang="en-US" dirty="0"/>
              <a:t>Make it simpler to add a new GC to </a:t>
            </a:r>
            <a:r>
              <a:rPr lang="en-US" dirty="0" err="1"/>
              <a:t>HotSpot</a:t>
            </a:r>
            <a:r>
              <a:rPr lang="en-US" dirty="0"/>
              <a:t> without perturbing the current code base</a:t>
            </a:r>
          </a:p>
          <a:p>
            <a:endParaRPr lang="en-US" dirty="0"/>
          </a:p>
          <a:p>
            <a:r>
              <a:rPr lang="en-US" dirty="0"/>
              <a:t>Make it easier to exclude a GC from a JDK build</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5/15/2018</a:t>
            </a:fld>
            <a:r>
              <a:rPr lang="en-US"/>
              <a:t>  |  Page </a:t>
            </a:r>
            <a:fld id="{D69B0E54-7BC7-44CD-A761-038181F3E53E}" type="slidenum">
              <a:rPr lang="en-US" smtClean="0"/>
              <a:pPr/>
              <a:t>9</a:t>
            </a:fld>
            <a:endParaRPr lang="en-US"/>
          </a:p>
        </p:txBody>
      </p:sp>
    </p:spTree>
    <p:extLst>
      <p:ext uri="{BB962C8B-B14F-4D97-AF65-F5344CB8AC3E}">
        <p14:creationId xmlns:p14="http://schemas.microsoft.com/office/powerpoint/2010/main" val="1353184216"/>
      </p:ext>
    </p:extLst>
  </p:cSld>
  <p:clrMapOvr>
    <a:masterClrMapping/>
  </p:clrMapOvr>
</p:sld>
</file>

<file path=ppt/theme/theme1.xml><?xml version="1.0" encoding="utf-8"?>
<a:theme xmlns:a="http://schemas.openxmlformats.org/drawingml/2006/main" name="test">
  <a:themeElements>
    <a:clrScheme name="Mitchell 2011 P&amp;C Conference">
      <a:dk1>
        <a:srgbClr val="000000"/>
      </a:dk1>
      <a:lt1>
        <a:srgbClr val="FFFFFF"/>
      </a:lt1>
      <a:dk2>
        <a:srgbClr val="000000"/>
      </a:dk2>
      <a:lt2>
        <a:srgbClr val="ADAFB2"/>
      </a:lt2>
      <a:accent1>
        <a:srgbClr val="00A3DD"/>
      </a:accent1>
      <a:accent2>
        <a:srgbClr val="AABA0A"/>
      </a:accent2>
      <a:accent3>
        <a:srgbClr val="EAAF0F"/>
      </a:accent3>
      <a:accent4>
        <a:srgbClr val="7AA891"/>
      </a:accent4>
      <a:accent5>
        <a:srgbClr val="7F2860"/>
      </a:accent5>
      <a:accent6>
        <a:srgbClr val="A0A0A1"/>
      </a:accent6>
      <a:hlink>
        <a:srgbClr val="00A3DD"/>
      </a:hlink>
      <a:folHlink>
        <a:srgbClr val="A0A0A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AACBCD263406DA4CBA6A617239A19FCC" ma:contentTypeVersion="1" ma:contentTypeDescription="Upload an image." ma:contentTypeScope="" ma:versionID="bb74fa04a49a9e075d36103420211767">
  <xsd:schema xmlns:xsd="http://www.w3.org/2001/XMLSchema" xmlns:xs="http://www.w3.org/2001/XMLSchema" xmlns:p="http://schemas.microsoft.com/office/2006/metadata/properties" xmlns:ns1="http://schemas.microsoft.com/sharepoint/v3" xmlns:ns2="EDF66041-77CE-4F5A-AE13-CF313FC7A571" xmlns:ns3="http://schemas.microsoft.com/sharepoint/v3/fields" xmlns:ns4="d81c4791-53b3-4596-9bf9-74564148717f" targetNamespace="http://schemas.microsoft.com/office/2006/metadata/properties" ma:root="true" ma:fieldsID="425c87ec39156c76e948864b685fd230" ns1:_="" ns2:_="" ns3:_="" ns4:_="">
    <xsd:import namespace="http://schemas.microsoft.com/sharepoint/v3"/>
    <xsd:import namespace="EDF66041-77CE-4F5A-AE13-CF313FC7A571"/>
    <xsd:import namespace="http://schemas.microsoft.com/sharepoint/v3/fields"/>
    <xsd:import namespace="d81c4791-53b3-4596-9bf9-74564148717f"/>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internalName="PublishingStartDate">
      <xsd:simpleType>
        <xsd:restriction base="dms:Unknown"/>
      </xsd:simpleType>
    </xsd:element>
    <xsd:element name="PublishingExpirationDate" ma:index="2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F66041-77CE-4F5A-AE13-CF313FC7A571"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1c4791-53b3-4596-9bf9-74564148717f" elementFormDefault="qualified">
    <xsd:import namespace="http://schemas.microsoft.com/office/2006/documentManagement/types"/>
    <xsd:import namespace="http://schemas.microsoft.com/office/infopath/2007/PartnerControls"/>
    <xsd:element name="_dlc_DocId" ma:index="29" nillable="true" ma:displayName="Document ID Value" ma:description="The value of the document ID assigned to this item." ma:internalName="_dlc_DocId" ma:readOnly="true">
      <xsd:simpleType>
        <xsd:restriction base="dms:Text"/>
      </xsd:simpleType>
    </xsd:element>
    <xsd:element name="_dlc_DocIdUrl" ma:index="3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EDF66041-77CE-4F5A-AE13-CF313FC7A571" xsi:nil="true"/>
    <_dlc_DocId xmlns="d81c4791-53b3-4596-9bf9-74564148717f">HXAP5CP6RZXU-11-695</_dlc_DocId>
    <_dlc_DocIdUrl xmlns="d81c4791-53b3-4596-9bf9-74564148717f">
      <Url>http://intranet/_layouts/DocIdRedir.aspx?ID=HXAP5CP6RZXU-11-695</Url>
      <Description>HXAP5CP6RZXU-11-695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6498C8E-EC26-461D-92FD-ACCBC917D4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DF66041-77CE-4F5A-AE13-CF313FC7A571"/>
    <ds:schemaRef ds:uri="http://schemas.microsoft.com/sharepoint/v3/fields"/>
    <ds:schemaRef ds:uri="d81c4791-53b3-4596-9bf9-7456414871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7C8C0A-085C-4568-9636-184ACB3AA155}">
  <ds:schemaRefs>
    <ds:schemaRef ds:uri="http://purl.org/dc/terms/"/>
    <ds:schemaRef ds:uri="http://purl.org/dc/elements/1.1/"/>
    <ds:schemaRef ds:uri="http://schemas.openxmlformats.org/package/2006/metadata/core-properties"/>
    <ds:schemaRef ds:uri="d81c4791-53b3-4596-9bf9-74564148717f"/>
    <ds:schemaRef ds:uri="http://schemas.microsoft.com/office/2006/documentManagement/types"/>
    <ds:schemaRef ds:uri="http://www.w3.org/XML/1998/namespace"/>
    <ds:schemaRef ds:uri="http://schemas.microsoft.com/sharepoint/v3"/>
    <ds:schemaRef ds:uri="http://schemas.microsoft.com/office/infopath/2007/PartnerControls"/>
    <ds:schemaRef ds:uri="http://schemas.microsoft.com/sharepoint/v3/fields"/>
    <ds:schemaRef ds:uri="EDF66041-77CE-4F5A-AE13-CF313FC7A57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3814EB6-EEC7-4614-9283-DF314FE02B7A}">
  <ds:schemaRefs>
    <ds:schemaRef ds:uri="http://schemas.microsoft.com/sharepoint/v3/contenttype/forms"/>
  </ds:schemaRefs>
</ds:datastoreItem>
</file>

<file path=customXml/itemProps4.xml><?xml version="1.0" encoding="utf-8"?>
<ds:datastoreItem xmlns:ds="http://schemas.openxmlformats.org/officeDocument/2006/customXml" ds:itemID="{4F0704C6-5990-42FC-9256-59F67262353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test</Template>
  <TotalTime>55349</TotalTime>
  <Words>1307</Words>
  <Application>Microsoft Office PowerPoint</Application>
  <PresentationFormat>On-screen Show (4:3)</PresentationFormat>
  <Paragraphs>278</Paragraphs>
  <Slides>34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34</vt:i4>
      </vt:variant>
    </vt:vector>
  </HeadingPairs>
  <TitlesOfParts>
    <vt:vector size="38" baseType="lpstr">
      <vt:lpstr>Arial</vt:lpstr>
      <vt:lpstr>Calibri</vt:lpstr>
      <vt:lpstr>test</vt:lpstr>
      <vt:lpstr>Custom Design</vt:lpstr>
      <vt:lpstr>Java 10–changes to JDK 10.</vt:lpstr>
      <vt:lpstr>Java biggest changes</vt:lpstr>
      <vt:lpstr>JEP and JSR Definition</vt:lpstr>
      <vt:lpstr>Java 10 changes</vt:lpstr>
      <vt:lpstr>JEP-286 var</vt:lpstr>
      <vt:lpstr>JEP-286 var</vt:lpstr>
      <vt:lpstr>JEP-286 var</vt:lpstr>
      <vt:lpstr>JEP-296: Consolidate the JDK Forest into a Single Repository </vt:lpstr>
      <vt:lpstr>JEP-304: Garbage-Collector Interface  </vt:lpstr>
      <vt:lpstr>JEP-307: Parallel Full GC for G1   </vt:lpstr>
      <vt:lpstr>JEP-310: Application Class-Data Sharing</vt:lpstr>
      <vt:lpstr>JEP-312: Thread-Local Handshakes</vt:lpstr>
      <vt:lpstr>JEP-312: Thread-Local Handshakes</vt:lpstr>
      <vt:lpstr>JEP-312: Thread-Local Handshakes</vt:lpstr>
      <vt:lpstr>JEP-313: Remove the Native-Header Generation Tool (javah)</vt:lpstr>
      <vt:lpstr>JEP-314: Additional Unicode Language-Tag Extensions</vt:lpstr>
      <vt:lpstr>JEP-314: Additional Unicode Language-Tag Extensions</vt:lpstr>
      <vt:lpstr>JEP-314: Additional Unicode Language-Tag Extensions</vt:lpstr>
      <vt:lpstr>JEP-316: Heap Allocation on Alternative Memory Devices</vt:lpstr>
      <vt:lpstr>JEP-316: Heap Allocation on Alternative Memory Devices</vt:lpstr>
      <vt:lpstr>JEP-316: Heap Allocation on Alternative Memory Devices</vt:lpstr>
      <vt:lpstr>JEP-317: Experimental Java-Based JIT Compiler</vt:lpstr>
      <vt:lpstr>JEP-319: Root Certificates</vt:lpstr>
      <vt:lpstr>JEP-319: Root Certificates</vt:lpstr>
      <vt:lpstr>JEP-322: Time-Based Release Versioning</vt:lpstr>
      <vt:lpstr>JEP-322: Time-Based Release Versioning</vt:lpstr>
      <vt:lpstr>JEP-322: Time-Based Release Versioning</vt:lpstr>
      <vt:lpstr>Java Improvements for Docker Containers  </vt:lpstr>
      <vt:lpstr>Java Improvements for Docker Containers  </vt:lpstr>
      <vt:lpstr>Java Improvements for Docker Containers  </vt:lpstr>
      <vt:lpstr>Optional.orElseThrow() Method </vt:lpstr>
      <vt:lpstr>APIs for Creating Unmodifiable Collections  </vt:lpstr>
      <vt:lpstr>Information</vt:lpstr>
      <vt:lpstr>Questions?</vt:lpstr>
    </vt:vector>
  </TitlesOfParts>
  <Company>Mitchell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Certificate Service</dc:title>
  <dc:creator>Gordon Kelly</dc:creator>
  <dc:description>Reuploaded template</dc:description>
  <cp:lastModifiedBy>jose.rafael.marcano@outlook.com</cp:lastModifiedBy>
  <cp:revision>195</cp:revision>
  <cp:lastPrinted>2016-11-29T22:58:43Z</cp:lastPrinted>
  <dcterms:created xsi:type="dcterms:W3CDTF">2016-10-12T16:06:48Z</dcterms:created>
  <dcterms:modified xsi:type="dcterms:W3CDTF">2018-05-16T00:40:21Z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0x0101009148F5A04DDD49CBA7127AADA5FB792B00AADE34325A8B49CDA8BB4DB53328F21400AACBCD263406DA4CBA6A617239A19FCC</vt:lpwstr>
  </property>
  <property fmtid="{D5CDD505-2E9C-101B-9397-08002B2CF9AE}" pid="3" name="_dlc_DocIdItemGuid">
    <vt:lpwstr>4472b0d3-da5b-42ff-88f0-132a7d80553b</vt:lpwstr>
  </property>
  <property fmtid="{D5CDD505-2E9C-101B-9397-08002B2CF9AE}" pid="4" name="_AdHocReviewCycleID">
    <vt:i4>-577340694</vt:i4>
  </property>
  <property fmtid="{D5CDD505-2E9C-101B-9397-08002B2CF9AE}" pid="5" name="_NewReviewCycle">
    <vt:lpwstr/>
  </property>
  <property fmtid="{D5CDD505-2E9C-101B-9397-08002B2CF9AE}" pid="6" name="_EmailSubject">
    <vt:lpwstr>presentation java 10</vt:lpwstr>
  </property>
  <property fmtid="{D5CDD505-2E9C-101B-9397-08002B2CF9AE}" pid="7" name="_AuthorEmail">
    <vt:lpwstr>Jose.Marcano@mitchell.com</vt:lpwstr>
  </property>
  <property fmtid="{D5CDD505-2E9C-101B-9397-08002B2CF9AE}" pid="8" name="_AuthorEmailDisplayName">
    <vt:lpwstr>Jose Marcano Rodriguez</vt:lpwstr>
  </property>
</Properties>
</file>