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67" r:id="rId14"/>
    <p:sldId id="268" r:id="rId15"/>
    <p:sldId id="269" r:id="rId16"/>
    <p:sldId id="270" r:id="rId17"/>
    <p:sldId id="271" r:id="rId18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Roboto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E11A4802-9831-4BA6-AA8B-D54CC8C4C4E0}">
  <a:tblStyle styleId="{E11A4802-9831-4BA6-AA8B-D54CC8C4C4E0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9EFF7"/>
          </a:solidFill>
        </a:fill>
      </a:tcStyle>
    </a:wholeTbl>
    <a:band1H>
      <a:tcTxStyle/>
      <a:tcStyle>
        <a:tcBdr/>
        <a:fill>
          <a:solidFill>
            <a:srgbClr val="D0DEEF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D0DEEF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rgbClr val="FFFFFF"/>
      </a:tcTxStyle>
      <a:tcStyle>
        <a:tcBdr/>
        <a:fill>
          <a:solidFill>
            <a:srgbClr val="5B9BD5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top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rgbClr val="5B9BD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rgbClr val="FFFFFF"/>
      </a:tcTxStyle>
      <a:tcStyle>
        <a:tcBdr>
          <a:bottom>
            <a:ln w="381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rgbClr val="5B9BD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94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tatic.rainfocus.com/oracle/oow18/sess/1524413575797001dXKJ/PF/ContributingToJMC_DEV4506_15404361954180016iki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://jdk.java.net/jmc/" TargetMode="Externa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47243ca36f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47243ca36f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https://static.rainfocus.com/oracle/oow18/sess/1524413575797001dXKJ/PF/ContributingToJMC_DEV4506_15404361954180016iki.pdf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Where to get JDK Mission Control? • Release of JDK Mission Control is planned to 2019-01-30 • But OpenJDK 11 contained the first open source version JFR, what to do?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Working EA builds available here: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http://jdk.java.net/jmc/</a:t>
            </a:r>
            <a:r>
              <a:rPr lang="en"/>
              <a:t> 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c6bb297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c6bb297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</a:rPr>
              <a:t>https://</a:t>
            </a:r>
            <a:r>
              <a:rPr lang="en" u="sng" dirty="0" smtClean="0">
                <a:solidFill>
                  <a:schemeClr val="hlink"/>
                </a:solidFill>
              </a:rPr>
              <a:t>jfrog.com/shownote/</a:t>
            </a: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28c6bb297a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28c6bb297a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</a:rPr>
              <a:t>https://</a:t>
            </a:r>
            <a:r>
              <a:rPr lang="en" u="sng" dirty="0" smtClean="0">
                <a:solidFill>
                  <a:schemeClr val="hlink"/>
                </a:solidFill>
              </a:rPr>
              <a:t>jfrog.com/shownote/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002733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7243ca36f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" name="Google Shape;158;g47243ca36f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</a:rPr>
              <a:t>https://</a:t>
            </a:r>
            <a:r>
              <a:rPr lang="en" u="sng" dirty="0" smtClean="0">
                <a:solidFill>
                  <a:schemeClr val="hlink"/>
                </a:solidFill>
              </a:rPr>
              <a:t>jfrog.com/shownote/</a:t>
            </a: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47243ca36f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47243ca36f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</a:rPr>
              <a:t>https://</a:t>
            </a:r>
            <a:r>
              <a:rPr lang="en" u="sng" dirty="0" smtClean="0">
                <a:solidFill>
                  <a:schemeClr val="hlink"/>
                </a:solidFill>
              </a:rPr>
              <a:t>jfrog.com/shownote/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8c348435a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8c348435a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This Keynote on Tuesday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84e4a4f51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184e4a4f51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84e4a4f51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184e4a4f51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82ff154e6_0_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182ff154e6_0_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84e4a4f5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84e4a4f5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 Champions from around the world.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how Oracle is continuing to steward ongoing Java technology enhancements.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 what’s new in Java, gain an understanding of recent additions to the language and platform,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get a look ahead at enhancements that are in development that will continue to improve developer productivity.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Jakarta EE is an open source initiative at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Eclipse Foundation that will evolve Java EE 8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 to meet the requirements of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cloud-native computing.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7243ca36f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7243ca36f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Overview of the current Java machine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landscape, what needs to be done 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order to make Java no 1 platform for machine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learning development, and ongoing efforts in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that domain.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Several JUG and organizations around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world are making an effort to increase,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support and celebrate diversity in Tech. From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organizing meetings and technical sessions to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recruiting mentors.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integration of Latin America JUG's keep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moving forward. Developer tours, Java Days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and hack days had increased along with the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participation of more Java Champions 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Developer Champions.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Eclipse MicroProfile will be introduced and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Demonstrated - </a:t>
            </a:r>
            <a:r>
              <a:rPr lang="en" sz="1050">
                <a:solidFill>
                  <a:srgbClr val="4C4D4E"/>
                </a:solidFill>
                <a:highlight>
                  <a:srgbClr val="F9F9F9"/>
                </a:highlight>
              </a:rPr>
              <a:t>new community dedicated to optimizing the Enterprise Java mission for microservice based architectures. </a:t>
            </a:r>
            <a:endParaRPr sz="1050">
              <a:solidFill>
                <a:srgbClr val="4C4D4E"/>
              </a:solidFill>
              <a:highlight>
                <a:srgbClr val="F9F9F9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50">
              <a:solidFill>
                <a:srgbClr val="4C4D4E"/>
              </a:solidFill>
              <a:highlight>
                <a:srgbClr val="F9F9F9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update on the current status of OpenJFX,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Updates from the JCP Executive Committee on the work that has been going on over the last 12 months and plans for the next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28b753c7b3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28b753c7b3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JEP == JDK Enhancement Proposals</a:t>
            </a:r>
            <a:endParaRPr sz="1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JSR == Java Specification Requests</a:t>
            </a:r>
            <a:endParaRPr sz="14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84e4a4f51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184e4a4f51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28c6bb297a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28c6bb297a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g28c348435a_0_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Google Shape;134;g28c348435a_0_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84e4a4f51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84e4a4f51_0_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52525"/>
              </a:buClr>
              <a:buSzPts val="1000"/>
              <a:buChar char="●"/>
            </a:pPr>
            <a:r>
              <a:rPr lang="en" sz="1000">
                <a:solidFill>
                  <a:srgbClr val="252525"/>
                </a:solidFill>
                <a:highlight>
                  <a:srgbClr val="FFFFFF"/>
                </a:highlight>
              </a:rPr>
              <a:t>Java Keynote on Monday/Tuesday/Wednesday </a:t>
            </a:r>
            <a:endParaRPr sz="1000">
              <a:solidFill>
                <a:srgbClr val="252525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20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11" name="Google Shape;11;p2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11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71" name="Google Shape;71;p11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1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1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1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" name="Google Shape;76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256050"/>
            <a:ext cx="8520600" cy="2030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7" name="Google Shape;77;p11"/>
          <p:cNvSpPr txBox="1">
            <a:spLocks noGrp="1"/>
          </p:cNvSpPr>
          <p:nvPr>
            <p:ph type="body" idx="1"/>
          </p:nvPr>
        </p:nvSpPr>
        <p:spPr>
          <a:xfrm>
            <a:off x="311700" y="3369225"/>
            <a:ext cx="8520600" cy="12819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2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21" name="Google Shape;21;p3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598100" y="2152347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oogle Shape;29;p4"/>
          <p:cNvGrpSpPr/>
          <p:nvPr/>
        </p:nvGrpSpPr>
        <p:grpSpPr>
          <a:xfrm>
            <a:off x="0" y="3903669"/>
            <a:ext cx="9144000" cy="1239925"/>
            <a:chOff x="0" y="3903669"/>
            <a:chExt cx="9144000" cy="1239925"/>
          </a:xfrm>
        </p:grpSpPr>
        <p:sp>
          <p:nvSpPr>
            <p:cNvPr id="30" name="Google Shape;30;p4"/>
            <p:cNvSpPr/>
            <p:nvPr/>
          </p:nvSpPr>
          <p:spPr>
            <a:xfrm>
              <a:off x="8154895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flipH="1">
              <a:off x="6181163" y="3903669"/>
              <a:ext cx="989100" cy="9879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170274" y="3903669"/>
              <a:ext cx="989100" cy="9879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10800000">
              <a:off x="8154757" y="3903682"/>
              <a:ext cx="989100" cy="9879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0" y="4891594"/>
              <a:ext cx="9144000" cy="2520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body" idx="1"/>
          </p:nvPr>
        </p:nvSpPr>
        <p:spPr>
          <a:xfrm>
            <a:off x="3117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body" idx="2"/>
          </p:nvPr>
        </p:nvSpPr>
        <p:spPr>
          <a:xfrm>
            <a:off x="4832400" y="1229975"/>
            <a:ext cx="3999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2" name="Google Shape;42;p5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body" idx="1"/>
          </p:nvPr>
        </p:nvSpPr>
        <p:spPr>
          <a:xfrm>
            <a:off x="311700" y="1465804"/>
            <a:ext cx="2808000" cy="31032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" name="Google Shape;51;p8"/>
          <p:cNvGrpSpPr/>
          <p:nvPr/>
        </p:nvGrpSpPr>
        <p:grpSpPr>
          <a:xfrm>
            <a:off x="6098378" y="5"/>
            <a:ext cx="3045625" cy="2030570"/>
            <a:chOff x="6098378" y="5"/>
            <a:chExt cx="3045625" cy="2030570"/>
          </a:xfrm>
        </p:grpSpPr>
        <p:sp>
          <p:nvSpPr>
            <p:cNvPr id="52" name="Google Shape;52;p8"/>
            <p:cNvSpPr/>
            <p:nvPr/>
          </p:nvSpPr>
          <p:spPr>
            <a:xfrm>
              <a:off x="8128803" y="16"/>
              <a:ext cx="1015200" cy="1015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8"/>
            <p:cNvSpPr/>
            <p:nvPr/>
          </p:nvSpPr>
          <p:spPr>
            <a:xfrm flipH="1">
              <a:off x="7113463" y="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8"/>
            <p:cNvSpPr/>
            <p:nvPr/>
          </p:nvSpPr>
          <p:spPr>
            <a:xfrm rot="10800000" flipH="1">
              <a:off x="7113588" y="107"/>
              <a:ext cx="1015200" cy="10152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8"/>
            <p:cNvSpPr/>
            <p:nvPr/>
          </p:nvSpPr>
          <p:spPr>
            <a:xfrm rot="10800000">
              <a:off x="6098378" y="97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8"/>
            <p:cNvSpPr/>
            <p:nvPr/>
          </p:nvSpPr>
          <p:spPr>
            <a:xfrm rot="10800000">
              <a:off x="8128789" y="1015375"/>
              <a:ext cx="1015200" cy="10152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9"/>
          <p:cNvSpPr/>
          <p:nvPr/>
        </p:nvSpPr>
        <p:spPr>
          <a:xfrm>
            <a:off x="4572000" y="-1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1" name="Google Shape;61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265500" y="1151100"/>
            <a:ext cx="4045200" cy="1564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2693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0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chemeClr val="dk2"/>
                </a:solidFill>
              </a:defRPr>
            </a:lvl1pPr>
            <a:lvl2pPr lvl="1">
              <a:buNone/>
              <a:defRPr>
                <a:solidFill>
                  <a:schemeClr val="dk2"/>
                </a:solidFill>
              </a:defRPr>
            </a:lvl2pPr>
            <a:lvl3pPr lvl="2">
              <a:buNone/>
              <a:defRPr>
                <a:solidFill>
                  <a:schemeClr val="dk2"/>
                </a:solidFill>
              </a:defRPr>
            </a:lvl3pPr>
            <a:lvl4pPr lvl="3">
              <a:buNone/>
              <a:defRPr>
                <a:solidFill>
                  <a:schemeClr val="dk2"/>
                </a:solidFill>
              </a:defRPr>
            </a:lvl4pPr>
            <a:lvl5pPr lvl="4">
              <a:buNone/>
              <a:defRPr>
                <a:solidFill>
                  <a:schemeClr val="dk2"/>
                </a:solidFill>
              </a:defRPr>
            </a:lvl5pPr>
            <a:lvl6pPr lvl="5">
              <a:buNone/>
              <a:defRPr>
                <a:solidFill>
                  <a:schemeClr val="dk2"/>
                </a:solidFill>
              </a:defRPr>
            </a:lvl6pPr>
            <a:lvl7pPr lvl="6">
              <a:buNone/>
              <a:defRPr>
                <a:solidFill>
                  <a:schemeClr val="dk2"/>
                </a:solidFill>
              </a:defRPr>
            </a:lvl7pPr>
            <a:lvl8pPr lvl="7">
              <a:buNone/>
              <a:defRPr>
                <a:solidFill>
                  <a:schemeClr val="dk2"/>
                </a:solidFill>
              </a:defRPr>
            </a:lvl8pPr>
            <a:lvl9pPr lvl="8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geometr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"/>
              <a:buNone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oboto"/>
              <a:buChar char="●"/>
              <a:defRPr sz="1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●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oboto"/>
              <a:buChar char="○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oboto"/>
              <a:buChar char="■"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60431" y="4651190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hyperlink" Target="2018-10-25%20Oracle%20CodeOne%20Presentation.pptx" TargetMode="Externa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openjdk.java.net/jeps/320" TargetMode="External"/><Relationship Id="rId13" Type="http://schemas.openxmlformats.org/officeDocument/2006/relationships/hyperlink" Target="https://openjdk.java.net/jeps/328" TargetMode="External"/><Relationship Id="rId18" Type="http://schemas.openxmlformats.org/officeDocument/2006/relationships/hyperlink" Target="https://openjdk.java.net/jeps/333" TargetMode="External"/><Relationship Id="rId3" Type="http://schemas.openxmlformats.org/officeDocument/2006/relationships/hyperlink" Target="https://openjdk.java.net/projects/jdk/11/" TargetMode="External"/><Relationship Id="rId7" Type="http://schemas.openxmlformats.org/officeDocument/2006/relationships/hyperlink" Target="https://openjdk.java.net/jeps/318" TargetMode="External"/><Relationship Id="rId12" Type="http://schemas.openxmlformats.org/officeDocument/2006/relationships/hyperlink" Target="https://openjdk.java.net/jeps/327" TargetMode="External"/><Relationship Id="rId17" Type="http://schemas.openxmlformats.org/officeDocument/2006/relationships/hyperlink" Target="https://openjdk.java.net/jeps/332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https://openjdk.java.net/jeps/331" TargetMode="External"/><Relationship Id="rId20" Type="http://schemas.openxmlformats.org/officeDocument/2006/relationships/hyperlink" Target="https://openjdk.java.net/jeps/336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openjdk.java.net/jeps/315" TargetMode="External"/><Relationship Id="rId11" Type="http://schemas.openxmlformats.org/officeDocument/2006/relationships/hyperlink" Target="https://openjdk.java.net/jeps/324" TargetMode="External"/><Relationship Id="rId5" Type="http://schemas.openxmlformats.org/officeDocument/2006/relationships/hyperlink" Target="https://openjdk.java.net/jeps/309" TargetMode="External"/><Relationship Id="rId15" Type="http://schemas.openxmlformats.org/officeDocument/2006/relationships/hyperlink" Target="https://openjdk.java.net/jeps/330" TargetMode="External"/><Relationship Id="rId10" Type="http://schemas.openxmlformats.org/officeDocument/2006/relationships/hyperlink" Target="https://openjdk.java.net/jeps/323" TargetMode="External"/><Relationship Id="rId19" Type="http://schemas.openxmlformats.org/officeDocument/2006/relationships/hyperlink" Target="https://openjdk.java.net/jeps/335" TargetMode="External"/><Relationship Id="rId4" Type="http://schemas.openxmlformats.org/officeDocument/2006/relationships/hyperlink" Target="https://openjdk.java.net/jeps/181" TargetMode="External"/><Relationship Id="rId9" Type="http://schemas.openxmlformats.org/officeDocument/2006/relationships/hyperlink" Target="https://openjdk.java.net/jeps/321" TargetMode="External"/><Relationship Id="rId14" Type="http://schemas.openxmlformats.org/officeDocument/2006/relationships/hyperlink" Target="https://openjdk.java.net/jeps/32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openjdk.java.net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hyperlink" Target="https://www.oracle.com/code-one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3"/>
          <p:cNvSpPr txBox="1">
            <a:spLocks noGrp="1"/>
          </p:cNvSpPr>
          <p:nvPr>
            <p:ph type="ctrTitle"/>
          </p:nvPr>
        </p:nvSpPr>
        <p:spPr>
          <a:xfrm>
            <a:off x="598100" y="1775222"/>
            <a:ext cx="8222100" cy="83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Oracle Code One 2018</a:t>
            </a:r>
            <a:endParaRPr/>
          </a:p>
        </p:txBody>
      </p:sp>
      <p:sp>
        <p:nvSpPr>
          <p:cNvPr id="86" name="Google Shape;86;p13"/>
          <p:cNvSpPr txBox="1">
            <a:spLocks noGrp="1"/>
          </p:cNvSpPr>
          <p:nvPr>
            <p:ph type="subTitle" idx="1"/>
          </p:nvPr>
        </p:nvSpPr>
        <p:spPr>
          <a:xfrm>
            <a:off x="598088" y="2715913"/>
            <a:ext cx="8222100" cy="43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An Overview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598100" y="3501400"/>
            <a:ext cx="3076500" cy="6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Paul Webber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November 20, 2018</a:t>
            </a:r>
            <a:endParaRPr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316"/>
            <a:ext cx="9144000" cy="5110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Session: Java Puzzlers NG S03: What? Where Did Those Come From?!</a:t>
            </a:r>
            <a:endParaRPr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21452"/>
          <a:stretch/>
        </p:blipFill>
        <p:spPr>
          <a:xfrm>
            <a:off x="521561" y="1215625"/>
            <a:ext cx="2105025" cy="12793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9636" y="942432"/>
            <a:ext cx="1457325" cy="15525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26586" y="1215625"/>
            <a:ext cx="3665220" cy="31794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69636" y="2540731"/>
            <a:ext cx="159366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Solution Architect at Confluent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77238" y="2540731"/>
            <a:ext cx="1593669" cy="461665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Developer Advocate @</a:t>
            </a:r>
            <a:r>
              <a:rPr lang="en-US" sz="1200" dirty="0" err="1" smtClean="0"/>
              <a:t>JFrog</a:t>
            </a:r>
            <a:endParaRPr lang="en-US" sz="12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3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Session: Java Puzzlers NG S03: What? Where Did Those Come From?!</a:t>
            </a:r>
            <a:endParaRPr/>
          </a:p>
        </p:txBody>
      </p:sp>
      <p:sp>
        <p:nvSpPr>
          <p:cNvPr id="155" name="Google Shape;155;p23"/>
          <p:cNvSpPr txBox="1"/>
          <p:nvPr/>
        </p:nvSpPr>
        <p:spPr>
          <a:xfrm>
            <a:off x="410625" y="1215625"/>
            <a:ext cx="8520600" cy="3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 smtClean="0"/>
              <a:t>System.out.println(isUltimateQuestion </a:t>
            </a:r>
            <a:r>
              <a:rPr lang="en" sz="1800" dirty="0"/>
              <a:t>? 42 : isUltimateQuestion ? 42 : null);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800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isUltimateQuestion = false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Null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Won’t Compile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42</a:t>
            </a:r>
            <a:endParaRPr sz="1800" dirty="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 dirty="0"/>
              <a:t>NullPointerException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645349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4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Session: Java Puzzlers NG S03: What? Where Did Those Come From?!</a:t>
            </a:r>
            <a:endParaRPr/>
          </a:p>
        </p:txBody>
      </p:sp>
      <p:sp>
        <p:nvSpPr>
          <p:cNvPr id="161" name="Google Shape;161;p24"/>
          <p:cNvSpPr txBox="1"/>
          <p:nvPr/>
        </p:nvSpPr>
        <p:spPr>
          <a:xfrm>
            <a:off x="410625" y="1215625"/>
            <a:ext cx="8520600" cy="360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System.out.println(isUltimateQuestion ? 42 : isUltimateQuestion ? 42 : null);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/>
              <a:t>isUltimateQuestion = false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Null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Won’t Compile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42</a:t>
            </a:r>
            <a:endParaRPr sz="1800"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" sz="1800"/>
              <a:t>NullPointerException </a:t>
            </a:r>
            <a:endParaRPr sz="18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24"/>
          <p:cNvSpPr/>
          <p:nvPr/>
        </p:nvSpPr>
        <p:spPr>
          <a:xfrm>
            <a:off x="3159150" y="3348325"/>
            <a:ext cx="1893300" cy="638700"/>
          </a:xfrm>
          <a:prstGeom prst="leftArrow">
            <a:avLst>
              <a:gd name="adj1" fmla="val 50000"/>
              <a:gd name="adj2" fmla="val 5178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1064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Session: Java Puzzlers NG S03: What? Where Did Those Come From?!</a:t>
            </a:r>
            <a:endParaRPr/>
          </a:p>
        </p:txBody>
      </p:sp>
      <p:pic>
        <p:nvPicPr>
          <p:cNvPr id="168" name="Google Shape;16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325" y="1169900"/>
            <a:ext cx="6542201" cy="346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Keynote Oracle Code One!</a:t>
            </a:r>
            <a:endParaRPr/>
          </a:p>
        </p:txBody>
      </p:sp>
      <p:sp>
        <p:nvSpPr>
          <p:cNvPr id="174" name="Google Shape;174;p26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75" name="Google Shape;175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20750"/>
            <a:ext cx="9143999" cy="330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89050" y="2551400"/>
            <a:ext cx="5334573" cy="27529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7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Community!</a:t>
            </a:r>
            <a:endParaRPr/>
          </a:p>
        </p:txBody>
      </p:sp>
      <p:sp>
        <p:nvSpPr>
          <p:cNvPr id="182" name="Google Shape;182;p27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83" name="Google Shape;183;p27">
            <a:hlinkClick r:id="rId4" action="ppaction://hlinkpres?slideindex=1&amp;slidetitle=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6" y="1021188"/>
            <a:ext cx="4000750" cy="3101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12452" y="-1"/>
            <a:ext cx="4911176" cy="360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190" name="Google Shape;190;p2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Thank You!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4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Conference Oct 22 - 25</a:t>
            </a:r>
            <a:endParaRPr/>
          </a:p>
        </p:txBody>
      </p:sp>
      <p:sp>
        <p:nvSpPr>
          <p:cNvPr id="93" name="Google Shape;93;p14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56619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Saturday, Oct 20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 Champion Summit at Parc 55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Saturday/Sunday, Oct 20/21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JavaOne4Kids, Oracle HQ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Sunday, Oct 21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Conference Preparation and Rehearsals</a:t>
            </a: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Monday - Thursday, Oct 22 - 25</a:t>
            </a:r>
            <a:endParaRPr/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/>
              <a:t>Sessions at Moscone West</a:t>
            </a:r>
            <a:endParaRPr/>
          </a:p>
        </p:txBody>
      </p:sp>
      <p:pic>
        <p:nvPicPr>
          <p:cNvPr id="94" name="Google Shape;9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7400" y="1276175"/>
            <a:ext cx="2723426" cy="2591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5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Java Champion Summit</a:t>
            </a:r>
            <a:endParaRPr/>
          </a:p>
        </p:txBody>
      </p:sp>
      <p:pic>
        <p:nvPicPr>
          <p:cNvPr id="100" name="Google Shape;10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61825" y="947300"/>
            <a:ext cx="3845924" cy="2884451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86775" y="1068975"/>
            <a:ext cx="51408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Oracle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Java Platform Panel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Moderator: </a:t>
            </a:r>
            <a:r>
              <a:rPr lang="en" sz="1100" b="1"/>
              <a:t>Sharat Chander</a:t>
            </a:r>
            <a:r>
              <a:rPr lang="en" sz="1100"/>
              <a:t>, Senior Director, Java Product Management &amp; Developer Relations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Georges Saab</a:t>
            </a:r>
            <a:r>
              <a:rPr lang="en" sz="1100"/>
              <a:t>, Vice President, Software Development, Java Platform Group 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Bernard Traversat</a:t>
            </a:r>
            <a:r>
              <a:rPr lang="en" sz="1100"/>
              <a:t>, Vice President, Software Development - Java Platform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Aurelio Garcia-Ribeyro</a:t>
            </a:r>
            <a:r>
              <a:rPr lang="en" sz="1100"/>
              <a:t>, Director of Product Management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 b="1"/>
              <a:t>Mikael Vidstedt</a:t>
            </a:r>
            <a:r>
              <a:rPr lang="en" sz="1100"/>
              <a:t>, Director of Software Engineering, Java Virtual Machine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Java SE Licensing Model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Aurelio Garcia-Ribeyro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Sharat Chander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Java and Containers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Mikael Vidstedt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JakartaEE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Will Lyons, Senior Director Product Management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6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Java Champion Summit</a:t>
            </a:r>
            <a:endParaRPr/>
          </a:p>
        </p:txBody>
      </p:sp>
      <p:pic>
        <p:nvPicPr>
          <p:cNvPr id="107" name="Google Shape;10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78500" y="892575"/>
            <a:ext cx="3815926" cy="2861925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6"/>
          <p:cNvSpPr txBox="1"/>
          <p:nvPr/>
        </p:nvSpPr>
        <p:spPr>
          <a:xfrm>
            <a:off x="415375" y="1068975"/>
            <a:ext cx="4688400" cy="32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Community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Java and Machine Learning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Zoran Sevarac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WomenInTech and diversity efforts on Conferences like JavaLand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Ix-Chel Ruiz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J</a:t>
            </a:r>
            <a:r>
              <a:rPr lang="en" sz="1200" b="1"/>
              <a:t>UG Evolution in Latin America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Cesar Hernandez</a:t>
            </a:r>
            <a:endParaRPr sz="1100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Alexis Lopez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Update on Microprofile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Ivar Grimstad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OpenJFX Update</a:t>
            </a:r>
            <a:endParaRPr sz="1200" b="1"/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SzPts val="1100"/>
              <a:buChar char="○"/>
            </a:pPr>
            <a:r>
              <a:rPr lang="en" sz="1100"/>
              <a:t>Johan Vos</a:t>
            </a:r>
            <a:endParaRPr sz="1100"/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 b="1"/>
              <a:t>JCP Executive Committee Update</a:t>
            </a:r>
            <a:endParaRPr sz="1200"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7"/>
          <p:cNvSpPr txBox="1">
            <a:spLocks noGrp="1"/>
          </p:cNvSpPr>
          <p:nvPr>
            <p:ph type="title"/>
          </p:nvPr>
        </p:nvSpPr>
        <p:spPr>
          <a:xfrm>
            <a:off x="332500" y="68775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JDK 11 Released! List of JEPs from the JSRs</a:t>
            </a:r>
            <a:endParaRPr/>
          </a:p>
        </p:txBody>
      </p:sp>
      <p:sp>
        <p:nvSpPr>
          <p:cNvPr id="114" name="Google Shape;114;p17"/>
          <p:cNvSpPr txBox="1"/>
          <p:nvPr/>
        </p:nvSpPr>
        <p:spPr>
          <a:xfrm>
            <a:off x="332500" y="750250"/>
            <a:ext cx="6068100" cy="37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u="sng">
                <a:solidFill>
                  <a:schemeClr val="hlink"/>
                </a:solidFill>
                <a:latin typeface="Verdana"/>
                <a:ea typeface="Verdana"/>
                <a:cs typeface="Verdana"/>
                <a:sym typeface="Verdana"/>
                <a:hlinkClick r:id="rId3"/>
              </a:rPr>
              <a:t>https://openjdk.java.net/projects/jdk/11/</a:t>
            </a: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>
              <a:latin typeface="Verdana"/>
              <a:ea typeface="Verdana"/>
              <a:cs typeface="Verdana"/>
              <a:sym typeface="Verdan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181: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4"/>
              </a:rPr>
              <a:t>Nest-Based Access Control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309: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5"/>
              </a:rPr>
              <a:t>Dynamic Class-File Constants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5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315: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6"/>
              </a:rPr>
              <a:t>Improve Aarch64 Intrinsics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6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318: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7"/>
              </a:rPr>
              <a:t>Epsilon: A No-Op Garbage Collector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7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320: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8"/>
              </a:rPr>
              <a:t>Remove the Java EE and CORBA Modules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8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321: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9"/>
              </a:rPr>
              <a:t>HTTP Client (Standard)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9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323: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0"/>
              </a:rPr>
              <a:t>Local-Variable Syntax for Lambda Parameters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0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324: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1"/>
              </a:rPr>
              <a:t>Key Agreement with Curve25519 and Curve448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1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327: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2"/>
              </a:rPr>
              <a:t>Unicode 10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2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328: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3"/>
              </a:rPr>
              <a:t>Flight Recorder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3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329: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4"/>
              </a:rPr>
              <a:t>ChaCha20 and Poly1305 Cryptographic Algorithms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4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330: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5"/>
              </a:rPr>
              <a:t>Launch Single-File Source-Code Programs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5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331: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6"/>
              </a:rPr>
              <a:t>Low-Overhead Heap Profiling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6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332: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7"/>
              </a:rPr>
              <a:t>Transport Layer Security (TLS) 1.3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7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333: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8"/>
              </a:rPr>
              <a:t>ZGC: A Scalable Low-Latency Garbage Collector (Experimental)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8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335: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19"/>
              </a:rPr>
              <a:t>Deprecate the Nashorn JavaScript Engine</a:t>
            </a:r>
            <a:endParaRPr sz="1200" u="sng">
              <a:solidFill>
                <a:srgbClr val="666666"/>
              </a:solidFill>
              <a:latin typeface="Verdana"/>
              <a:ea typeface="Verdana"/>
              <a:cs typeface="Verdana"/>
              <a:sym typeface="Verdana"/>
              <a:hlinkClick r:id="rId19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Verdana"/>
                <a:ea typeface="Verdana"/>
                <a:cs typeface="Verdana"/>
                <a:sym typeface="Verdana"/>
              </a:rPr>
              <a:t>336: </a:t>
            </a:r>
            <a:r>
              <a:rPr lang="en" sz="1200" u="sng">
                <a:solidFill>
                  <a:srgbClr val="666666"/>
                </a:solidFill>
                <a:latin typeface="Verdana"/>
                <a:ea typeface="Verdana"/>
                <a:cs typeface="Verdana"/>
                <a:sym typeface="Verdana"/>
                <a:hlinkClick r:id="rId20"/>
              </a:rPr>
              <a:t>Deprecate the Pack200 Tools and API</a:t>
            </a:r>
            <a:endParaRPr sz="1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8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More Info on JEPs</a:t>
            </a:r>
            <a:endParaRPr/>
          </a:p>
        </p:txBody>
      </p:sp>
      <p:sp>
        <p:nvSpPr>
          <p:cNvPr id="120" name="Google Shape;120;p18"/>
          <p:cNvSpPr txBox="1">
            <a:spLocks noGrp="1"/>
          </p:cNvSpPr>
          <p:nvPr>
            <p:ph type="body" idx="1"/>
          </p:nvPr>
        </p:nvSpPr>
        <p:spPr>
          <a:xfrm>
            <a:off x="311700" y="1229875"/>
            <a:ext cx="8520600" cy="333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http://openjdk.java.net/</a:t>
            </a:r>
            <a:r>
              <a:rPr lang="en"/>
              <a:t> </a:t>
            </a:r>
            <a:endParaRPr/>
          </a:p>
        </p:txBody>
      </p:sp>
      <p:pic>
        <p:nvPicPr>
          <p:cNvPr id="121" name="Google Shape;12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16150" y="1252187"/>
            <a:ext cx="3380803" cy="3294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8050" y="1427906"/>
            <a:ext cx="4547727" cy="3410796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311700" y="4100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Welcome to CodeOne!</a:t>
            </a:r>
            <a:endParaRPr/>
          </a:p>
        </p:txBody>
      </p:sp>
      <p:sp>
        <p:nvSpPr>
          <p:cNvPr id="128" name="Google Shape;128;p19"/>
          <p:cNvSpPr txBox="1"/>
          <p:nvPr/>
        </p:nvSpPr>
        <p:spPr>
          <a:xfrm>
            <a:off x="43725" y="1017800"/>
            <a:ext cx="5092500" cy="41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https://www.oracle.com/code-one/</a:t>
            </a:r>
            <a:r>
              <a:rPr lang="en"/>
              <a:t> </a:t>
            </a:r>
            <a:endParaRPr/>
          </a:p>
        </p:txBody>
      </p:sp>
      <p:pic>
        <p:nvPicPr>
          <p:cNvPr id="129" name="Google Shape;129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29400" y="1427900"/>
            <a:ext cx="2618650" cy="1963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5775" y="204350"/>
            <a:ext cx="2197402" cy="29298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137" y="3312326"/>
            <a:ext cx="2035174" cy="15263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311700" y="10520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Session: Monday Keynote </a:t>
            </a:r>
            <a:endParaRPr/>
          </a:p>
        </p:txBody>
      </p:sp>
      <p:pic>
        <p:nvPicPr>
          <p:cNvPr id="137" name="Google Shape;13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713000"/>
            <a:ext cx="7368950" cy="404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1"/>
          <p:cNvSpPr txBox="1">
            <a:spLocks noGrp="1"/>
          </p:cNvSpPr>
          <p:nvPr>
            <p:ph type="title"/>
          </p:nvPr>
        </p:nvSpPr>
        <p:spPr>
          <a:xfrm>
            <a:off x="311700" y="0"/>
            <a:ext cx="8520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</a:rPr>
              <a:t>CodeOne 2018 Sessions</a:t>
            </a:r>
            <a:endParaRPr/>
          </a:p>
        </p:txBody>
      </p:sp>
      <p:graphicFrame>
        <p:nvGraphicFramePr>
          <p:cNvPr id="143" name="Google Shape;143;p21"/>
          <p:cNvGraphicFramePr/>
          <p:nvPr/>
        </p:nvGraphicFramePr>
        <p:xfrm>
          <a:off x="108563" y="557989"/>
          <a:ext cx="7728975" cy="3629560"/>
        </p:xfrm>
        <a:graphic>
          <a:graphicData uri="http://schemas.openxmlformats.org/drawingml/2006/table">
            <a:tbl>
              <a:tblPr firstRow="1" bandRow="1">
                <a:noFill/>
                <a:tableStyleId>{E11A4802-9831-4BA6-AA8B-D54CC8C4C4E0}</a:tableStyleId>
              </a:tblPr>
              <a:tblGrid>
                <a:gridCol w="3498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8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03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73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201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24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7600">
                <a:tc>
                  <a:txBody>
                    <a:bodyPr/>
                    <a:lstStyle/>
                    <a:p>
                      <a:pPr marL="0" lvl="0" indent="0" algn="l" rtl="0">
                        <a:lnSpc>
                          <a:spcPct val="9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Calibri"/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Sessions and Tracks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Monday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Tuesday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Wednesday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Thursday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>
                          <a:solidFill>
                            <a:srgbClr val="FFFFFF"/>
                          </a:solidFill>
                        </a:rPr>
                        <a:t>Total</a:t>
                      </a:r>
                      <a:endParaRPr sz="1200">
                        <a:solidFill>
                          <a:srgbClr val="FFFFFF"/>
                        </a:solidFill>
                      </a:endParaRPr>
                    </a:p>
                  </a:txBody>
                  <a:tcPr marL="91450" marR="91450" marT="45725" marB="45725"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Core Java Platform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85 -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Emerging Technologies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91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Database, Big Data, and Data Science</a:t>
                      </a: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109</a:t>
                      </a:r>
                      <a:endParaRPr sz="1200"/>
                    </a:p>
                  </a:txBody>
                  <a:tcPr marL="91450" marR="91450" marT="45725" marB="45725"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Java Ecosystem</a:t>
                      </a: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92</a:t>
                      </a:r>
                      <a:endParaRPr sz="1200"/>
                    </a:p>
                  </a:txBody>
                  <a:tcPr marL="91450" marR="91450" marT="45725" marB="45725"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Java, Server Side Development and Microservices</a:t>
                      </a:r>
                      <a:endParaRPr sz="1200" b="0" i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86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0" i="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Development Tools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111 +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Developer Community</a:t>
                      </a:r>
                      <a:endParaRPr sz="1200" b="0" i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69 +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DevOps and Pipelines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78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Containers, Serverless, and Cloud 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140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Modern Web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60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30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MySQL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45</a:t>
                      </a:r>
                      <a:endParaRPr sz="1200"/>
                    </a:p>
                  </a:txBody>
                  <a:tcPr marL="91450" marR="91450" marT="45725" marB="45725">
                    <a:lnL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ACB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13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 b="1"/>
                        <a:t>Total</a:t>
                      </a:r>
                      <a:endParaRPr sz="1200" b="1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181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177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154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123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ACB8C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200"/>
                        <a:t>635</a:t>
                      </a:r>
                      <a:endParaRPr sz="1200"/>
                    </a:p>
                  </a:txBody>
                  <a:tcPr marL="91450" marR="91450" marT="45725" marB="45725">
                    <a:lnT w="38100" cap="flat" cmpd="sng">
                      <a:solidFill>
                        <a:srgbClr val="FFFFFF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4" name="Google Shape;144;p21"/>
          <p:cNvSpPr txBox="1"/>
          <p:nvPr/>
        </p:nvSpPr>
        <p:spPr>
          <a:xfrm>
            <a:off x="371550" y="4055050"/>
            <a:ext cx="3060000" cy="7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●"/>
            </a:pPr>
            <a:r>
              <a:rPr lang="en" sz="1200"/>
              <a:t>510 Total Unique Sessions 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497 - 2017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444 - 2016</a:t>
            </a:r>
            <a:endParaRPr sz="1200"/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 sz="1200"/>
              <a:t>439 - 2015</a:t>
            </a:r>
            <a:endParaRPr sz="12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Geometric">
  <a:themeElements>
    <a:clrScheme name="Geometric">
      <a:dk1>
        <a:srgbClr val="2A3990"/>
      </a:dk1>
      <a:lt1>
        <a:srgbClr val="FFFFFF"/>
      </a:lt1>
      <a:dk2>
        <a:srgbClr val="434343"/>
      </a:dk2>
      <a:lt2>
        <a:srgbClr val="999999"/>
      </a:lt2>
      <a:accent1>
        <a:srgbClr val="212D74"/>
      </a:accent1>
      <a:accent2>
        <a:srgbClr val="3949AB"/>
      </a:accent2>
      <a:accent3>
        <a:srgbClr val="9C254D"/>
      </a:accent3>
      <a:accent4>
        <a:srgbClr val="D23369"/>
      </a:accent4>
      <a:accent5>
        <a:srgbClr val="F06292"/>
      </a:accent5>
      <a:accent6>
        <a:srgbClr val="7890CD"/>
      </a:accent6>
      <a:hlink>
        <a:srgbClr val="F06292"/>
      </a:hlink>
      <a:folHlink>
        <a:srgbClr val="F0629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843</Words>
  <Application>Microsoft Office PowerPoint</Application>
  <PresentationFormat>On-screen Show (16:9)</PresentationFormat>
  <Paragraphs>182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Calibri</vt:lpstr>
      <vt:lpstr>Verdana</vt:lpstr>
      <vt:lpstr>Arial</vt:lpstr>
      <vt:lpstr>Roboto</vt:lpstr>
      <vt:lpstr>Geometric</vt:lpstr>
      <vt:lpstr>Oracle Code One 2018</vt:lpstr>
      <vt:lpstr>The Conference Oct 22 - 25</vt:lpstr>
      <vt:lpstr>Java Champion Summit</vt:lpstr>
      <vt:lpstr>Java Champion Summit</vt:lpstr>
      <vt:lpstr>JDK 11 Released! List of JEPs from the JSRs</vt:lpstr>
      <vt:lpstr>More Info on JEPs</vt:lpstr>
      <vt:lpstr>Welcome to CodeOne!</vt:lpstr>
      <vt:lpstr>Session: Monday Keynote </vt:lpstr>
      <vt:lpstr>CodeOne 2018 Sessions</vt:lpstr>
      <vt:lpstr>PowerPoint Presentation</vt:lpstr>
      <vt:lpstr>Session: Java Puzzlers NG S03: What? Where Did Those Come From?!</vt:lpstr>
      <vt:lpstr>Session: Java Puzzlers NG S03: What? Where Did Those Come From?!</vt:lpstr>
      <vt:lpstr>Session: Java Puzzlers NG S03: What? Where Did Those Come From?!</vt:lpstr>
      <vt:lpstr>Session: Java Puzzlers NG S03: What? Where Did Those Come From?!</vt:lpstr>
      <vt:lpstr>Keynote Oracle Code One!</vt:lpstr>
      <vt:lpstr>Community!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Oracle Code One 2018</dc:title>
  <cp:lastModifiedBy>Paul Webber</cp:lastModifiedBy>
  <cp:revision>3</cp:revision>
  <dcterms:modified xsi:type="dcterms:W3CDTF">2018-11-20T21:31:13Z</dcterms:modified>
</cp:coreProperties>
</file>