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77C6440-5A7C-4A8A-A23A-C71D5A2858DE}">
  <a:tblStyle styleName="Table_0" styleId="{277C6440-5A7C-4A8A-A23A-C71D5A2858DE}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FEFDF5"/>
          </a:solidFill>
        </a:fill>
      </a:tcStyle>
    </a:wholeTbl>
    <a:band1H>
      <a:tcStyle>
        <a:fill>
          <a:solidFill>
            <a:srgbClr val="FCFBE9"/>
          </a:solidFill>
        </a:fill>
      </a:tcStyle>
    </a:band1H>
    <a:band1V>
      <a:tcStyle>
        <a:fill>
          <a:solidFill>
            <a:srgbClr val="FCFBE9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4.xml" Type="http://schemas.openxmlformats.org/officeDocument/2006/relationships/slide" Id="rId50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23.xml" Type="http://schemas.openxmlformats.org/officeDocument/2006/relationships/slide" Id="rId29"/><Relationship Target="slides/slide43.xml" Type="http://schemas.openxmlformats.org/officeDocument/2006/relationships/slide" Id="rId4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4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Technical questions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y="685800" x="381000"/>
            <a:ext cy="3429000" cx="6096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138134" x="595312"/>
            <a:ext cy="6999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124474" x="722312"/>
            <a:ext cy="11252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144589" x="457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y="1144589" x="4648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151334" x="457200"/>
            <a:ext cy="479999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1631156" x="457200"/>
            <a:ext cy="29634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y="1151334" x="4645025"/>
            <a:ext cy="479999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4" type="body"/>
          </p:nvPr>
        </p:nvSpPr>
        <p:spPr>
          <a:xfrm>
            <a:off y="1631156" x="4645025"/>
            <a:ext cy="29634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188914" x="457200"/>
            <a:ext cy="5303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076325" x="3575050"/>
            <a:ext cy="35183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y="1076325" x="457200"/>
            <a:ext cy="23087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47054" x="457200"/>
            <a:ext cy="4250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y="1102498" x="1792288"/>
            <a:ext cy="3086099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235251" x="1792288"/>
            <a:ext cy="4193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Proxima Nova"/>
              <a:buNone/>
              <a:defRPr/>
            </a:lvl1pPr>
            <a:lvl2pPr rtl="0" indent="0" marL="457200">
              <a:spcBef>
                <a:spcPts val="0"/>
              </a:spcBef>
              <a:buFont typeface="Proxima Nova"/>
              <a:buNone/>
              <a:defRPr/>
            </a:lvl2pPr>
            <a:lvl3pPr rtl="0" indent="0" marL="914400">
              <a:spcBef>
                <a:spcPts val="0"/>
              </a:spcBef>
              <a:buFont typeface="Proxima Nova"/>
              <a:buNone/>
              <a:defRPr/>
            </a:lvl3pPr>
            <a:lvl4pPr rtl="0" indent="0" marL="1371600">
              <a:spcBef>
                <a:spcPts val="0"/>
              </a:spcBef>
              <a:buFont typeface="Proxima Nova"/>
              <a:buNone/>
              <a:defRPr/>
            </a:lvl4pPr>
            <a:lvl5pPr rtl="0" indent="0" marL="1828800">
              <a:spcBef>
                <a:spcPts val="0"/>
              </a:spcBef>
              <a:buFont typeface="Proxima Nova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Large Title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2105025" x="457200"/>
            <a:ext cy="809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84142" x="685800"/>
            <a:ext cy="7382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1041458" x="1371600"/>
            <a:ext cy="13145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arge Title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2105025" x="457200"/>
            <a:ext cy="809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rgbClr val="262626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rgbClr val="262626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rgbClr val="262626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rgbClr val="262626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rgbClr val="262626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slideLayouts/slideLayout17.xml" Type="http://schemas.openxmlformats.org/officeDocument/2006/relationships/slideLayout" Id="rId12"/><Relationship Target="../theme/theme2.xml" Type="http://schemas.openxmlformats.org/officeDocument/2006/relationships/theme" Id="rId13"/><Relationship Target="../media/image00.png" Type="http://schemas.openxmlformats.org/officeDocument/2006/relationships/image" Id="rId1"/><Relationship Target="../slideLayouts/slideLayout9.xml" Type="http://schemas.openxmlformats.org/officeDocument/2006/relationships/slideLayout" Id="rId4"/><Relationship Target="../slideLayouts/slideLayout15.xml" Type="http://schemas.openxmlformats.org/officeDocument/2006/relationships/slideLayout" Id="rId10"/><Relationship Target="../slideLayouts/slideLayout8.xml" Type="http://schemas.openxmlformats.org/officeDocument/2006/relationships/slideLayout" Id="rId3"/><Relationship Target="../slideLayouts/slideLayout16.xml" Type="http://schemas.openxmlformats.org/officeDocument/2006/relationships/slideLayout" Id="rId11"/><Relationship Target="../slideLayouts/slideLayout14.xml" Type="http://schemas.openxmlformats.org/officeDocument/2006/relationships/slideLayout" Id="rId9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slideLayouts/slideLayout13.xml" Type="http://schemas.openxmlformats.org/officeDocument/2006/relationships/slideLayout" Id="rId8"/><Relationship Target="../slideLayouts/slideLayout12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t="0" b="0" r="0" l="0"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rgbClr val="262626"/>
              </a:buClr>
              <a:buFont typeface="Arial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rgbClr val="262626"/>
              </a:buClr>
              <a:buFont typeface="Arial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rgbClr val="262626"/>
              </a:buClr>
              <a:buFont typeface="Arial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rgbClr val="262626"/>
              </a:buClr>
              <a:buFont typeface="Arial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rgbClr val="262626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5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6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4"/><Relationship Target="../media/image17.gif" Type="http://schemas.openxmlformats.org/officeDocument/2006/relationships/image" Id="rId3"/><Relationship Target="../media/image22.png" Type="http://schemas.openxmlformats.org/officeDocument/2006/relationships/image" Id="rId9"/><Relationship Target="../media/image19.gif" Type="http://schemas.openxmlformats.org/officeDocument/2006/relationships/image" Id="rId6"/><Relationship Target="../media/image18.jpg" Type="http://schemas.openxmlformats.org/officeDocument/2006/relationships/image" Id="rId5"/><Relationship Target="../media/image24.png" Type="http://schemas.openxmlformats.org/officeDocument/2006/relationships/image" Id="rId8"/><Relationship Target="../media/image28.png" Type="http://schemas.openxmlformats.org/officeDocument/2006/relationships/image" Id="rId7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35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7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8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34.png" Type="http://schemas.openxmlformats.org/officeDocument/2006/relationships/image" Id="rId4"/><Relationship Target="../media/image39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9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43.png" Type="http://schemas.openxmlformats.org/officeDocument/2006/relationships/image" Id="rId4"/><Relationship Target="../media/image42.png" Type="http://schemas.openxmlformats.org/officeDocument/2006/relationships/image" Id="rId3"/><Relationship Target="../media/image44.png" Type="http://schemas.openxmlformats.org/officeDocument/2006/relationships/image" Id="rId5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n.wikipedia.org/wiki/David_A._Marcus" Type="http://schemas.openxmlformats.org/officeDocument/2006/relationships/hyperlink" TargetMode="External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mailto:RyanTMIlbourne@gmail.com" Type="http://schemas.openxmlformats.org/officeDocument/2006/relationships/hyperlink" TargetMode="External" Id="rId4"/><Relationship Target="www.coindesk.com" Type="http://schemas.openxmlformats.org/officeDocument/2006/relationships/hyperlink" TargetMode="External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62312" x="0"/>
            <a:ext cy="5715013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ctrTitle"/>
          </p:nvPr>
        </p:nvSpPr>
        <p:spPr>
          <a:xfrm>
            <a:off y="364149" x="810975"/>
            <a:ext cy="17636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9600" lang="en">
                <a:solidFill>
                  <a:srgbClr val="FFFFFF"/>
                </a:solidFill>
              </a:rPr>
              <a:t>Bitcoin 101</a:t>
            </a:r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y="3709498" x="94075"/>
            <a:ext cy="12434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</a:rPr>
              <a:t>Ryan Milbourne</a:t>
            </a:r>
          </a:p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</a:rPr>
              <a:t>@RyanMilb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43000"/>
            <a:ext cy="5143499" cx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336286" cx="914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y="341400" x="375525"/>
            <a:ext cy="1194899" cx="436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600" lang="en">
                <a:solidFill>
                  <a:srgbClr val="FFFFFF"/>
                </a:solidFill>
              </a:rPr>
              <a:t>Raspberry Pi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Mining Network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Secures the network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Distributes new coins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11550" x="5622425"/>
            <a:ext cy="3131950" cx="35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" x="9"/>
            <a:ext cy="4976678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Securing the Bitcoin Network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 flipH="1">
            <a:off y="3428275" x="9143947"/>
            <a:ext cy="1497599" cx="94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9774" x="168100"/>
            <a:ext cy="3077150" cx="8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32475" x="5280050"/>
            <a:ext cy="2811025" cx="386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Notes on Mining: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1 block mined approx every 10 min</a:t>
            </a:r>
          </a:p>
          <a:p>
            <a:pPr rtl="0" lvl="0" indent="-4572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>
                <a:solidFill>
                  <a:schemeClr val="dk1"/>
                </a:solidFill>
              </a:rPr>
              <a:t>Last bitcoin mined in 2140</a:t>
            </a:r>
          </a:p>
          <a:p>
            <a:pPr rtl="0" lvl="0" indent="-4572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Transaction fee</a:t>
            </a:r>
          </a:p>
          <a:p>
            <a:pPr rtl="0" lvl="0" indent="-4572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Block Reward set at 25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Difficulty Self Adjusts every 2 weeks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63" x="0"/>
            <a:ext cy="3908322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073050"/>
            <a:ext cy="5143500" cx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715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 Outline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95500" x="3558500"/>
            <a:ext cy="5864675" cx="58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Origins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rtl="0" lvl="0" indent="-4572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How it works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indent="-4572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Why it matters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y="-532950" x="0"/>
            <a:ext cy="6558374" cx="92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y="166603" x="33905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Benefits of Bitcoin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3600" lang="en"/>
              <a:t>Escape Capital Controls</a:t>
            </a:r>
          </a:p>
          <a:p>
            <a:pPr rtl="0" lvl="0" indent="-4572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3600" lang="en"/>
              <a:t>Financial Freedom</a:t>
            </a:r>
          </a:p>
          <a:p>
            <a:pPr lvl="0" indent="-4572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3600" lang="en"/>
              <a:t>Algorithmic Regulation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Merchants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Lower Fees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No Charge backs</a:t>
            </a:r>
          </a:p>
          <a:p>
            <a:pPr rtl="0" lvl="0" indent="-3810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Less fraudulent transactions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246079"/>
            <a:ext cy="5143499" cx="389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y="-1040730" x="0"/>
            <a:ext cy="685798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>
            <p:ph type="title"/>
          </p:nvPr>
        </p:nvSpPr>
        <p:spPr>
          <a:xfrm>
            <a:off y="195874" x="457200"/>
            <a:ext cy="1085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/>
              <a:t>Microtransactions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11887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/>
              <a:t>One Satoshi 0.00000001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/>
              <a:t>Publishing</a:t>
            </a:r>
          </a:p>
          <a:p>
            <a:pPr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/>
              <a:t>Fundraising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828912" x="-12"/>
            <a:ext cy="2314575" cx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6848462"/>
            <a:ext cy="1162050" cx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0" x="0"/>
            <a:ext cy="2900300" cx="382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527825" x="6486525"/>
            <a:ext cy="2657474" cx="26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0" x="3707750"/>
            <a:ext cy="1334600" cx="543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3214450" x="2405250"/>
            <a:ext cy="1781799" cx="416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200150" x="3606121"/>
            <a:ext cy="2014300" cx="324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502923" x="0"/>
            <a:ext cy="5646422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Empower Billions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1 Billion with access to: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International Markets</a:t>
            </a:r>
          </a:p>
          <a:p>
            <a:pPr rtl="0" lvl="1" indent="-381000" marL="9144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Banking services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More people have access to a cellphone than sanitation (U.N. Study)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Gets around obstacles of obtaining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lang="en"/>
              <a:t> a bank account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13625" x="-29625"/>
            <a:ext cy="3400524" cx="92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114150" x="-29625"/>
            <a:ext cy="1029349" cx="92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-179375" x="-29625"/>
            <a:ext cy="1029349" cx="92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/>
              <a:t>Disadvantages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Volatility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51% attack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Scalability</a:t>
            </a:r>
          </a:p>
          <a:p>
            <a:pPr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Regulated as a commodity with capital gains 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81125" x="4988600"/>
            <a:ext cy="2381250" cx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Price over the past 2 years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0" x="0"/>
            <a:ext cy="3261554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...Now on a logarithmic scale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2120" x="0"/>
            <a:ext cy="3250329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Origin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167325" x="39812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>
              <a:spcBef>
                <a:spcPts val="0"/>
              </a:spcBef>
              <a:buNone/>
            </a:pPr>
            <a:r>
              <a:rPr b="1" lang="en"/>
              <a:t>Satoshi Nakamoto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51700" x="4752200"/>
            <a:ext cy="4391800" cx="43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t="1029" b="0" r="0" l="1029"/>
          <a:stretch/>
        </p:blipFill>
        <p:spPr>
          <a:xfrm>
            <a:off y="-131100" x="748525"/>
            <a:ext cy="5274600" cx="69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38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Scalability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Visa 2,000 Transactions per second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Pay Pal 40-100 tps</a:t>
            </a:r>
          </a:p>
          <a:p>
            <a:pPr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Bitcoin 7 tps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3750" x="4555625"/>
            <a:ext cy="2286000" cx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815550"/>
            <a:ext cy="5143500" cx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171853" x="7758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MTGOX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648625"/>
            <a:ext cy="5143499" cx="771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Proxima Nova"/>
              <a:buNone/>
            </a:pPr>
            <a:r>
              <a:rPr strike="noStrike" u="none" b="0" cap="none" baseline="0" sz="3600" lang="en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Keeping Mt. Gox in Perspective</a:t>
            </a:r>
          </a:p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15" name="Shape 315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State of Bitcoin Q2 2014</a:t>
            </a:r>
          </a:p>
        </p:txBody>
      </p:sp>
      <p:sp>
        <p:nvSpPr>
          <p:cNvPr id="316" name="Shape 316"/>
          <p:cNvSpPr/>
          <p:nvPr/>
        </p:nvSpPr>
        <p:spPr>
          <a:xfrm>
            <a:off y="4576751" x="2043509"/>
            <a:ext cy="136800" cx="4820999"/>
          </a:xfrm>
          <a:prstGeom prst="rect">
            <a:avLst/>
          </a:prstGeom>
          <a:noFill/>
          <a:ln>
            <a:noFill/>
          </a:ln>
        </p:spPr>
        <p:txBody>
          <a:bodyPr bIns="24000" rIns="24000" lIns="24000" tIns="240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0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Source: Baseline Scenario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8983" x="180433"/>
            <a:ext cy="3250200" cx="58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193255" x="5896428"/>
            <a:ext cy="1617900" cx="311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y="2820350" x="5788332"/>
            <a:ext cy="1175399" cx="3355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strike="noStrike" u="none" b="1" cap="none" baseline="0" sz="60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$8.9bn fine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4" name="Shape 3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y="0" x="12"/>
            <a:ext cy="6300951" cx="94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Regulation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/>
              <a:t>FEC Approved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/>
              <a:t>IRS released guidelines</a:t>
            </a:r>
          </a:p>
          <a:p>
            <a:pPr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/>
              <a:t>SEC Approved Bitcoin backed ETF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" x="-637075"/>
            <a:ext cy="5143499" cx="978108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y="478475" x="5582100"/>
            <a:ext cy="611399" cx="324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BitLegal.io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Proxima Nova"/>
              <a:buNone/>
            </a:pPr>
            <a:r>
              <a:rPr strike="noStrike" u="none" b="0" cap="none" baseline="0" sz="3200" lang="en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BitPay’s $30m Round was the Largest Bitcoin VC Deal to Date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2420124" x="457200"/>
            <a:ext cy="2174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than 30,000 total merchants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88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 of January 2014, adding more than 1,000 merchants to its network each week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88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Processing $1m in bitcoin payments every day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88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Processed more than $100m in bitcoin payments in 2013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88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Most recent VC round valued BitPay at $160m</a:t>
            </a:r>
          </a:p>
          <a:p>
            <a:pPr algn="l" rtl="0" lvl="0" marR="0" indent="-190500" marL="342900">
              <a:spcBef>
                <a:spcPts val="480"/>
              </a:spcBef>
              <a:buClr>
                <a:srgbClr val="262626"/>
              </a:buClr>
              <a:buFont typeface="Arial"/>
              <a:buNone/>
            </a:pPr>
            <a:r>
              <a:t/>
            </a:r>
            <a:endParaRPr strike="noStrike" u="none" b="0" cap="none" baseline="0" sz="2400" i="0">
              <a:solidFill>
                <a:srgbClr val="26262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40" name="Shape 340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State of Bitcoin Q2 2014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y="2124075" x="8775700"/>
            <a:ext cy="296100" cx="286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2227" x="3140075"/>
            <a:ext cy="997799" cx="28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Proxima Nova"/>
              <a:buNone/>
            </a:pPr>
            <a:r>
              <a:rPr strike="noStrike" u="none" b="0" cap="none" baseline="0" sz="4400" lang="en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Key Bitcoin Adoption Metrics</a:t>
            </a:r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49" name="Shape 349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State of Bitcoin Q2 2014</a:t>
            </a:r>
          </a:p>
        </p:txBody>
      </p:sp>
      <p:graphicFrame>
        <p:nvGraphicFramePr>
          <p:cNvPr id="350" name="Shape 350"/>
          <p:cNvGraphicFramePr/>
          <p:nvPr/>
        </p:nvGraphicFramePr>
        <p:xfrm>
          <a:off y="1091610" x="364066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{277C6440-5A7C-4A8A-A23A-C71D5A2858DE}</a:tableStyleId>
              </a:tblPr>
              <a:tblGrid>
                <a:gridCol w="329375"/>
                <a:gridCol w="4001975"/>
                <a:gridCol w="1432800"/>
                <a:gridCol w="1564550"/>
                <a:gridCol w="1070200"/>
              </a:tblGrid>
              <a:tr h="221000">
                <a:tc grid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Commerce</a:t>
                      </a:r>
                    </a:p>
                  </a:txBody>
                  <a:tcPr marR="9525" marB="0" marT="7150" anchor="b" marL="95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Jun-14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Jun-13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YoY Δ</a:t>
                      </a: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Wallets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5,327,688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765,039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7x</a:t>
                      </a: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Merchants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63,000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ATMs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103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N/A</a:t>
                      </a: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Unique bitcoin addresses used per day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136,152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41,271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3x</a:t>
                      </a:r>
                    </a:p>
                  </a:txBody>
                  <a:tcPr marR="9525" marB="0" marT="7150" anchor="b" marL="9525"/>
                </a:tc>
              </a:tr>
              <a:tr h="221000">
                <a:tc grid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Media</a:t>
                      </a:r>
                    </a:p>
                  </a:txBody>
                  <a:tcPr marR="9525" marB="0" marT="7150" anchor="b" marL="95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Mentions in mainstream media</a:t>
                      </a:r>
                    </a:p>
                  </a:txBody>
                  <a:tcPr marR="9525" marB="0" marT="7150" anchor="b" marL="95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9,500</a:t>
                      </a:r>
                    </a:p>
                  </a:txBody>
                  <a:tcPr marR="9525" marB="0" marT="7150" anchor="b" marL="95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2,163</a:t>
                      </a:r>
                    </a:p>
                  </a:txBody>
                  <a:tcPr marR="9525" marB="0" marT="7150" anchor="b" marL="95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4x</a:t>
                      </a:r>
                    </a:p>
                  </a:txBody>
                  <a:tcPr marR="9525" marB="0" marT="7150" anchor="b" marL="9525">
                    <a:solidFill>
                      <a:schemeClr val="lt1"/>
                    </a:solidFill>
                  </a:tcPr>
                </a:tc>
              </a:tr>
              <a:tr h="221000">
                <a:tc grid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</a:p>
                  </a:txBody>
                  <a:tcPr marR="9525" marB="0" marT="7150" anchor="b" marL="95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Network hash rate (billion/second)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111,194,683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162,269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685x</a:t>
                      </a: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Github No. of updated repositories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12,365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676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0" cap="none" baseline="0" sz="1400" lang="en" i="0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18x</a:t>
                      </a:r>
                    </a:p>
                  </a:txBody>
                  <a:tcPr marR="9525" marB="0" marT="7150" anchor="b" marL="9525"/>
                </a:tc>
              </a:tr>
              <a:tr h="221000">
                <a:tc grid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Investment</a:t>
                      </a:r>
                    </a:p>
                  </a:txBody>
                  <a:tcPr marR="9525" marB="0" marT="7150" anchor="b" marL="95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Bitcoin market capitalization ($bn)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            8.3 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1.0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8x</a:t>
                      </a:r>
                    </a:p>
                  </a:txBody>
                  <a:tcPr marR="9525" marB="0" marT="7150" anchor="b" marL="9525"/>
                </a:tc>
              </a:tr>
              <a:tr h="221000">
                <a:tc grid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b="1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Industry</a:t>
                      </a:r>
                    </a:p>
                  </a:txBody>
                  <a:tcPr marR="9525" marB="0" marT="7150" anchor="b" marL="9525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VC investment over last 12 months ($m)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200.7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17.1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12x</a:t>
                      </a:r>
                    </a:p>
                  </a:txBody>
                  <a:tcPr marR="9525" marB="0" marT="7150" anchor="b" marL="9525"/>
                </a:tc>
              </a:tr>
              <a:tr h="221000"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trike="noStrike" u="none" b="0" cap="none" baseline="0" sz="1400" i="0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Number of VC-backed start-ups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49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</a:t>
                      </a:r>
                    </a:p>
                  </a:txBody>
                  <a:tcPr marR="9525" marB="0" marT="7150" anchor="b" marL="95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 marR="0" indent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trike="noStrike" u="none" cap="none" baseline="0" sz="1400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7x</a:t>
                      </a:r>
                    </a:p>
                  </a:txBody>
                  <a:tcPr marR="9525" marB="0" marT="7150" anchor="b" marL="95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What is Bitcoin?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u="sng" lang="en"/>
              <a:t>Decentralized Consensus Mechanism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Open source</a:t>
            </a:r>
          </a:p>
          <a:p>
            <a:pPr rtl="0" lvl="0" indent="-4191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Ledger of all transactions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y="76200" x="457200"/>
            <a:ext cy="753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lt1"/>
              </a:buClr>
              <a:buSzPct val="25000"/>
              <a:buFont typeface="Proxima Nova"/>
              <a:buNone/>
            </a:pPr>
            <a:r>
              <a:rPr strike="noStrike" u="none" b="0" cap="none" baseline="0" sz="3200" lang="en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Bitcoin’s Price is Now on Yahoo Finance, Google Finance and Bloomberg</a:t>
            </a:r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y="4809333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57" name="Shape 357"/>
          <p:cNvSpPr txBox="1"/>
          <p:nvPr>
            <p:ph idx="11" type="ftr"/>
          </p:nvPr>
        </p:nvSpPr>
        <p:spPr>
          <a:xfrm>
            <a:off y="4809333" x="457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200" lang="en" i="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>State of Bitcoin Q2 2014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12081" x="5369728"/>
            <a:ext cy="1839900" cx="34314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EEEEE"/>
              </a:gs>
            </a:gsLst>
            <a:lin ang="16200037" scaled="0"/>
          </a:gra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t="0" b="11886" r="734" l="0"/>
          <a:stretch/>
        </p:blipFill>
        <p:spPr>
          <a:xfrm>
            <a:off y="1012081" x="457200"/>
            <a:ext cy="1678799" cx="42159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EEEEE"/>
              </a:gs>
            </a:gsLst>
            <a:lin ang="16200037" scaled="0"/>
          </a:gra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5">
            <a:alphaModFix/>
          </a:blip>
          <a:srcRect t="0" b="16729" r="1536" l="0"/>
          <a:stretch/>
        </p:blipFill>
        <p:spPr>
          <a:xfrm>
            <a:off y="2936834" x="1995658"/>
            <a:ext cy="1796700" cx="5354999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EEEEE"/>
              </a:gs>
            </a:gsLst>
            <a:lin ang="16200037" scaled="0"/>
          </a:gra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get bitcoins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LocalBitcoins.com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Coinbase.com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Exchanges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ATMs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8250" x="4897575"/>
            <a:ext cy="2978600" cx="29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Future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Crypto 2.0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Services built on top of bitcoin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Smart Contracts</a:t>
            </a:r>
          </a:p>
          <a:p>
            <a:pPr lvl="0" indent="-41910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Decentralized marketplaces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y="204825" x="457200"/>
            <a:ext cy="4721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“I really like Bitcoin. I own Bitcoins. It’s a store of value, a distributed ledger. It’s a great place to put assets, especially in places like Argentina with 40 percent inflation, where $1 today is worth 60 cents in a year, and a government’s currency does not hold value. It’s also a good investment vehicle if you have an appetite for risk. But it won’t be a currency until volatility slows down.”</a:t>
            </a:r>
          </a:p>
          <a:p>
            <a:pPr algn="ctr" lvl="0">
              <a:lnSpc>
                <a:spcPct val="123529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sz="1700" lang="en">
                <a:solidFill>
                  <a:srgbClr val="1155CC"/>
                </a:solidFill>
                <a:hlinkClick r:id="rId3"/>
              </a:rPr>
              <a:t>David Marcus</a:t>
            </a:r>
            <a:r>
              <a:rPr sz="1700" lang="en">
                <a:solidFill>
                  <a:schemeClr val="dk2"/>
                </a:solidFill>
              </a:rPr>
              <a:t>, CEO of Paypal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For more info:</a:t>
            </a:r>
          </a:p>
          <a:p>
            <a:pPr algn="ctr"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www.coindesk.com</a:t>
            </a:r>
            <a:r>
              <a:rPr lang="en"/>
              <a:t> 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RyanTMilbourne@gmail.com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@RyanMilb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Misc Facts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Only 21 Million</a:t>
            </a:r>
          </a:p>
          <a:p>
            <a:pPr rtl="0" lvl="0" indent="-4572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Bitcoin mining network 8 times faster than top 500 supercomputers</a:t>
            </a:r>
          </a:p>
          <a:p>
            <a:pPr lvl="0" indent="-4572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600" lang="en"/>
              <a:t>Bitcoin is </a:t>
            </a:r>
            <a:r>
              <a:rPr b="1" sz="3600" lang="en"/>
              <a:t>Protocol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46850" x="5416600"/>
            <a:ext cy="2096649" cx="37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847325"/>
            <a:ext cy="5143499" cx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y="1377925" x="1140350"/>
            <a:ext cy="2447099" cx="6366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sz="4800" lang="en">
                <a:solidFill>
                  <a:srgbClr val="FFFFFF"/>
                </a:solidFill>
              </a:rPr>
              <a:t>1.Private Key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b="1" sz="4800" lang="en">
                <a:solidFill>
                  <a:srgbClr val="FFFFFF"/>
                </a:solidFill>
              </a:rPr>
              <a:t>2.Public Key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4633125" x="9418000"/>
            <a:ext cy="857400" cx="265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270100" x="457200"/>
            <a:ext cy="4655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b="1" lang="en"/>
              <a:t>Private key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E9 87 3D 79 C6 D8 7D C0 FB 6A 57 78 63 33 89 F4 45 32 13 30 3D A6 1F 20 BD 67 FC 23 3A A3 32 62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rPr b="1" lang="en"/>
              <a:t>Public Key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3J98t1WpEZ73CNmQviecrnyiWrnqRhWNLy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16950" x="1547075"/>
            <a:ext cy="4126550" cx="63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y="159553" x="81357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Transactions Work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227487" cx="914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B Template">
  <a:themeElements>
    <a:clrScheme name="Custom 3">
      <a:dk1>
        <a:srgbClr val="000000"/>
      </a:dk1>
      <a:lt1>
        <a:srgbClr val="FFFFFF"/>
      </a:lt1>
      <a:dk2>
        <a:srgbClr val="F1B91B"/>
      </a:dk2>
      <a:lt2>
        <a:srgbClr val="C3C3C3"/>
      </a:lt2>
      <a:accent1>
        <a:srgbClr val="F5ED96"/>
      </a:accent1>
      <a:accent2>
        <a:srgbClr val="B8B7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90DD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