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7"/>
  </p:handoutMasterIdLst>
  <p:sldIdLst>
    <p:sldId id="256" r:id="rId3"/>
    <p:sldId id="382" r:id="rId5"/>
    <p:sldId id="534" r:id="rId6"/>
    <p:sldId id="549" r:id="rId7"/>
    <p:sldId id="409" r:id="rId8"/>
    <p:sldId id="443" r:id="rId9"/>
    <p:sldId id="492" r:id="rId10"/>
    <p:sldId id="497" r:id="rId11"/>
    <p:sldId id="528" r:id="rId12"/>
    <p:sldId id="553" r:id="rId13"/>
    <p:sldId id="550" r:id="rId14"/>
    <p:sldId id="547" r:id="rId15"/>
    <p:sldId id="530" r:id="rId16"/>
    <p:sldId id="411" r:id="rId17"/>
    <p:sldId id="490" r:id="rId18"/>
    <p:sldId id="498" r:id="rId19"/>
    <p:sldId id="552" r:id="rId20"/>
    <p:sldId id="499" r:id="rId21"/>
    <p:sldId id="523" r:id="rId22"/>
    <p:sldId id="525" r:id="rId23"/>
    <p:sldId id="543" r:id="rId24"/>
    <p:sldId id="526" r:id="rId25"/>
    <p:sldId id="489" r:id="rId26"/>
    <p:sldId id="544" r:id="rId27"/>
    <p:sldId id="546" r:id="rId28"/>
    <p:sldId id="413" r:id="rId29"/>
    <p:sldId id="537" r:id="rId30"/>
    <p:sldId id="538" r:id="rId31"/>
    <p:sldId id="257" r:id="rId32"/>
    <p:sldId id="548" r:id="rId33"/>
    <p:sldId id="531" r:id="rId34"/>
    <p:sldId id="545" r:id="rId35"/>
    <p:sldId id="449" r:id="rId36"/>
    <p:sldId id="450" r:id="rId37"/>
    <p:sldId id="500" r:id="rId38"/>
    <p:sldId id="494" r:id="rId39"/>
    <p:sldId id="495" r:id="rId40"/>
    <p:sldId id="496" r:id="rId41"/>
    <p:sldId id="412" r:id="rId42"/>
    <p:sldId id="415" r:id="rId43"/>
    <p:sldId id="414" r:id="rId44"/>
    <p:sldId id="452" r:id="rId45"/>
    <p:sldId id="451" r:id="rId4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0FDD"/>
    <a:srgbClr val="CCFF00"/>
    <a:srgbClr val="FFFD27"/>
    <a:srgbClr val="E8FB12"/>
    <a:srgbClr val="FBF925"/>
    <a:srgbClr val="FDF731"/>
    <a:srgbClr val="F6FC14"/>
    <a:srgbClr val="FEFDFD"/>
    <a:srgbClr val="9396A3"/>
    <a:srgbClr val="A3D1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6" autoAdjust="0"/>
    <p:restoredTop sz="94660"/>
  </p:normalViewPr>
  <p:slideViewPr>
    <p:cSldViewPr snapToGrid="0">
      <p:cViewPr varScale="1">
        <p:scale>
          <a:sx n="55" d="100"/>
          <a:sy n="55" d="100"/>
        </p:scale>
        <p:origin x="48" y="1200"/>
      </p:cViewPr>
      <p:guideLst/>
    </p:cSldViewPr>
  </p:slideViewPr>
  <p:notesTextViewPr>
    <p:cViewPr>
      <p:scale>
        <a:sx n="1" d="1"/>
        <a:sy n="1" d="1"/>
      </p:scale>
      <p:origin x="0" y="0"/>
    </p:cViewPr>
  </p:notesTextViewPr>
  <p:sorterViewPr>
    <p:cViewPr>
      <p:scale>
        <a:sx n="100" d="100"/>
        <a:sy n="100" d="100"/>
      </p:scale>
      <p:origin x="0" y="-203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0" Type="http://schemas.openxmlformats.org/officeDocument/2006/relationships/tableStyles" Target="tableStyles.xml"/><Relationship Id="rId5" Type="http://schemas.openxmlformats.org/officeDocument/2006/relationships/slide" Target="slides/slide2.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handoutMaster" Target="handoutMasters/handoutMaster1.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C2803-E06E-4EA4-B347-5D4C0589E0F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12A6EA-494D-4A2D-85A4-52EAB07446F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12A6EA-494D-4A2D-85A4-52EAB07446F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12A6EA-494D-4A2D-85A4-52EAB07446F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12A6EA-494D-4A2D-85A4-52EAB07446F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0" y="2780553"/>
            <a:ext cx="7942729" cy="1773518"/>
          </a:xfrm>
          <a:solidFill>
            <a:schemeClr val="accent1"/>
          </a:solidFill>
        </p:spPr>
        <p:txBody>
          <a:bodyPr lIns="360000" rIns="180000" anchor="ctr" anchorCtr="0">
            <a:normAutofit/>
          </a:bodyPr>
          <a:lstStyle>
            <a:lvl1pPr algn="l">
              <a:defRPr sz="4400"/>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0" y="4718515"/>
            <a:ext cx="7942729" cy="570659"/>
          </a:xfrm>
        </p:spPr>
        <p:txBody>
          <a:bodyPr lIns="36000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E8A8E359-4958-4540-B234-3EB877711C7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9FDC406-7BF1-4194-BB14-C74006F099E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1EC61D3F-34E9-4F9D-84A2-72367D9F9A6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254DC01-BD11-43BE-8FE9-19C0CFD26E47}" type="slidenum">
              <a:rPr lang="zh-CN" altLang="en-US" smtClean="0"/>
            </a:fld>
            <a:endParaRPr lang="zh-CN" altLang="en-US"/>
          </a:p>
        </p:txBody>
      </p:sp>
      <p:sp>
        <p:nvSpPr>
          <p:cNvPr id="9" name="文本占位符 8"/>
          <p:cNvSpPr>
            <a:spLocks noGrp="1"/>
          </p:cNvSpPr>
          <p:nvPr>
            <p:ph type="body" sz="quarter" idx="13"/>
          </p:nvPr>
        </p:nvSpPr>
        <p:spPr>
          <a:xfrm>
            <a:off x="839559" y="338998"/>
            <a:ext cx="10512884" cy="5817709"/>
          </a:xfrm>
        </p:spPr>
        <p:txBody>
          <a:bodyPr>
            <a:normAutofit/>
          </a:bodyPr>
          <a:lstStyle>
            <a:lvl1pPr marL="0" indent="0">
              <a:buFontTx/>
              <a:buNone/>
              <a:defRPr sz="2400">
                <a:solidFill>
                  <a:schemeClr val="tx1"/>
                </a:solidFill>
              </a:defRPr>
            </a:lvl1pPr>
            <a:lvl2pPr marL="393700" indent="0">
              <a:buFontTx/>
              <a:buNone/>
              <a:defRPr sz="2000">
                <a:solidFill>
                  <a:schemeClr val="tx1"/>
                </a:solidFill>
              </a:defRPr>
            </a:lvl2pPr>
            <a:lvl3pPr marL="661035" indent="0">
              <a:buFontTx/>
              <a:buNone/>
              <a:defRPr sz="1800">
                <a:solidFill>
                  <a:schemeClr val="tx1"/>
                </a:solidFill>
              </a:defRPr>
            </a:lvl3pPr>
            <a:lvl4pPr marL="851535" indent="0">
              <a:buFontTx/>
              <a:buNone/>
              <a:defRPr sz="1800">
                <a:solidFill>
                  <a:schemeClr val="tx1"/>
                </a:solidFill>
              </a:defRPr>
            </a:lvl4pPr>
            <a:lvl5pPr marL="1054735" indent="0">
              <a:buFontTx/>
              <a:buNone/>
              <a:defRPr sz="1800">
                <a:solidFill>
                  <a:schemeClr val="tx1"/>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E8A8E359-4958-4540-B234-3EB877711C7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9FDC406-7BF1-4194-BB14-C74006F099E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280086" y="3083860"/>
            <a:ext cx="9656856" cy="842682"/>
          </a:xfrm>
          <a:prstGeom prst="roundRect">
            <a:avLst>
              <a:gd name="adj" fmla="val 50000"/>
            </a:avLst>
          </a:prstGeom>
          <a:solidFill>
            <a:schemeClr val="accent1"/>
          </a:solidFill>
        </p:spPr>
        <p:txBody>
          <a:bodyPr anchor="ctr" anchorCtr="0">
            <a:noAutofit/>
          </a:bodyPr>
          <a:lstStyle>
            <a:lvl1pPr algn="ctr">
              <a:defRPr sz="44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921996" y="4159159"/>
            <a:ext cx="8348008" cy="538348"/>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E8A8E359-4958-4540-B234-3EB877711C7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9FDC406-7BF1-4194-BB14-C74006F099E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E8A8E359-4958-4540-B234-3EB877711C70}"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9FDC406-7BF1-4194-BB14-C74006F099E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864000"/>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59151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6172200" y="159151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E8A8E359-4958-4540-B234-3EB877711C70}"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9FDC406-7BF1-4194-BB14-C74006F099E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18864" y="2516655"/>
            <a:ext cx="6154271" cy="1607109"/>
          </a:xfrm>
        </p:spPr>
        <p:txBody>
          <a:bodyPr>
            <a:normAutofit/>
          </a:bodyPr>
          <a:lstStyle>
            <a:lvl1pPr algn="ctr">
              <a:defRPr sz="6600"/>
            </a:lvl1pPr>
          </a:lstStyle>
          <a:p>
            <a:r>
              <a:rPr lang="zh-CN" altLang="en-US" dirty="0" smtClean="0"/>
              <a:t>编辑标题</a:t>
            </a:r>
            <a:endParaRPr lang="en-US" dirty="0"/>
          </a:p>
        </p:txBody>
      </p:sp>
      <p:sp>
        <p:nvSpPr>
          <p:cNvPr id="3" name="Date Placeholder 2"/>
          <p:cNvSpPr>
            <a:spLocks noGrp="1"/>
          </p:cNvSpPr>
          <p:nvPr>
            <p:ph type="dt" sz="half" idx="10"/>
          </p:nvPr>
        </p:nvSpPr>
        <p:spPr/>
        <p:txBody>
          <a:bodyPr/>
          <a:lstStyle/>
          <a:p>
            <a:fld id="{E8A8E359-4958-4540-B234-3EB877711C70}"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9FDC406-7BF1-4194-BB14-C74006F099E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8E359-4958-4540-B234-3EB877711C70}"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9FDC406-7BF1-4194-BB14-C74006F099E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4165200"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457201"/>
            <a:ext cx="6172200" cy="540385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smtClean="0"/>
              <a:t>单击图标添加图片</a:t>
            </a:r>
            <a:endParaRPr lang="en-US" dirty="0"/>
          </a:p>
        </p:txBody>
      </p:sp>
      <p:sp>
        <p:nvSpPr>
          <p:cNvPr id="4" name="Text Placeholder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E8A8E359-4958-4540-B234-3EB877711C70}"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9FDC406-7BF1-4194-BB14-C74006F099E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E8A8E359-4958-4540-B234-3EB877711C7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9FDC406-7BF1-4194-BB14-C74006F099E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2.xml"/><Relationship Id="rId12" Type="http://schemas.openxmlformats.org/officeDocument/2006/relationships/tags" Target="../tags/tag1.xml"/><Relationship Id="rId11" Type="http://schemas.openxmlformats.org/officeDocument/2006/relationships/image" Target="../media/image1.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2"/>
            </p:custDataLst>
          </p:nvPr>
        </p:nvSpPr>
        <p:spPr>
          <a:xfrm>
            <a:off x="838200" y="365126"/>
            <a:ext cx="10515600" cy="864000"/>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
        <p:nvSpPr>
          <p:cNvPr id="3" name="Text Placeholder 2"/>
          <p:cNvSpPr>
            <a:spLocks noGrp="1"/>
          </p:cNvSpPr>
          <p:nvPr>
            <p:ph type="body" idx="1"/>
            <p:custDataLst>
              <p:tags r:id="rId13"/>
            </p:custDataLst>
          </p:nvPr>
        </p:nvSpPr>
        <p:spPr>
          <a:xfrm>
            <a:off x="838200" y="1488141"/>
            <a:ext cx="10515600" cy="4688822"/>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A8E359-4958-4540-B234-3EB877711C70}"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FDC406-7BF1-4194-BB14-C74006F099E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358775" indent="-358775" algn="l" defTabSz="914400" rtl="0" eaLnBrk="1" latinLnBrk="0" hangingPunct="1">
        <a:lnSpc>
          <a:spcPct val="90000"/>
        </a:lnSpc>
        <a:spcBef>
          <a:spcPts val="1000"/>
        </a:spcBef>
        <a:buFont typeface="Wingdings 2" panose="050201020105070707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5.xml"/><Relationship Id="rId3" Type="http://schemas.openxmlformats.org/officeDocument/2006/relationships/image" Target="../media/image2.png"/><Relationship Id="rId2" Type="http://schemas.openxmlformats.org/officeDocument/2006/relationships/tags" Target="../tags/tag4.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1.xml"/><Relationship Id="rId2" Type="http://schemas.openxmlformats.org/officeDocument/2006/relationships/image" Target="../media/image9.png"/><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5.xml"/><Relationship Id="rId2" Type="http://schemas.openxmlformats.org/officeDocument/2006/relationships/image" Target="../media/image14.png"/><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26.xml"/><Relationship Id="rId2" Type="http://schemas.openxmlformats.org/officeDocument/2006/relationships/image" Target="../media/image16.png"/><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7.xml"/><Relationship Id="rId1"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6.xml"/><Relationship Id="rId2" Type="http://schemas.openxmlformats.org/officeDocument/2006/relationships/tags" Target="../tags/tag36.xml"/><Relationship Id="rId1" Type="http://schemas.openxmlformats.org/officeDocument/2006/relationships/tags" Target="../tags/tag3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9.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46.xml"/><Relationship Id="rId2" Type="http://schemas.openxmlformats.org/officeDocument/2006/relationships/image" Target="../media/image20.png"/><Relationship Id="rId1"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4.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a:spLocks noGrp="1"/>
          </p:cNvSpPr>
          <p:nvPr>
            <p:ph type="ctrTitle"/>
            <p:custDataLst>
              <p:tags r:id="rId1"/>
            </p:custDataLst>
          </p:nvPr>
        </p:nvSpPr>
        <p:spPr/>
        <p:txBody>
          <a:bodyPr/>
          <a:lstStyle/>
          <a:p>
            <a:r>
              <a:rPr lang="en-US" altLang="zh-CN" dirty="0"/>
              <a:t>Java Licensing</a:t>
            </a:r>
            <a:r>
              <a:rPr lang="en-US" altLang="zh-CN" dirty="0">
                <a:sym typeface="+mn-ea"/>
              </a:rPr>
              <a:t>*</a:t>
            </a:r>
            <a:r>
              <a:rPr lang="en-US" altLang="zh-CN" dirty="0"/>
              <a:t> and the Importance of LTS</a:t>
            </a:r>
            <a:endParaRPr lang="en-US" altLang="zh-CN" dirty="0"/>
          </a:p>
        </p:txBody>
      </p:sp>
      <p:sp>
        <p:nvSpPr>
          <p:cNvPr id="3" name="副标题 2"/>
          <p:cNvSpPr>
            <a:spLocks noGrp="1"/>
          </p:cNvSpPr>
          <p:nvPr>
            <p:ph type="subTitle" idx="1"/>
            <p:custDataLst>
              <p:tags r:id="rId2"/>
            </p:custDataLst>
          </p:nvPr>
        </p:nvSpPr>
        <p:spPr/>
        <p:txBody>
          <a:bodyPr>
            <a:noAutofit/>
          </a:bodyPr>
          <a:lstStyle/>
          <a:p>
            <a:r>
              <a:rPr lang="en-US" altLang="zh-CN" sz="2100" dirty="0"/>
              <a:t>Thom Shulok</a:t>
            </a:r>
            <a:endParaRPr lang="en-US" altLang="zh-CN" sz="2100" dirty="0"/>
          </a:p>
          <a:p>
            <a:r>
              <a:rPr lang="en-US" altLang="zh-CN" sz="2100" dirty="0"/>
              <a:t>December 18, 2018</a:t>
            </a:r>
            <a:endParaRPr lang="en-US" altLang="zh-CN" sz="2100" dirty="0"/>
          </a:p>
        </p:txBody>
      </p:sp>
      <p:pic>
        <p:nvPicPr>
          <p:cNvPr id="2" name="Picture 1"/>
          <p:cNvPicPr>
            <a:picLocks noChangeAspect="1"/>
          </p:cNvPicPr>
          <p:nvPr/>
        </p:nvPicPr>
        <p:blipFill>
          <a:blip r:embed="rId3"/>
          <a:stretch>
            <a:fillRect/>
          </a:stretch>
        </p:blipFill>
        <p:spPr>
          <a:xfrm>
            <a:off x="7414260" y="565785"/>
            <a:ext cx="4352925" cy="5722620"/>
          </a:xfrm>
          <a:prstGeom prst="rect">
            <a:avLst/>
          </a:prstGeom>
        </p:spPr>
      </p:pic>
      <p:sp>
        <p:nvSpPr>
          <p:cNvPr id="4" name="Text Box 3"/>
          <p:cNvSpPr txBox="1"/>
          <p:nvPr/>
        </p:nvSpPr>
        <p:spPr>
          <a:xfrm>
            <a:off x="8912225" y="575945"/>
            <a:ext cx="1614805" cy="368300"/>
          </a:xfrm>
          <a:prstGeom prst="rect">
            <a:avLst/>
          </a:prstGeom>
          <a:noFill/>
        </p:spPr>
        <p:txBody>
          <a:bodyPr wrap="square" rtlCol="0">
            <a:spAutoFit/>
          </a:bodyPr>
          <a:p>
            <a:r>
              <a:rPr lang="en-US"/>
              <a:t>Development</a:t>
            </a:r>
            <a:endParaRPr lang="en-US"/>
          </a:p>
        </p:txBody>
      </p:sp>
      <p:sp>
        <p:nvSpPr>
          <p:cNvPr id="6" name="Text Box 5"/>
          <p:cNvSpPr txBox="1"/>
          <p:nvPr/>
        </p:nvSpPr>
        <p:spPr>
          <a:xfrm>
            <a:off x="8999220" y="6294120"/>
            <a:ext cx="1440815" cy="368300"/>
          </a:xfrm>
          <a:prstGeom prst="rect">
            <a:avLst/>
          </a:prstGeom>
          <a:noFill/>
        </p:spPr>
        <p:txBody>
          <a:bodyPr wrap="square" rtlCol="0">
            <a:spAutoFit/>
          </a:bodyPr>
          <a:p>
            <a:r>
              <a:rPr lang="en-US"/>
              <a:t>Deployment</a:t>
            </a:r>
            <a:endParaRPr lang="en-US"/>
          </a:p>
        </p:txBody>
      </p:sp>
      <p:sp>
        <p:nvSpPr>
          <p:cNvPr id="7" name="Text Box 6"/>
          <p:cNvSpPr txBox="1"/>
          <p:nvPr/>
        </p:nvSpPr>
        <p:spPr>
          <a:xfrm>
            <a:off x="337820" y="6191885"/>
            <a:ext cx="2618105" cy="368300"/>
          </a:xfrm>
          <a:prstGeom prst="rect">
            <a:avLst/>
          </a:prstGeom>
          <a:noFill/>
        </p:spPr>
        <p:txBody>
          <a:bodyPr wrap="none" rtlCol="0">
            <a:spAutoFit/>
          </a:bodyPr>
          <a:p>
            <a:r>
              <a:rPr lang="en-US"/>
              <a:t>*Yes, it's full of asterisks</a:t>
            </a:r>
            <a:endParaRPr lang="en-US"/>
          </a:p>
        </p:txBody>
      </p:sp>
    </p:spTree>
    <p:custDataLst>
      <p:tags r:id="rId4"/>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General Purpose Computing?</a:t>
            </a:r>
            <a:endParaRPr lang="en-US"/>
          </a:p>
        </p:txBody>
      </p:sp>
      <p:sp>
        <p:nvSpPr>
          <p:cNvPr id="3" name="Content Placeholder 2"/>
          <p:cNvSpPr>
            <a:spLocks noGrp="1"/>
          </p:cNvSpPr>
          <p:nvPr>
            <p:ph idx="1"/>
          </p:nvPr>
        </p:nvSpPr>
        <p:spPr/>
        <p:txBody>
          <a:bodyPr>
            <a:normAutofit lnSpcReduction="10000"/>
          </a:bodyPr>
          <a:p>
            <a:r>
              <a:rPr lang="en-US"/>
              <a:t>The license agreement says that this means use "for general computing functions under end-user control (such as but not specifically limited to email, general-purpose Internet browsing and office suite productivity tools)". </a:t>
            </a:r>
            <a:endParaRPr lang="en-US"/>
          </a:p>
          <a:p>
            <a:endParaRPr lang="en-US"/>
          </a:p>
          <a:p>
            <a:r>
              <a:rPr lang="en-US"/>
              <a:t>However, systems and solutions that provide "</a:t>
            </a:r>
            <a:r>
              <a:rPr lang="en-US">
                <a:solidFill>
                  <a:srgbClr val="FF0000"/>
                </a:solidFill>
              </a:rPr>
              <a:t>dedicated functionality</a:t>
            </a:r>
            <a:r>
              <a:rPr lang="en-US"/>
              <a:t>" or use embedded or function-specific software applications e.g. industrial control systems, mobile phones, handhelds, telematics and storage management systems are excluded from the definition</a:t>
            </a:r>
            <a:endParaRPr lang="en-US"/>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Lawyer's Perspective</a:t>
            </a:r>
            <a:endParaRPr lang="en-US"/>
          </a:p>
        </p:txBody>
      </p:sp>
      <p:sp>
        <p:nvSpPr>
          <p:cNvPr id="3" name="Content Placeholder 2"/>
          <p:cNvSpPr>
            <a:spLocks noGrp="1"/>
          </p:cNvSpPr>
          <p:nvPr>
            <p:ph idx="1"/>
          </p:nvPr>
        </p:nvSpPr>
        <p:spPr>
          <a:xfrm>
            <a:off x="838200" y="1229061"/>
            <a:ext cx="10515600" cy="4688822"/>
          </a:xfrm>
        </p:spPr>
        <p:txBody>
          <a:bodyPr>
            <a:normAutofit lnSpcReduction="10000"/>
          </a:bodyPr>
          <a:p>
            <a:pPr marL="0" indent="0">
              <a:buNone/>
            </a:pPr>
            <a:endParaRPr lang="en-US" sz="2400">
              <a:sym typeface="+mn-ea"/>
            </a:endParaRPr>
          </a:p>
          <a:p>
            <a:pPr lvl="0"/>
            <a:r>
              <a:rPr lang="en-US" sz="2880"/>
              <a:t>'These terms are remarkably vague. And the problem with such vague and ambiguous definitions is compounded by the realities of modern-day computing, where the limits of “general purpose,” “mobile,” “embedded,” etc. are not easily determined.'</a:t>
            </a:r>
            <a:r>
              <a:rPr lang="en-US" sz="2880">
                <a:sym typeface="+mn-ea"/>
              </a:rPr>
              <a:t> </a:t>
            </a:r>
            <a:endParaRPr lang="en-US" sz="2880">
              <a:sym typeface="+mn-ea"/>
            </a:endParaRPr>
          </a:p>
          <a:p>
            <a:pPr lvl="0"/>
            <a:endParaRPr lang="en-US" sz="2880">
              <a:sym typeface="+mn-ea"/>
            </a:endParaRPr>
          </a:p>
          <a:p>
            <a:pPr lvl="0"/>
            <a:r>
              <a:rPr lang="en-US" sz="2880"/>
              <a:t>With little guidance from the courts, this ambiguity provides Java licensees little protection against Oracle claiming that virtually all deployments of Java are “specialized” and, therefore, subject to fee-based licensing. </a:t>
            </a:r>
            <a:endParaRPr lang="en-US" sz="2880"/>
          </a:p>
          <a:p>
            <a:endParaRPr lang="en-US"/>
          </a:p>
        </p:txBody>
      </p:sp>
      <p:sp>
        <p:nvSpPr>
          <p:cNvPr id="4" name="Text Box 3"/>
          <p:cNvSpPr txBox="1"/>
          <p:nvPr/>
        </p:nvSpPr>
        <p:spPr>
          <a:xfrm>
            <a:off x="194310" y="6271260"/>
            <a:ext cx="11803380" cy="368300"/>
          </a:xfrm>
          <a:prstGeom prst="rect">
            <a:avLst/>
          </a:prstGeom>
          <a:noFill/>
        </p:spPr>
        <p:txBody>
          <a:bodyPr wrap="none" rtlCol="0">
            <a:spAutoFit/>
          </a:bodyPr>
          <a:p>
            <a:pPr algn="l"/>
            <a:r>
              <a:rPr lang="en-US"/>
              <a:t>https://news.bloomberglaw.com/ip-law/insight-understanding-your-oracle-java-license-not-everything-is-as-it-seems</a:t>
            </a:r>
            <a:endParaRPr lang="en-US"/>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a:xfrm>
            <a:off x="1267386" y="1063290"/>
            <a:ext cx="9656856" cy="842682"/>
          </a:xfrm>
        </p:spPr>
        <p:txBody>
          <a:bodyPr/>
          <a:p>
            <a:r>
              <a:rPr lang="en-US"/>
              <a:t>Fun Fact #2</a:t>
            </a:r>
            <a:endParaRPr lang="en-US"/>
          </a:p>
        </p:txBody>
      </p:sp>
      <p:sp>
        <p:nvSpPr>
          <p:cNvPr id="6" name="Text Placeholder 5"/>
          <p:cNvSpPr>
            <a:spLocks noGrp="1"/>
          </p:cNvSpPr>
          <p:nvPr>
            <p:ph type="body" idx="1"/>
          </p:nvPr>
        </p:nvSpPr>
        <p:spPr>
          <a:xfrm>
            <a:off x="1921996" y="2275114"/>
            <a:ext cx="8348008" cy="538348"/>
          </a:xfrm>
        </p:spPr>
        <p:txBody>
          <a:bodyPr>
            <a:noAutofit/>
          </a:bodyPr>
          <a:p>
            <a:r>
              <a:rPr lang="en-US" sz="3200">
                <a:sym typeface="+mn-ea"/>
              </a:rPr>
              <a:t>In most jurisdictions, ambiguous contracts are said to be resolved “against” the party that drafted the contract. The party that did not write the contract will generally receive the benefit of the doubt regarding ambiguities. </a:t>
            </a:r>
            <a:endParaRPr lang="en-US" sz="3200"/>
          </a:p>
        </p:txBody>
      </p:sp>
      <p:sp>
        <p:nvSpPr>
          <p:cNvPr id="2" name="Text Box 1"/>
          <p:cNvSpPr txBox="1"/>
          <p:nvPr/>
        </p:nvSpPr>
        <p:spPr>
          <a:xfrm>
            <a:off x="2365375" y="6055360"/>
            <a:ext cx="7461250" cy="368300"/>
          </a:xfrm>
          <a:prstGeom prst="rect">
            <a:avLst/>
          </a:prstGeom>
          <a:noFill/>
        </p:spPr>
        <p:txBody>
          <a:bodyPr wrap="none" rtlCol="0">
            <a:spAutoFit/>
          </a:bodyPr>
          <a:p>
            <a:r>
              <a:rPr lang="en-US" i="1"/>
              <a:t>This is also why there are no 1 page contracts, EULA's, or Terms of Use</a:t>
            </a:r>
            <a:endParaRPr lang="en-US" i="1"/>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Then came LMS (License Management Services)</a:t>
            </a:r>
            <a:endParaRPr lang="en-US"/>
          </a:p>
        </p:txBody>
      </p:sp>
      <p:sp>
        <p:nvSpPr>
          <p:cNvPr id="3" name="Content Placeholder 2"/>
          <p:cNvSpPr>
            <a:spLocks noGrp="1"/>
          </p:cNvSpPr>
          <p:nvPr>
            <p:ph idx="1"/>
          </p:nvPr>
        </p:nvSpPr>
        <p:spPr/>
        <p:txBody>
          <a:bodyPr>
            <a:normAutofit lnSpcReduction="20000"/>
          </a:bodyPr>
          <a:p>
            <a:r>
              <a:rPr lang="en-US"/>
              <a:t>Oracle License Management Services audits users of Oracle technology</a:t>
            </a:r>
            <a:endParaRPr lang="en-US"/>
          </a:p>
          <a:p>
            <a:endParaRPr lang="en-US"/>
          </a:p>
          <a:p>
            <a:r>
              <a:rPr lang="en-US"/>
              <a:t>For Java, focused on...</a:t>
            </a:r>
            <a:endParaRPr lang="en-US"/>
          </a:p>
          <a:p>
            <a:pPr lvl="1"/>
            <a:r>
              <a:rPr lang="en-US"/>
              <a:t>Some parts of Java SE are free, some aren’t</a:t>
            </a:r>
            <a:endParaRPr lang="en-US"/>
          </a:p>
          <a:p>
            <a:pPr lvl="1"/>
            <a:r>
              <a:rPr lang="en-US"/>
              <a:t>Free parts are only free for “general purpose computing” </a:t>
            </a:r>
            <a:endParaRPr lang="en-US"/>
          </a:p>
          <a:p>
            <a:pPr lvl="1"/>
            <a:endParaRPr lang="en-US"/>
          </a:p>
          <a:p>
            <a:pPr lvl="0"/>
            <a:r>
              <a:rPr lang="en-US">
                <a:sym typeface="+mn-ea"/>
              </a:rPr>
              <a:t>One customer in the retail industry with 80,000 PCs that was informed by Oracle it was in breach of its Java SE agreement.</a:t>
            </a:r>
            <a:endParaRPr lang="en-US">
              <a:sym typeface="+mn-ea"/>
            </a:endParaRPr>
          </a:p>
          <a:p>
            <a:pPr lvl="0"/>
            <a:endParaRPr lang="en-US">
              <a:sym typeface="+mn-ea"/>
            </a:endParaRPr>
          </a:p>
          <a:p>
            <a:pPr lvl="0"/>
            <a:r>
              <a:rPr lang="en-US">
                <a:sym typeface="+mn-ea"/>
              </a:rPr>
              <a:t>Oracle apparently told another Java customer it owed $100,000 – but the bill was slashed to $30,000 upon challenge.</a:t>
            </a:r>
            <a:endParaRPr lang="en-US">
              <a:sym typeface="+mn-ea"/>
            </a:endParaRPr>
          </a:p>
          <a:p>
            <a:pPr lvl="0"/>
            <a:endParaRPr lang="en-US">
              <a:sym typeface="+mn-ea"/>
            </a:endParaRPr>
          </a:p>
          <a:p>
            <a:pPr lvl="0"/>
            <a:r>
              <a:rPr lang="en-US">
                <a:sym typeface="+mn-ea"/>
              </a:rPr>
              <a:t>One licensee filed a lawsuit that settled before going to trial</a:t>
            </a:r>
            <a:endParaRPr lang="en-US"/>
          </a:p>
          <a:p>
            <a:pPr lvl="0"/>
            <a:endParaRPr lang="en-US"/>
          </a:p>
        </p:txBody>
      </p:sp>
      <p:sp>
        <p:nvSpPr>
          <p:cNvPr id="4" name="Text Box 3"/>
          <p:cNvSpPr txBox="1"/>
          <p:nvPr/>
        </p:nvSpPr>
        <p:spPr>
          <a:xfrm>
            <a:off x="1648460" y="6270625"/>
            <a:ext cx="8895080" cy="368300"/>
          </a:xfrm>
          <a:prstGeom prst="rect">
            <a:avLst/>
          </a:prstGeom>
          <a:noFill/>
        </p:spPr>
        <p:txBody>
          <a:bodyPr wrap="none" rtlCol="0">
            <a:spAutoFit/>
          </a:bodyPr>
          <a:p>
            <a:pPr algn="l"/>
            <a:r>
              <a:rPr lang="en-US"/>
              <a:t>https://www.theregister.co.uk/2016/12/16/oracle_targets_java_users_non_compliance/</a:t>
            </a:r>
            <a:endParaRPr lang="en-US"/>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...and then this happened...</a:t>
            </a:r>
            <a:endParaRPr lang="en-US"/>
          </a:p>
        </p:txBody>
      </p:sp>
      <p:sp>
        <p:nvSpPr>
          <p:cNvPr id="3" name="Content Placeholder 2"/>
          <p:cNvSpPr>
            <a:spLocks noGrp="1"/>
          </p:cNvSpPr>
          <p:nvPr>
            <p:ph idx="1"/>
          </p:nvPr>
        </p:nvSpPr>
        <p:spPr/>
        <p:txBody>
          <a:bodyPr/>
          <a:p>
            <a:r>
              <a:rPr lang="en-US"/>
              <a:t>Public updates for Oracle Java SE 8 will remain available for </a:t>
            </a:r>
            <a:r>
              <a:rPr lang="en-US">
                <a:solidFill>
                  <a:srgbClr val="FF0000"/>
                </a:solidFill>
              </a:rPr>
              <a:t>individual, personal use</a:t>
            </a:r>
            <a:r>
              <a:rPr lang="en-US"/>
              <a:t> through at least the end of 2020.  </a:t>
            </a:r>
            <a:endParaRPr lang="en-US"/>
          </a:p>
          <a:p>
            <a:endParaRPr lang="en-US"/>
          </a:p>
          <a:p>
            <a:r>
              <a:rPr lang="en-US"/>
              <a:t>Public updates for Oracle Java SE 8 released after January 2019 </a:t>
            </a:r>
            <a:r>
              <a:rPr lang="en-US">
                <a:solidFill>
                  <a:srgbClr val="FF0000"/>
                </a:solidFill>
              </a:rPr>
              <a:t>will not be available for business, commercial or production use</a:t>
            </a:r>
            <a:r>
              <a:rPr lang="en-US"/>
              <a:t> without a commercial license.</a:t>
            </a:r>
            <a:endParaRPr lang="en-US"/>
          </a:p>
          <a:p>
            <a:endParaRPr lang="en-US"/>
          </a:p>
          <a:p>
            <a:r>
              <a:rPr lang="en-US"/>
              <a:t>If you are acting on behalf of an ENTERPRISE, Oracle recommends you review the roadmap information for Java SE 8 and beyond and begin to assess your ongoing Java support requirements in order to </a:t>
            </a:r>
            <a:r>
              <a:rPr lang="en-US">
                <a:solidFill>
                  <a:srgbClr val="FF0000"/>
                </a:solidFill>
              </a:rPr>
              <a:t>migrate to a later release or obtain a Java SE Subscription</a:t>
            </a:r>
            <a:r>
              <a:rPr lang="en-US"/>
              <a:t>, as appropriate, on a timely basis.</a:t>
            </a:r>
            <a:endParaRPr lang="en-US"/>
          </a:p>
        </p:txBody>
      </p:sp>
      <p:sp>
        <p:nvSpPr>
          <p:cNvPr id="4" name="Text Box 3"/>
          <p:cNvSpPr txBox="1"/>
          <p:nvPr/>
        </p:nvSpPr>
        <p:spPr>
          <a:xfrm>
            <a:off x="3566160" y="6177280"/>
            <a:ext cx="5059045" cy="368300"/>
          </a:xfrm>
          <a:prstGeom prst="rect">
            <a:avLst/>
          </a:prstGeom>
          <a:noFill/>
        </p:spPr>
        <p:txBody>
          <a:bodyPr wrap="square" rtlCol="0" anchor="t">
            <a:spAutoFit/>
          </a:bodyPr>
          <a:p>
            <a:r>
              <a:rPr lang="en-US"/>
              <a:t>https://java.com/en/download/release_notice.jsp</a:t>
            </a:r>
            <a:endParaRPr lang="en-US"/>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r>
              <a:rPr lang="en-US"/>
              <a:t>Did someone say Roadmap?</a:t>
            </a:r>
            <a:endParaRPr lang="en-US"/>
          </a:p>
        </p:txBody>
      </p:sp>
      <p:pic>
        <p:nvPicPr>
          <p:cNvPr id="6" name="Content Placeholder 5"/>
          <p:cNvPicPr>
            <a:picLocks noChangeAspect="1"/>
          </p:cNvPicPr>
          <p:nvPr>
            <p:ph idx="1"/>
          </p:nvPr>
        </p:nvPicPr>
        <p:blipFill>
          <a:blip r:embed="rId1"/>
          <a:stretch>
            <a:fillRect/>
          </a:stretch>
        </p:blipFill>
        <p:spPr>
          <a:xfrm>
            <a:off x="415925" y="2010410"/>
            <a:ext cx="11171555" cy="3622675"/>
          </a:xfrm>
          <a:prstGeom prst="rect">
            <a:avLst/>
          </a:prstGeom>
        </p:spPr>
      </p:pic>
      <p:sp>
        <p:nvSpPr>
          <p:cNvPr id="8" name="Rectangle 7"/>
          <p:cNvSpPr/>
          <p:nvPr/>
        </p:nvSpPr>
        <p:spPr>
          <a:xfrm>
            <a:off x="7750175" y="2010410"/>
            <a:ext cx="318770" cy="261620"/>
          </a:xfrm>
          <a:prstGeom prst="rect">
            <a:avLst/>
          </a:prstGeom>
          <a:solidFill>
            <a:srgbClr val="CC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9" name="Rectangle 8"/>
          <p:cNvSpPr/>
          <p:nvPr/>
        </p:nvSpPr>
        <p:spPr>
          <a:xfrm>
            <a:off x="5774690" y="2487930"/>
            <a:ext cx="318770" cy="261620"/>
          </a:xfrm>
          <a:prstGeom prst="rect">
            <a:avLst/>
          </a:prstGeom>
          <a:solidFill>
            <a:srgbClr val="CC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 name="Rectangle 1"/>
          <p:cNvSpPr/>
          <p:nvPr/>
        </p:nvSpPr>
        <p:spPr>
          <a:xfrm>
            <a:off x="1167130" y="4342130"/>
            <a:ext cx="318770" cy="261620"/>
          </a:xfrm>
          <a:prstGeom prst="rect">
            <a:avLst/>
          </a:prstGeom>
          <a:solidFill>
            <a:srgbClr val="CC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 name="Rectangle 2"/>
          <p:cNvSpPr/>
          <p:nvPr/>
        </p:nvSpPr>
        <p:spPr>
          <a:xfrm>
            <a:off x="1167130" y="4789170"/>
            <a:ext cx="318770" cy="261620"/>
          </a:xfrm>
          <a:prstGeom prst="rect">
            <a:avLst/>
          </a:prstGeom>
          <a:solidFill>
            <a:srgbClr val="CC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 name="Rectangle 3"/>
          <p:cNvSpPr/>
          <p:nvPr/>
        </p:nvSpPr>
        <p:spPr>
          <a:xfrm>
            <a:off x="1167130" y="5185410"/>
            <a:ext cx="318770" cy="261620"/>
          </a:xfrm>
          <a:prstGeom prst="rect">
            <a:avLst/>
          </a:prstGeom>
          <a:solidFill>
            <a:srgbClr val="CC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5" name="Rectangle 4"/>
          <p:cNvSpPr/>
          <p:nvPr/>
        </p:nvSpPr>
        <p:spPr>
          <a:xfrm>
            <a:off x="3026410" y="5124450"/>
            <a:ext cx="318770" cy="261620"/>
          </a:xfrm>
          <a:prstGeom prst="rect">
            <a:avLst/>
          </a:prstGeom>
          <a:solidFill>
            <a:srgbClr val="CC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1" name="Rectangle 10"/>
          <p:cNvSpPr/>
          <p:nvPr/>
        </p:nvSpPr>
        <p:spPr>
          <a:xfrm>
            <a:off x="8553450" y="2487930"/>
            <a:ext cx="318770" cy="261620"/>
          </a:xfrm>
          <a:prstGeom prst="rect">
            <a:avLst/>
          </a:prstGeom>
          <a:solidFill>
            <a:srgbClr val="CC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2" name="Rectangle 11"/>
          <p:cNvSpPr/>
          <p:nvPr/>
        </p:nvSpPr>
        <p:spPr>
          <a:xfrm>
            <a:off x="10808970" y="2472690"/>
            <a:ext cx="318770" cy="292100"/>
          </a:xfrm>
          <a:prstGeom prst="rect">
            <a:avLst/>
          </a:prstGeom>
          <a:solidFill>
            <a:srgbClr val="CC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pic>
        <p:nvPicPr>
          <p:cNvPr id="13" name="Picture 12"/>
          <p:cNvPicPr>
            <a:picLocks noChangeAspect="1"/>
          </p:cNvPicPr>
          <p:nvPr/>
        </p:nvPicPr>
        <p:blipFill>
          <a:blip r:embed="rId2"/>
          <a:stretch>
            <a:fillRect/>
          </a:stretch>
        </p:blipFill>
        <p:spPr>
          <a:xfrm>
            <a:off x="4011930" y="1229360"/>
            <a:ext cx="4168775" cy="517461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r>
              <a:rPr lang="en-US"/>
              <a:t>Can you draw me a picture of that?</a:t>
            </a:r>
            <a:endParaRPr lang="en-US"/>
          </a:p>
        </p:txBody>
      </p:sp>
      <p:pic>
        <p:nvPicPr>
          <p:cNvPr id="7" name="Content Placeholder 6"/>
          <p:cNvPicPr>
            <a:picLocks noChangeAspect="1"/>
          </p:cNvPicPr>
          <p:nvPr>
            <p:ph idx="1"/>
          </p:nvPr>
        </p:nvPicPr>
        <p:blipFill>
          <a:blip r:embed="rId1"/>
          <a:stretch>
            <a:fillRect/>
          </a:stretch>
        </p:blipFill>
        <p:spPr>
          <a:xfrm>
            <a:off x="1575435" y="1488440"/>
            <a:ext cx="9040495" cy="4688840"/>
          </a:xfrm>
          <a:prstGeom prst="rect">
            <a:avLst/>
          </a:prstGeom>
        </p:spPr>
      </p:pic>
      <p:sp>
        <p:nvSpPr>
          <p:cNvPr id="2" name="Oval 1"/>
          <p:cNvSpPr/>
          <p:nvPr/>
        </p:nvSpPr>
        <p:spPr>
          <a:xfrm>
            <a:off x="4152265" y="2981325"/>
            <a:ext cx="1356995" cy="657860"/>
          </a:xfrm>
          <a:prstGeom prst="ellipse">
            <a:avLst/>
          </a:prstGeom>
          <a:noFill/>
          <a:ln w="57150"/>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 name="Oval 2"/>
          <p:cNvSpPr/>
          <p:nvPr/>
        </p:nvSpPr>
        <p:spPr>
          <a:xfrm>
            <a:off x="2326640" y="4824730"/>
            <a:ext cx="1356995" cy="657860"/>
          </a:xfrm>
          <a:prstGeom prst="ellipse">
            <a:avLst/>
          </a:prstGeom>
          <a:noFill/>
          <a:ln w="57150"/>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 name="Text Box 3"/>
          <p:cNvSpPr txBox="1"/>
          <p:nvPr/>
        </p:nvSpPr>
        <p:spPr>
          <a:xfrm>
            <a:off x="4114165" y="6291580"/>
            <a:ext cx="3963035" cy="368300"/>
          </a:xfrm>
          <a:prstGeom prst="rect">
            <a:avLst/>
          </a:prstGeom>
          <a:noFill/>
        </p:spPr>
        <p:txBody>
          <a:bodyPr wrap="none" rtlCol="0">
            <a:spAutoFit/>
          </a:bodyPr>
          <a:p>
            <a:r>
              <a:rPr lang="en-US"/>
              <a:t>..and Java 17, but lets not get crazy...</a:t>
            </a:r>
            <a:endParaRPr 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And now a word about LTS and deployed systems</a:t>
            </a:r>
            <a:endParaRPr lang="en-US"/>
          </a:p>
        </p:txBody>
      </p:sp>
      <p:sp>
        <p:nvSpPr>
          <p:cNvPr id="3" name="Content Placeholder 2"/>
          <p:cNvSpPr>
            <a:spLocks noGrp="1"/>
          </p:cNvSpPr>
          <p:nvPr>
            <p:ph idx="1"/>
          </p:nvPr>
        </p:nvSpPr>
        <p:spPr/>
        <p:txBody>
          <a:bodyPr>
            <a:normAutofit lnSpcReduction="10000"/>
          </a:bodyPr>
          <a:p>
            <a:r>
              <a:rPr lang="en-US"/>
              <a:t>First Rule of Maintaining a Deployed System: </a:t>
            </a:r>
            <a:endParaRPr lang="en-US"/>
          </a:p>
          <a:p>
            <a:pPr marL="457200" lvl="1" indent="0">
              <a:buNone/>
            </a:pPr>
            <a:r>
              <a:rPr lang="en-US"/>
              <a:t>CHANGE AS LITTLE AS POSSIBLE TO MEET CUSTOMER NEED</a:t>
            </a:r>
            <a:endParaRPr lang="en-US"/>
          </a:p>
          <a:p>
            <a:pPr lvl="1"/>
            <a:endParaRPr lang="en-US"/>
          </a:p>
          <a:p>
            <a:pPr lvl="1"/>
            <a:endParaRPr lang="en-US"/>
          </a:p>
          <a:p>
            <a:pPr lvl="0"/>
            <a:r>
              <a:rPr lang="en-US" sz="2400"/>
              <a:t>Maintenance releases support this approach</a:t>
            </a:r>
            <a:endParaRPr lang="en-US" sz="2400"/>
          </a:p>
          <a:p>
            <a:pPr lvl="1"/>
            <a:r>
              <a:rPr lang="en-US" sz="2400">
                <a:sym typeface="+mn-ea"/>
              </a:rPr>
              <a:t>Security updates</a:t>
            </a:r>
            <a:endParaRPr lang="en-US" sz="2400">
              <a:sym typeface="+mn-ea"/>
            </a:endParaRPr>
          </a:p>
          <a:p>
            <a:pPr lvl="1"/>
            <a:r>
              <a:rPr lang="en-US" sz="2400">
                <a:sym typeface="+mn-ea"/>
              </a:rPr>
              <a:t>Necessary bug fixes</a:t>
            </a:r>
            <a:endParaRPr lang="en-US" sz="2400"/>
          </a:p>
          <a:p>
            <a:pPr lvl="0"/>
            <a:endParaRPr lang="en-US" sz="2400"/>
          </a:p>
          <a:p>
            <a:pPr lvl="0"/>
            <a:r>
              <a:rPr lang="en-US" sz="2400"/>
              <a:t>Jumping from major release to major release introduces risk, additional cost, and (more) irritated customers</a:t>
            </a:r>
            <a:endParaRPr lang="en-US" sz="2400"/>
          </a:p>
          <a:p>
            <a:pPr lvl="0"/>
            <a:endParaRPr lang="en-US" sz="2400"/>
          </a:p>
          <a:p>
            <a:pPr lvl="0"/>
            <a:r>
              <a:rPr lang="en-US" sz="2400"/>
              <a:t>The zero-overlap OpenJDK cadence is a problem for long term support</a:t>
            </a:r>
            <a:endParaRPr lang="en-US" sz="2400"/>
          </a:p>
          <a:p>
            <a:pPr lvl="0"/>
            <a:endParaRPr lang="en-US"/>
          </a:p>
          <a:p>
            <a:pPr lvl="1"/>
            <a:endParaRPr lang="en-US"/>
          </a:p>
        </p:txBody>
      </p:sp>
      <p:pic>
        <p:nvPicPr>
          <p:cNvPr id="6" name="Picture 5"/>
          <p:cNvPicPr>
            <a:picLocks noChangeAspect="1"/>
          </p:cNvPicPr>
          <p:nvPr/>
        </p:nvPicPr>
        <p:blipFill>
          <a:blip r:embed="rId1"/>
          <a:stretch>
            <a:fillRect/>
          </a:stretch>
        </p:blipFill>
        <p:spPr>
          <a:xfrm>
            <a:off x="9231630" y="1488440"/>
            <a:ext cx="1731645" cy="2459990"/>
          </a:xfrm>
          <a:prstGeom prst="rect">
            <a:avLst/>
          </a:prstGeom>
        </p:spPr>
      </p:pic>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As always, pick any two...</a:t>
            </a:r>
            <a:endParaRPr lang="en-US"/>
          </a:p>
        </p:txBody>
      </p:sp>
      <p:pic>
        <p:nvPicPr>
          <p:cNvPr id="4" name="Content Placeholder 3"/>
          <p:cNvPicPr>
            <a:picLocks noChangeAspect="1"/>
          </p:cNvPicPr>
          <p:nvPr>
            <p:ph idx="1"/>
          </p:nvPr>
        </p:nvPicPr>
        <p:blipFill>
          <a:blip r:embed="rId1"/>
          <a:stretch>
            <a:fillRect/>
          </a:stretch>
        </p:blipFill>
        <p:spPr>
          <a:xfrm>
            <a:off x="3008630" y="1478280"/>
            <a:ext cx="6174740" cy="4688840"/>
          </a:xfrm>
          <a:prstGeom prst="rect">
            <a:avLst/>
          </a:prstGeom>
        </p:spPr>
      </p:pic>
      <p:sp>
        <p:nvSpPr>
          <p:cNvPr id="3" name="Text Box 2"/>
          <p:cNvSpPr txBox="1"/>
          <p:nvPr/>
        </p:nvSpPr>
        <p:spPr>
          <a:xfrm>
            <a:off x="4013200" y="3495040"/>
            <a:ext cx="855980" cy="368300"/>
          </a:xfrm>
          <a:prstGeom prst="rect">
            <a:avLst/>
          </a:prstGeom>
          <a:noFill/>
        </p:spPr>
        <p:txBody>
          <a:bodyPr wrap="none" rtlCol="0">
            <a:spAutoFit/>
          </a:bodyPr>
          <a:p>
            <a:r>
              <a:rPr lang="en-US">
                <a:solidFill>
                  <a:srgbClr val="0F0FDD"/>
                </a:solidFill>
              </a:rPr>
              <a:t>Oracle</a:t>
            </a:r>
            <a:endParaRPr lang="en-US">
              <a:solidFill>
                <a:srgbClr val="0F0FDD"/>
              </a:solidFill>
            </a:endParaRPr>
          </a:p>
        </p:txBody>
      </p:sp>
      <p:sp>
        <p:nvSpPr>
          <p:cNvPr id="5" name="Text Box 4"/>
          <p:cNvSpPr txBox="1"/>
          <p:nvPr/>
        </p:nvSpPr>
        <p:spPr>
          <a:xfrm>
            <a:off x="5509260" y="5715000"/>
            <a:ext cx="1173480" cy="368300"/>
          </a:xfrm>
          <a:prstGeom prst="rect">
            <a:avLst/>
          </a:prstGeom>
          <a:noFill/>
        </p:spPr>
        <p:txBody>
          <a:bodyPr wrap="none" rtlCol="0">
            <a:spAutoFit/>
          </a:bodyPr>
          <a:p>
            <a:r>
              <a:rPr lang="en-US">
                <a:solidFill>
                  <a:srgbClr val="0F0FDD"/>
                </a:solidFill>
              </a:rPr>
              <a:t>OpenJDK</a:t>
            </a:r>
            <a:endParaRPr lang="en-US">
              <a:solidFill>
                <a:srgbClr val="0F0FDD"/>
              </a:solidFill>
            </a:endParaRPr>
          </a:p>
        </p:txBody>
      </p:sp>
      <p:sp>
        <p:nvSpPr>
          <p:cNvPr id="6" name="Text Box 5"/>
          <p:cNvSpPr txBox="1"/>
          <p:nvPr/>
        </p:nvSpPr>
        <p:spPr>
          <a:xfrm>
            <a:off x="7482840" y="3356610"/>
            <a:ext cx="1376680" cy="645160"/>
          </a:xfrm>
          <a:prstGeom prst="rect">
            <a:avLst/>
          </a:prstGeom>
          <a:noFill/>
        </p:spPr>
        <p:txBody>
          <a:bodyPr wrap="none" rtlCol="0">
            <a:spAutoFit/>
          </a:bodyPr>
          <a:p>
            <a:r>
              <a:rPr lang="en-US">
                <a:solidFill>
                  <a:srgbClr val="0F0FDD"/>
                </a:solidFill>
              </a:rPr>
              <a:t>JDK 8u192 </a:t>
            </a:r>
            <a:endParaRPr lang="en-US">
              <a:solidFill>
                <a:srgbClr val="0F0FDD"/>
              </a:solidFill>
            </a:endParaRPr>
          </a:p>
          <a:p>
            <a:r>
              <a:rPr lang="en-US">
                <a:solidFill>
                  <a:srgbClr val="0F0FDD"/>
                </a:solidFill>
              </a:rPr>
              <a:t>Forever!</a:t>
            </a:r>
            <a:endParaRPr lang="en-US">
              <a:solidFill>
                <a:srgbClr val="0F0FDD"/>
              </a:soli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a:t>Ok, how bad is it?</a:t>
            </a:r>
            <a:br>
              <a:rPr lang="en-US"/>
            </a:br>
            <a:r>
              <a:rPr lang="en-US"/>
              <a:t>(Security Edition)</a:t>
            </a:r>
            <a:endParaRPr lang="en-US"/>
          </a:p>
        </p:txBody>
      </p:sp>
      <p:pic>
        <p:nvPicPr>
          <p:cNvPr id="4" name="Content Placeholder 3"/>
          <p:cNvPicPr>
            <a:picLocks noChangeAspect="1"/>
          </p:cNvPicPr>
          <p:nvPr>
            <p:ph idx="1"/>
          </p:nvPr>
        </p:nvPicPr>
        <p:blipFill>
          <a:blip r:embed="rId1"/>
          <a:stretch>
            <a:fillRect/>
          </a:stretch>
        </p:blipFill>
        <p:spPr>
          <a:xfrm>
            <a:off x="838200" y="1952625"/>
            <a:ext cx="9509125" cy="3657600"/>
          </a:xfrm>
          <a:prstGeom prst="rect">
            <a:avLst/>
          </a:prstGeom>
        </p:spPr>
      </p:pic>
      <p:pic>
        <p:nvPicPr>
          <p:cNvPr id="5" name="Picture 4"/>
          <p:cNvPicPr>
            <a:picLocks noChangeAspect="1"/>
          </p:cNvPicPr>
          <p:nvPr/>
        </p:nvPicPr>
        <p:blipFill>
          <a:blip r:embed="rId2"/>
          <a:stretch>
            <a:fillRect/>
          </a:stretch>
        </p:blipFill>
        <p:spPr>
          <a:xfrm>
            <a:off x="4810125" y="403860"/>
            <a:ext cx="7285355" cy="6050915"/>
          </a:xfrm>
          <a:prstGeom prst="rect">
            <a:avLst/>
          </a:prstGeom>
        </p:spPr>
      </p:pic>
      <p:sp>
        <p:nvSpPr>
          <p:cNvPr id="6" name="Right Arrow 5"/>
          <p:cNvSpPr/>
          <p:nvPr/>
        </p:nvSpPr>
        <p:spPr>
          <a:xfrm>
            <a:off x="3956685" y="2245360"/>
            <a:ext cx="853440" cy="254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7" name="Text Box 6"/>
          <p:cNvSpPr txBox="1"/>
          <p:nvPr/>
        </p:nvSpPr>
        <p:spPr>
          <a:xfrm>
            <a:off x="2448560" y="6536690"/>
            <a:ext cx="7294880" cy="368300"/>
          </a:xfrm>
          <a:prstGeom prst="rect">
            <a:avLst/>
          </a:prstGeom>
          <a:noFill/>
        </p:spPr>
        <p:txBody>
          <a:bodyPr wrap="none" rtlCol="0">
            <a:spAutoFit/>
          </a:bodyPr>
          <a:p>
            <a:pPr algn="l"/>
            <a:r>
              <a:rPr lang="en-US"/>
              <a:t>https://www.oracle.com/technetwork/topics/security/alerts-086861.html</a:t>
            </a:r>
            <a:endParaRPr lang="en-US"/>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p:txBody>
          <a:bodyPr/>
          <a:lstStyle/>
          <a:p>
            <a:pPr algn="ctr"/>
            <a:r>
              <a:rPr lang="en-US" dirty="0">
                <a:sym typeface="+mn-ea"/>
              </a:rPr>
              <a:t>Who is this guy?</a:t>
            </a:r>
            <a:endParaRPr lang="en-US" dirty="0"/>
          </a:p>
        </p:txBody>
      </p:sp>
      <p:sp>
        <p:nvSpPr>
          <p:cNvPr id="6" name="内容占位符 5"/>
          <p:cNvSpPr>
            <a:spLocks noGrp="1"/>
          </p:cNvSpPr>
          <p:nvPr>
            <p:ph idx="1"/>
            <p:custDataLst>
              <p:tags r:id="rId2"/>
            </p:custDataLst>
          </p:nvPr>
        </p:nvSpPr>
        <p:spPr/>
        <p:txBody>
          <a:bodyPr>
            <a:normAutofit/>
          </a:bodyPr>
          <a:lstStyle/>
          <a:p>
            <a:r>
              <a:rPr lang="en-US" dirty="0">
                <a:sym typeface="+mn-ea"/>
              </a:rPr>
              <a:t>IANAL (even the best software developer is still the worst lawyer)</a:t>
            </a:r>
            <a:endParaRPr lang="en-US" dirty="0">
              <a:sym typeface="+mn-ea"/>
            </a:endParaRPr>
          </a:p>
          <a:p>
            <a:r>
              <a:rPr lang="en-US" dirty="0">
                <a:sym typeface="+mn-ea"/>
              </a:rPr>
              <a:t>First met Paul in 1988 at General Dynamics (Smalltalk was Java in '88)</a:t>
            </a:r>
            <a:endParaRPr lang="en-US" dirty="0">
              <a:sym typeface="+mn-ea"/>
            </a:endParaRPr>
          </a:p>
          <a:p>
            <a:r>
              <a:rPr lang="en-US" dirty="0">
                <a:sym typeface="+mn-ea"/>
              </a:rPr>
              <a:t>After 2 ½ years, swore I’d never work at a defense contractor again</a:t>
            </a:r>
            <a:endParaRPr lang="en-US" dirty="0">
              <a:sym typeface="+mn-ea"/>
            </a:endParaRPr>
          </a:p>
          <a:p>
            <a:r>
              <a:rPr lang="en-US" dirty="0">
                <a:sym typeface="+mn-ea"/>
              </a:rPr>
              <a:t>Succession of small companies, consulting, and startups (including my own)</a:t>
            </a:r>
            <a:endParaRPr lang="en-US" dirty="0">
              <a:sym typeface="+mn-ea"/>
            </a:endParaRPr>
          </a:p>
          <a:p>
            <a:r>
              <a:rPr lang="en-US" dirty="0">
                <a:sym typeface="+mn-ea"/>
              </a:rPr>
              <a:t>...and, wait for it...</a:t>
            </a:r>
            <a:endParaRPr lang="en-US" dirty="0">
              <a:sym typeface="+mn-ea"/>
            </a:endParaRPr>
          </a:p>
          <a:p>
            <a:r>
              <a:rPr lang="en-US" dirty="0">
                <a:sym typeface="+mn-ea"/>
              </a:rPr>
              <a:t>I've been working at Lockheed Martin for the past 14 years</a:t>
            </a:r>
            <a:endParaRPr lang="en-US" dirty="0">
              <a:sym typeface="+mn-ea"/>
            </a:endParaRPr>
          </a:p>
          <a:p>
            <a:r>
              <a:rPr lang="en-US" dirty="0">
                <a:sym typeface="+mn-ea"/>
              </a:rPr>
              <a:t>Not my fault, they bought the tiny startup I was working for</a:t>
            </a:r>
            <a:endParaRPr lang="en-US" dirty="0">
              <a:sym typeface="+mn-ea"/>
            </a:endParaRPr>
          </a:p>
          <a:p>
            <a:r>
              <a:rPr lang="en-US" dirty="0">
                <a:sym typeface="+mn-ea"/>
              </a:rPr>
              <a:t>IANAL</a:t>
            </a:r>
            <a:endParaRPr lang="en-US" dirty="0">
              <a:sym typeface="+mn-ea"/>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normAutofit fontScale="90000"/>
          </a:bodyPr>
          <a:p>
            <a:r>
              <a:rPr lang="en-US"/>
              <a:t>Ok, How bad is it?</a:t>
            </a:r>
            <a:br>
              <a:rPr lang="en-US"/>
            </a:br>
            <a:r>
              <a:rPr lang="en-US"/>
              <a:t>(Bug Fix Edition) Java 8u192</a:t>
            </a:r>
            <a:endParaRPr lang="en-US"/>
          </a:p>
        </p:txBody>
      </p:sp>
      <p:pic>
        <p:nvPicPr>
          <p:cNvPr id="4" name="Content Placeholder 3"/>
          <p:cNvPicPr>
            <a:picLocks noChangeAspect="1"/>
          </p:cNvPicPr>
          <p:nvPr>
            <p:ph sz="half" idx="1"/>
          </p:nvPr>
        </p:nvPicPr>
        <p:blipFill>
          <a:blip r:embed="rId1"/>
          <a:stretch>
            <a:fillRect/>
          </a:stretch>
        </p:blipFill>
        <p:spPr>
          <a:xfrm>
            <a:off x="838200" y="1663065"/>
            <a:ext cx="2042795" cy="4351655"/>
          </a:xfrm>
          <a:prstGeom prst="rect">
            <a:avLst/>
          </a:prstGeom>
        </p:spPr>
      </p:pic>
      <p:pic>
        <p:nvPicPr>
          <p:cNvPr id="5" name="Content Placeholder 4"/>
          <p:cNvPicPr>
            <a:picLocks noChangeAspect="1"/>
          </p:cNvPicPr>
          <p:nvPr>
            <p:ph sz="half" idx="2"/>
          </p:nvPr>
        </p:nvPicPr>
        <p:blipFill>
          <a:blip r:embed="rId2"/>
          <a:stretch>
            <a:fillRect/>
          </a:stretch>
        </p:blipFill>
        <p:spPr>
          <a:xfrm>
            <a:off x="1537970" y="1757045"/>
            <a:ext cx="10019030" cy="1958340"/>
          </a:xfrm>
          <a:prstGeom prst="rect">
            <a:avLst/>
          </a:prstGeom>
        </p:spPr>
      </p:pic>
      <p:sp>
        <p:nvSpPr>
          <p:cNvPr id="7" name="Text Box 6"/>
          <p:cNvSpPr txBox="1"/>
          <p:nvPr/>
        </p:nvSpPr>
        <p:spPr>
          <a:xfrm>
            <a:off x="2245995" y="6332855"/>
            <a:ext cx="8602980" cy="368300"/>
          </a:xfrm>
          <a:prstGeom prst="rect">
            <a:avLst/>
          </a:prstGeom>
          <a:noFill/>
        </p:spPr>
        <p:txBody>
          <a:bodyPr wrap="none" rtlCol="0">
            <a:spAutoFit/>
          </a:bodyPr>
          <a:p>
            <a:pPr algn="l"/>
            <a:r>
              <a:rPr lang="en-US"/>
              <a:t>https://www.oracle.com/technetwork/java/javase/2col/8u192-bugfixes-4479410.html</a:t>
            </a:r>
            <a:endParaRPr lang="en-US"/>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idx="4294967295"/>
          </p:nvPr>
        </p:nvSpPr>
        <p:spPr>
          <a:xfrm>
            <a:off x="0" y="365125"/>
            <a:ext cx="10515600" cy="864235"/>
          </a:xfrm>
        </p:spPr>
        <p:txBody>
          <a:bodyPr/>
          <a:p>
            <a:r>
              <a:rPr lang="en-US"/>
              <a:t>	Which brings us to...</a:t>
            </a:r>
            <a:endParaRPr lang="en-US"/>
          </a:p>
        </p:txBody>
      </p:sp>
      <p:pic>
        <p:nvPicPr>
          <p:cNvPr id="10" name="Content Placeholder 3"/>
          <p:cNvPicPr>
            <a:picLocks noChangeAspect="1"/>
          </p:cNvPicPr>
          <p:nvPr/>
        </p:nvPicPr>
        <p:blipFill>
          <a:blip r:embed="rId1"/>
          <a:srcRect l="853" t="3498" r="41500" b="20549"/>
          <a:stretch>
            <a:fillRect/>
          </a:stretch>
        </p:blipFill>
        <p:spPr>
          <a:xfrm>
            <a:off x="2277745" y="1229360"/>
            <a:ext cx="7637145" cy="485394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r>
              <a:rPr lang="en-US"/>
              <a:t>The Oracle Cost</a:t>
            </a:r>
            <a:endParaRPr lang="en-US"/>
          </a:p>
        </p:txBody>
      </p:sp>
      <p:sp>
        <p:nvSpPr>
          <p:cNvPr id="6" name="Content Placeholder 5"/>
          <p:cNvSpPr>
            <a:spLocks noGrp="1"/>
          </p:cNvSpPr>
          <p:nvPr>
            <p:ph idx="1"/>
          </p:nvPr>
        </p:nvSpPr>
        <p:spPr/>
        <p:txBody>
          <a:bodyPr/>
          <a:p>
            <a:r>
              <a:rPr lang="en-US"/>
              <a:t>CPU-based* Licensing: $25</a:t>
            </a:r>
            <a:endParaRPr lang="en-US"/>
          </a:p>
          <a:p>
            <a:pPr lvl="1"/>
            <a:r>
              <a:rPr lang="en-US" sz="2000"/>
              <a:t>Per month</a:t>
            </a:r>
            <a:endParaRPr lang="en-US" sz="2000"/>
          </a:p>
          <a:p>
            <a:pPr lvl="1"/>
            <a:r>
              <a:rPr lang="en-US" sz="2000"/>
              <a:t>Per processor</a:t>
            </a:r>
            <a:endParaRPr lang="en-US" sz="2000"/>
          </a:p>
          <a:p>
            <a:pPr lvl="1"/>
            <a:endParaRPr lang="en-US" sz="2000"/>
          </a:p>
          <a:p>
            <a:pPr lvl="0"/>
            <a:r>
              <a:rPr lang="en-US" sz="2400"/>
              <a:t>User-based** Licensing: $2.50</a:t>
            </a:r>
            <a:endParaRPr lang="en-US" sz="2400"/>
          </a:p>
          <a:p>
            <a:pPr lvl="1"/>
            <a:r>
              <a:rPr lang="en-US" sz="2000"/>
              <a:t>Per month</a:t>
            </a:r>
            <a:endParaRPr lang="en-US" sz="2000"/>
          </a:p>
          <a:p>
            <a:pPr lvl="1"/>
            <a:r>
              <a:rPr lang="en-US" sz="2000"/>
              <a:t>Per user</a:t>
            </a:r>
            <a:endParaRPr lang="en-US" sz="2000"/>
          </a:p>
          <a:p>
            <a:pPr lvl="1"/>
            <a:endParaRPr lang="en-US" sz="2000"/>
          </a:p>
          <a:p>
            <a:pPr lvl="0"/>
            <a:r>
              <a:rPr lang="en-US" sz="2400"/>
              <a:t>Volume discounts available!</a:t>
            </a:r>
            <a:endParaRPr lang="en-US" sz="2400"/>
          </a:p>
          <a:p>
            <a:pPr lvl="0"/>
            <a:endParaRPr lang="en-US"/>
          </a:p>
        </p:txBody>
      </p:sp>
      <p:sp>
        <p:nvSpPr>
          <p:cNvPr id="7" name="Text Box 6"/>
          <p:cNvSpPr txBox="1"/>
          <p:nvPr/>
        </p:nvSpPr>
        <p:spPr>
          <a:xfrm>
            <a:off x="2290445" y="6238240"/>
            <a:ext cx="7610475" cy="368300"/>
          </a:xfrm>
          <a:prstGeom prst="rect">
            <a:avLst/>
          </a:prstGeom>
          <a:noFill/>
        </p:spPr>
        <p:txBody>
          <a:bodyPr wrap="square" rtlCol="0" anchor="t">
            <a:spAutoFit/>
          </a:bodyPr>
          <a:p>
            <a:r>
              <a:rPr lang="en-US"/>
              <a:t>https://www.oracle.com/assets/java-se-subscription-pricelist-5028356.pdf</a:t>
            </a:r>
            <a:endParaRPr lang="en-US"/>
          </a:p>
        </p:txBody>
      </p:sp>
      <p:sp>
        <p:nvSpPr>
          <p:cNvPr id="2" name="Text Box 1"/>
          <p:cNvSpPr txBox="1"/>
          <p:nvPr/>
        </p:nvSpPr>
        <p:spPr>
          <a:xfrm>
            <a:off x="838200" y="5532120"/>
            <a:ext cx="10486390" cy="645160"/>
          </a:xfrm>
          <a:prstGeom prst="rect">
            <a:avLst/>
          </a:prstGeom>
          <a:noFill/>
        </p:spPr>
        <p:txBody>
          <a:bodyPr wrap="none" rtlCol="0">
            <a:spAutoFit/>
          </a:bodyPr>
          <a:p>
            <a:pPr algn="l"/>
            <a:r>
              <a:rPr lang="en-US"/>
              <a:t>*Core, actually</a:t>
            </a:r>
            <a:endParaRPr lang="en-US"/>
          </a:p>
          <a:p>
            <a:pPr algn="l"/>
            <a:r>
              <a:rPr lang="en-US"/>
              <a:t>**Virtualized environments are a whole different can of beans: http://houseofbrick.com/mars-vs-oracle/</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500"/>
                                        <p:tgtEl>
                                          <p:spTgt spid="6">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fade">
                                      <p:cBhvr>
                                        <p:cTn id="20" dur="500"/>
                                        <p:tgtEl>
                                          <p:spTgt spid="6">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fade">
                                      <p:cBhvr>
                                        <p:cTn id="23" dur="500"/>
                                        <p:tgtEl>
                                          <p:spTgt spid="6">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8" end="8"/>
                                            </p:txEl>
                                          </p:spTgt>
                                        </p:tgtEl>
                                        <p:attrNameLst>
                                          <p:attrName>style.visibility</p:attrName>
                                        </p:attrNameLst>
                                      </p:cBhvr>
                                      <p:to>
                                        <p:strVal val="visible"/>
                                      </p:to>
                                    </p:set>
                                    <p:animEffect transition="in" filter="fade">
                                      <p:cBhvr>
                                        <p:cTn id="28" dur="500"/>
                                        <p:tgtEl>
                                          <p:spTgt spid="6">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Effect transition="in" filter="fade">
                                      <p:cBhvr>
                                        <p:cTn id="33" dur="500"/>
                                        <p:tgtEl>
                                          <p:spTgt spid="2">
                                            <p:txEl>
                                              <p:pRg st="0" end="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1" end="1"/>
                                            </p:txEl>
                                          </p:spTgt>
                                        </p:tgtEl>
                                        <p:attrNameLst>
                                          <p:attrName>style.visibility</p:attrName>
                                        </p:attrNameLst>
                                      </p:cBhvr>
                                      <p:to>
                                        <p:strVal val="visible"/>
                                      </p:to>
                                    </p:set>
                                    <p:animEffect transition="in" filter="fade">
                                      <p:cBhvr>
                                        <p:cTn id="3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a:xfrm>
            <a:off x="1280086" y="1925620"/>
            <a:ext cx="9656856" cy="842682"/>
          </a:xfrm>
        </p:spPr>
        <p:txBody>
          <a:bodyPr/>
          <a:p>
            <a:r>
              <a:rPr lang="en-US"/>
              <a:t>Fun Fact #3</a:t>
            </a:r>
            <a:endParaRPr lang="en-US"/>
          </a:p>
        </p:txBody>
      </p:sp>
      <p:sp>
        <p:nvSpPr>
          <p:cNvPr id="6" name="Text Placeholder 5"/>
          <p:cNvSpPr>
            <a:spLocks noGrp="1"/>
          </p:cNvSpPr>
          <p:nvPr>
            <p:ph type="body" idx="1"/>
          </p:nvPr>
        </p:nvSpPr>
        <p:spPr>
          <a:xfrm>
            <a:off x="1921996" y="3112679"/>
            <a:ext cx="8348008" cy="538348"/>
          </a:xfrm>
        </p:spPr>
        <p:txBody>
          <a:bodyPr>
            <a:noAutofit/>
          </a:bodyPr>
          <a:p>
            <a:r>
              <a:rPr lang="en-US" sz="3600"/>
              <a:t>Oracle and Google don't get along, in part because of Java licensing (well, and an $8.8 billion Java copyright lawsuit headed to the Supreme Court) </a:t>
            </a:r>
            <a:endParaRPr lang="en-US" sz="3600"/>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Other Options?</a:t>
            </a:r>
            <a:endParaRPr lang="en-US"/>
          </a:p>
        </p:txBody>
      </p:sp>
      <p:sp>
        <p:nvSpPr>
          <p:cNvPr id="3" name="Content Placeholder 2"/>
          <p:cNvSpPr>
            <a:spLocks noGrp="1"/>
          </p:cNvSpPr>
          <p:nvPr>
            <p:ph idx="1"/>
          </p:nvPr>
        </p:nvSpPr>
        <p:spPr/>
        <p:txBody>
          <a:bodyPr>
            <a:normAutofit fontScale="80000"/>
          </a:bodyPr>
          <a:p>
            <a:r>
              <a:rPr lang="en-US"/>
              <a:t>Java 8u192 forever!</a:t>
            </a:r>
            <a:endParaRPr lang="en-US"/>
          </a:p>
          <a:p>
            <a:pPr lvl="1"/>
            <a:r>
              <a:rPr lang="en-US" sz="2000"/>
              <a:t>Free and wildly insecure approach (did you see that other vulnerability slide?)</a:t>
            </a:r>
            <a:endParaRPr lang="en-US" sz="2000"/>
          </a:p>
          <a:p>
            <a:pPr lvl="0"/>
            <a:r>
              <a:rPr lang="en-US" sz="2400"/>
              <a:t>Use Oracle non-commercial distribution for commercial use</a:t>
            </a:r>
            <a:endParaRPr lang="en-US" sz="2400"/>
          </a:p>
          <a:p>
            <a:pPr lvl="1"/>
            <a:r>
              <a:rPr lang="en-US" sz="2000"/>
              <a:t>No. Just no. (did you see that audit slide?)</a:t>
            </a:r>
            <a:endParaRPr lang="en-US"/>
          </a:p>
          <a:p>
            <a:pPr lvl="0"/>
            <a:r>
              <a:rPr lang="en-US"/>
              <a:t>Rely on Linux OS updates to OpenJDK</a:t>
            </a:r>
            <a:endParaRPr lang="en-US"/>
          </a:p>
          <a:p>
            <a:pPr lvl="1"/>
            <a:r>
              <a:rPr lang="en-US"/>
              <a:t>Might work on RHEL (which you pay for anyway), YMMV on other distros</a:t>
            </a:r>
            <a:endParaRPr lang="en-US"/>
          </a:p>
          <a:p>
            <a:pPr lvl="1"/>
            <a:r>
              <a:rPr lang="en-US"/>
              <a:t>Time-to-fix vulnerability/bug may be critical</a:t>
            </a:r>
            <a:endParaRPr lang="en-US"/>
          </a:p>
          <a:p>
            <a:pPr lvl="0"/>
            <a:r>
              <a:rPr lang="en-US" sz="2400"/>
              <a:t>Pay someone else for OpenJDK support</a:t>
            </a:r>
            <a:endParaRPr lang="en-US" sz="2400"/>
          </a:p>
          <a:p>
            <a:pPr lvl="1"/>
            <a:r>
              <a:rPr lang="en-US" sz="2000"/>
              <a:t>Azul, IBM, etc</a:t>
            </a:r>
            <a:endParaRPr lang="en-US" sz="2000"/>
          </a:p>
          <a:p>
            <a:pPr lvl="1"/>
            <a:r>
              <a:rPr lang="en-US" sz="2000"/>
              <a:t>All are subscription-based</a:t>
            </a:r>
            <a:endParaRPr lang="en-US" sz="2000"/>
          </a:p>
          <a:p>
            <a:pPr lvl="1"/>
            <a:r>
              <a:rPr lang="en-US" sz="2000"/>
              <a:t>Some offer free Community Editions</a:t>
            </a:r>
            <a:endParaRPr lang="en-US" sz="2000"/>
          </a:p>
          <a:p>
            <a:pPr lvl="0"/>
            <a:r>
              <a:rPr lang="en-US">
                <a:sym typeface="+mn-ea"/>
              </a:rPr>
              <a:t>Use AdoptOpenJDK binaries (https://adoptopenjdk.net/)</a:t>
            </a:r>
            <a:endParaRPr lang="en-US">
              <a:sym typeface="+mn-ea"/>
            </a:endParaRPr>
          </a:p>
          <a:p>
            <a:r>
              <a:rPr lang="en-US"/>
              <a:t>Update your production installations to a new major release every 6 months using OpenJDK</a:t>
            </a:r>
            <a:endParaRPr lang="en-US"/>
          </a:p>
          <a:p>
            <a:r>
              <a:rPr lang="en-US"/>
              <a:t>Build OpenJDK yourself, slipstreaming security patches from the Mercurial repo</a:t>
            </a:r>
            <a:endParaRPr lang="en-US"/>
          </a:p>
          <a:p>
            <a:endParaRPr lang="en-US"/>
          </a:p>
        </p:txBody>
      </p:sp>
      <p:sp>
        <p:nvSpPr>
          <p:cNvPr id="4" name="Text Box 3"/>
          <p:cNvSpPr txBox="1"/>
          <p:nvPr/>
        </p:nvSpPr>
        <p:spPr>
          <a:xfrm>
            <a:off x="3550920" y="6384290"/>
            <a:ext cx="5090795" cy="368300"/>
          </a:xfrm>
          <a:prstGeom prst="rect">
            <a:avLst/>
          </a:prstGeom>
          <a:noFill/>
        </p:spPr>
        <p:txBody>
          <a:bodyPr wrap="none" rtlCol="0">
            <a:spAutoFit/>
          </a:bodyPr>
          <a:p>
            <a:r>
              <a:rPr lang="en-US" i="1"/>
              <a:t>If you're asleep you should wake up for this slide</a:t>
            </a:r>
            <a:endParaRPr lang="en-US" i="1"/>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fade">
                                      <p:cBhvr>
                                        <p:cTn id="48" dur="500"/>
                                        <p:tgtEl>
                                          <p:spTgt spid="3">
                                            <p:txEl>
                                              <p:pRg st="11" end="1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Effect transition="in" filter="fade">
                                      <p:cBhvr>
                                        <p:cTn id="53" dur="500"/>
                                        <p:tgtEl>
                                          <p:spTgt spid="3">
                                            <p:txEl>
                                              <p:pRg st="12" end="1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13" end="13"/>
                                            </p:txEl>
                                          </p:spTgt>
                                        </p:tgtEl>
                                        <p:attrNameLst>
                                          <p:attrName>style.visibility</p:attrName>
                                        </p:attrNameLst>
                                      </p:cBhvr>
                                      <p:to>
                                        <p:strVal val="visible"/>
                                      </p:to>
                                    </p:set>
                                    <p:animEffect transition="in" filter="fade">
                                      <p:cBhvr>
                                        <p:cTn id="58"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r>
              <a:rPr lang="en-US"/>
              <a:t>One more interesting development...</a:t>
            </a:r>
            <a:endParaRPr lang="en-US"/>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Amazon Corretto</a:t>
            </a:r>
            <a:endParaRPr lang="en-US"/>
          </a:p>
        </p:txBody>
      </p:sp>
      <p:sp>
        <p:nvSpPr>
          <p:cNvPr id="3" name="Content Placeholder 2"/>
          <p:cNvSpPr>
            <a:spLocks noGrp="1"/>
          </p:cNvSpPr>
          <p:nvPr>
            <p:ph idx="1"/>
          </p:nvPr>
        </p:nvSpPr>
        <p:spPr/>
        <p:txBody>
          <a:bodyPr>
            <a:normAutofit lnSpcReduction="10000"/>
          </a:bodyPr>
          <a:p>
            <a:r>
              <a:rPr lang="en-US"/>
              <a:t>Amazon Corretto is a no-cost, multiplatform, production-ready distribution of the Open Java Development Kit (OpenJDK). </a:t>
            </a:r>
            <a:endParaRPr lang="en-US"/>
          </a:p>
          <a:p>
            <a:r>
              <a:rPr lang="en-US">
                <a:solidFill>
                  <a:srgbClr val="FF0000"/>
                </a:solidFill>
              </a:rPr>
              <a:t>Corretto comes with long-term support</a:t>
            </a:r>
            <a:r>
              <a:rPr lang="en-US"/>
              <a:t> that will include performance enhancements and security fixes. </a:t>
            </a:r>
            <a:endParaRPr lang="en-US"/>
          </a:p>
          <a:p>
            <a:r>
              <a:rPr lang="en-US"/>
              <a:t>Amazon runs Corretto internally on thousands of production services and </a:t>
            </a:r>
            <a:r>
              <a:rPr lang="en-US">
                <a:solidFill>
                  <a:srgbClr val="FF0000"/>
                </a:solidFill>
              </a:rPr>
              <a:t>Corretto is certified</a:t>
            </a:r>
            <a:r>
              <a:rPr lang="en-US"/>
              <a:t> as compatible with the Java SE standard. </a:t>
            </a:r>
            <a:endParaRPr lang="en-US"/>
          </a:p>
          <a:p>
            <a:r>
              <a:rPr lang="en-US"/>
              <a:t>With Corretto, you can develop and run Java applications on popular operating systems, including </a:t>
            </a:r>
            <a:r>
              <a:rPr lang="en-US">
                <a:solidFill>
                  <a:srgbClr val="FF0000"/>
                </a:solidFill>
              </a:rPr>
              <a:t>Amazon Linux 2, Windows, and macOS</a:t>
            </a:r>
            <a:r>
              <a:rPr lang="en-US"/>
              <a:t>. </a:t>
            </a:r>
            <a:endParaRPr lang="en-US"/>
          </a:p>
          <a:p>
            <a:r>
              <a:rPr lang="en-US">
                <a:sym typeface="+mn-ea"/>
              </a:rPr>
              <a:t>Amazon Corretto version 8 supported at least until </a:t>
            </a:r>
            <a:r>
              <a:rPr lang="en-US">
                <a:solidFill>
                  <a:srgbClr val="FF0000"/>
                </a:solidFill>
                <a:sym typeface="+mn-ea"/>
              </a:rPr>
              <a:t>June 2023</a:t>
            </a:r>
            <a:r>
              <a:rPr lang="en-US">
                <a:sym typeface="+mn-ea"/>
              </a:rPr>
              <a:t>,  version 11 supported until </a:t>
            </a:r>
            <a:r>
              <a:rPr lang="en-US">
                <a:solidFill>
                  <a:srgbClr val="FF0000"/>
                </a:solidFill>
                <a:sym typeface="+mn-ea"/>
              </a:rPr>
              <a:t>August 2024</a:t>
            </a:r>
            <a:r>
              <a:rPr lang="en-US">
                <a:sym typeface="+mn-ea"/>
              </a:rPr>
              <a:t>.</a:t>
            </a:r>
            <a:endParaRPr lang="en-US"/>
          </a:p>
          <a:p>
            <a:r>
              <a:rPr lang="en-US"/>
              <a:t>Amazon Corretto is </a:t>
            </a:r>
            <a:r>
              <a:rPr lang="en-US">
                <a:solidFill>
                  <a:srgbClr val="FF0000"/>
                </a:solidFill>
              </a:rPr>
              <a:t>available</a:t>
            </a:r>
            <a:r>
              <a:rPr lang="en-US"/>
              <a:t> </a:t>
            </a:r>
            <a:r>
              <a:rPr lang="en-US">
                <a:solidFill>
                  <a:srgbClr val="FF0000"/>
                </a:solidFill>
              </a:rPr>
              <a:t>at no cost</a:t>
            </a:r>
            <a:r>
              <a:rPr lang="en-US"/>
              <a:t>. There are no additional paid features or restrictions.*</a:t>
            </a:r>
            <a:endParaRPr lang="en-US"/>
          </a:p>
        </p:txBody>
      </p:sp>
      <p:sp>
        <p:nvSpPr>
          <p:cNvPr id="4" name="Text Box 3"/>
          <p:cNvSpPr txBox="1"/>
          <p:nvPr/>
        </p:nvSpPr>
        <p:spPr>
          <a:xfrm>
            <a:off x="1243330" y="6177280"/>
            <a:ext cx="2426335" cy="368300"/>
          </a:xfrm>
          <a:prstGeom prst="rect">
            <a:avLst/>
          </a:prstGeom>
          <a:noFill/>
        </p:spPr>
        <p:txBody>
          <a:bodyPr wrap="square" rtlCol="0">
            <a:spAutoFit/>
          </a:bodyPr>
          <a:p>
            <a:r>
              <a:rPr lang="en-US"/>
              <a:t>*There is no asterisk</a:t>
            </a:r>
            <a:endParaRPr lang="en-US"/>
          </a:p>
        </p:txBody>
      </p:sp>
      <p:pic>
        <p:nvPicPr>
          <p:cNvPr id="5" name="Picture 4"/>
          <p:cNvPicPr>
            <a:picLocks noChangeAspect="1"/>
          </p:cNvPicPr>
          <p:nvPr/>
        </p:nvPicPr>
        <p:blipFill>
          <a:blip r:embed="rId1"/>
          <a:stretch>
            <a:fillRect/>
          </a:stretch>
        </p:blipFill>
        <p:spPr>
          <a:xfrm>
            <a:off x="11087100" y="-635"/>
            <a:ext cx="1088390" cy="108839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a:xfrm>
            <a:off x="1280086" y="1062020"/>
            <a:ext cx="9656856" cy="842682"/>
          </a:xfrm>
        </p:spPr>
        <p:txBody>
          <a:bodyPr/>
          <a:p>
            <a:r>
              <a:rPr lang="en-US"/>
              <a:t>Fun Fact #4</a:t>
            </a:r>
            <a:endParaRPr lang="en-US"/>
          </a:p>
        </p:txBody>
      </p:sp>
      <p:sp>
        <p:nvSpPr>
          <p:cNvPr id="6" name="Text Placeholder 5"/>
          <p:cNvSpPr>
            <a:spLocks noGrp="1"/>
          </p:cNvSpPr>
          <p:nvPr>
            <p:ph type="body" idx="1"/>
          </p:nvPr>
        </p:nvSpPr>
        <p:spPr>
          <a:xfrm>
            <a:off x="993140" y="2054225"/>
            <a:ext cx="10231120" cy="538480"/>
          </a:xfrm>
        </p:spPr>
        <p:txBody>
          <a:bodyPr>
            <a:noAutofit/>
          </a:bodyPr>
          <a:p>
            <a:r>
              <a:rPr lang="en-US" sz="3600"/>
              <a:t>Oracle and Amazon don't really get along either.</a:t>
            </a:r>
            <a:endParaRPr lang="en-US" sz="3600"/>
          </a:p>
          <a:p>
            <a:endParaRPr lang="en-US" sz="3600"/>
          </a:p>
          <a:p>
            <a:r>
              <a:rPr lang="en-US" sz="3600"/>
              <a:t>Oracle: </a:t>
            </a:r>
            <a:r>
              <a:rPr lang="en-US" sz="3600" i="1"/>
              <a:t>Amazon isn’t powered by their own databases, they use Oracle’s “superior” technology.</a:t>
            </a:r>
            <a:endParaRPr lang="en-US" sz="3600" i="1"/>
          </a:p>
          <a:p>
            <a:endParaRPr lang="en-US" sz="3600"/>
          </a:p>
          <a:p>
            <a:r>
              <a:rPr lang="en-US" sz="3600"/>
              <a:t>Amazon: </a:t>
            </a:r>
            <a:r>
              <a:rPr lang="en-US" sz="3600" i="1"/>
              <a:t>Amazon will "be done" with Oracle databases by 2019</a:t>
            </a:r>
            <a:endParaRPr lang="en-US" sz="3600" i="1"/>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t>Takeaways</a:t>
            </a:r>
            <a:endParaRPr lang="en-US"/>
          </a:p>
        </p:txBody>
      </p:sp>
      <p:sp>
        <p:nvSpPr>
          <p:cNvPr id="5" name="Content Placeholder 4"/>
          <p:cNvSpPr>
            <a:spLocks noGrp="1"/>
          </p:cNvSpPr>
          <p:nvPr>
            <p:ph idx="1"/>
          </p:nvPr>
        </p:nvSpPr>
        <p:spPr/>
        <p:txBody>
          <a:bodyPr/>
          <a:p>
            <a:r>
              <a:rPr lang="en-US"/>
              <a:t>If you have long running deployments, you care about long term support</a:t>
            </a:r>
            <a:endParaRPr lang="en-US"/>
          </a:p>
          <a:p>
            <a:r>
              <a:rPr lang="en-US"/>
              <a:t>If you care about long term support, you need to choose JDK 8 or 11</a:t>
            </a:r>
            <a:endParaRPr lang="en-US"/>
          </a:p>
          <a:p>
            <a:r>
              <a:rPr lang="en-US"/>
              <a:t>You need to decide just how much support you need, and if you want to pay for it (forever)</a:t>
            </a:r>
            <a:endParaRPr lang="en-US"/>
          </a:p>
          <a:p>
            <a:r>
              <a:rPr lang="en-US"/>
              <a:t>OpenJDK offers a way out, but has it's own challenges and potential costs</a:t>
            </a:r>
            <a:endParaRPr lang="en-US"/>
          </a:p>
          <a:p>
            <a:r>
              <a:rPr lang="en-US"/>
              <a:t>Corretto looks like an interesting way forward</a:t>
            </a:r>
            <a:endParaRPr lang="en-US"/>
          </a:p>
          <a:p>
            <a:r>
              <a:rPr lang="en-US"/>
              <a:t>But you need to decide (now)</a:t>
            </a:r>
            <a:endParaRPr lang="en-US"/>
          </a:p>
        </p:txBody>
      </p:sp>
      <p:sp>
        <p:nvSpPr>
          <p:cNvPr id="6" name="Text Box 5"/>
          <p:cNvSpPr txBox="1"/>
          <p:nvPr/>
        </p:nvSpPr>
        <p:spPr>
          <a:xfrm>
            <a:off x="3045460" y="6075680"/>
            <a:ext cx="6101080" cy="368300"/>
          </a:xfrm>
          <a:prstGeom prst="rect">
            <a:avLst/>
          </a:prstGeom>
          <a:noFill/>
        </p:spPr>
        <p:txBody>
          <a:bodyPr wrap="none" rtlCol="0">
            <a:spAutoFit/>
          </a:bodyPr>
          <a:p>
            <a:r>
              <a:rPr lang="en-US" i="1"/>
              <a:t>If you choose not to decide, you still have made a choice...</a:t>
            </a:r>
            <a:endParaRPr lang="en-US" i="1"/>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noAutofit/>
          </a:bodyPr>
          <a:lstStyle/>
          <a:p>
            <a:r>
              <a:rPr lang="en-US" altLang="zh-CN" sz="7200" dirty="0"/>
              <a:t>Thanks*</a:t>
            </a:r>
            <a:endParaRPr lang="en-US" altLang="zh-CN" sz="7200" dirty="0"/>
          </a:p>
        </p:txBody>
      </p:sp>
      <p:sp>
        <p:nvSpPr>
          <p:cNvPr id="3" name="Text Box 2"/>
          <p:cNvSpPr txBox="1"/>
          <p:nvPr/>
        </p:nvSpPr>
        <p:spPr>
          <a:xfrm>
            <a:off x="4810760" y="3755390"/>
            <a:ext cx="2569845" cy="368300"/>
          </a:xfrm>
          <a:prstGeom prst="rect">
            <a:avLst/>
          </a:prstGeom>
          <a:noFill/>
        </p:spPr>
        <p:txBody>
          <a:bodyPr wrap="square" rtlCol="0">
            <a:spAutoFit/>
          </a:bodyPr>
          <a:p>
            <a:r>
              <a:rPr lang="en-US"/>
              <a:t>* I am not a lawyer</a:t>
            </a:r>
            <a:endParaRPr lang="en-US"/>
          </a:p>
        </p:txBody>
      </p:sp>
    </p:spTree>
    <p:custDataLst>
      <p:tags r:id="rId2"/>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Ok, so what's the problem here?</a:t>
            </a:r>
            <a:endParaRPr lang="en-US"/>
          </a:p>
        </p:txBody>
      </p:sp>
      <p:sp>
        <p:nvSpPr>
          <p:cNvPr id="3" name="Content Placeholder 2"/>
          <p:cNvSpPr>
            <a:spLocks noGrp="1"/>
          </p:cNvSpPr>
          <p:nvPr>
            <p:ph sz="half" idx="1"/>
          </p:nvPr>
        </p:nvSpPr>
        <p:spPr>
          <a:xfrm>
            <a:off x="838200" y="1373505"/>
            <a:ext cx="8514080" cy="4351655"/>
          </a:xfrm>
        </p:spPr>
        <p:txBody>
          <a:bodyPr>
            <a:normAutofit lnSpcReduction="20000"/>
          </a:bodyPr>
          <a:p>
            <a:r>
              <a:rPr lang="en-US"/>
              <a:t>There is considerable FUD surrounding Java licensing and long term support</a:t>
            </a:r>
            <a:endParaRPr lang="en-US"/>
          </a:p>
          <a:p>
            <a:r>
              <a:rPr lang="en-US"/>
              <a:t>Ambiguity in the license agreement leads to </a:t>
            </a:r>
            <a:r>
              <a:rPr lang="en-US">
                <a:solidFill>
                  <a:srgbClr val="FFC000"/>
                </a:solidFill>
              </a:rPr>
              <a:t>Uncertainty</a:t>
            </a:r>
            <a:endParaRPr lang="en-US"/>
          </a:p>
          <a:p>
            <a:r>
              <a:rPr lang="en-US"/>
              <a:t>Uncertainty leads to </a:t>
            </a:r>
            <a:r>
              <a:rPr lang="en-US">
                <a:solidFill>
                  <a:srgbClr val="FFC000"/>
                </a:solidFill>
              </a:rPr>
              <a:t>Doubt </a:t>
            </a:r>
            <a:r>
              <a:rPr lang="en-US"/>
              <a:t>that you're doing the right thing</a:t>
            </a:r>
            <a:endParaRPr lang="en-US"/>
          </a:p>
          <a:p>
            <a:r>
              <a:rPr lang="en-US"/>
              <a:t>Doubt leads to </a:t>
            </a:r>
            <a:r>
              <a:rPr lang="en-US">
                <a:solidFill>
                  <a:srgbClr val="FFC000"/>
                </a:solidFill>
              </a:rPr>
              <a:t>Fear </a:t>
            </a:r>
            <a:r>
              <a:rPr lang="en-US"/>
              <a:t>when the penalty for doing the wrong thing is potentially large (for you or your employer)</a:t>
            </a:r>
            <a:endParaRPr lang="en-US"/>
          </a:p>
          <a:p>
            <a:endParaRPr lang="en-US"/>
          </a:p>
          <a:p>
            <a:r>
              <a:rPr lang="en-US"/>
              <a:t>Learning more reduces uncertainty*</a:t>
            </a:r>
            <a:endParaRPr lang="en-US"/>
          </a:p>
          <a:p>
            <a:r>
              <a:rPr lang="en-US"/>
              <a:t>The more you learn, the less fear you have*</a:t>
            </a:r>
            <a:endParaRPr lang="en-US"/>
          </a:p>
          <a:p>
            <a:endParaRPr lang="en-US"/>
          </a:p>
          <a:p>
            <a:r>
              <a:rPr lang="en-US" i="1"/>
              <a:t>The JDK you use should now be a choice you actively make</a:t>
            </a:r>
            <a:endParaRPr lang="en-US" i="1"/>
          </a:p>
        </p:txBody>
      </p:sp>
      <p:pic>
        <p:nvPicPr>
          <p:cNvPr id="4" name="Content Placeholder 3"/>
          <p:cNvPicPr>
            <a:picLocks noChangeAspect="1"/>
          </p:cNvPicPr>
          <p:nvPr>
            <p:ph sz="half" idx="2"/>
          </p:nvPr>
        </p:nvPicPr>
        <p:blipFill>
          <a:blip r:embed="rId1"/>
          <a:srcRect r="18664"/>
          <a:stretch>
            <a:fillRect/>
          </a:stretch>
        </p:blipFill>
        <p:spPr>
          <a:xfrm>
            <a:off x="9351645" y="1373505"/>
            <a:ext cx="2551430" cy="4352925"/>
          </a:xfrm>
          <a:prstGeom prst="rect">
            <a:avLst/>
          </a:prstGeom>
        </p:spPr>
      </p:pic>
      <p:sp>
        <p:nvSpPr>
          <p:cNvPr id="5" name="Text Box 4"/>
          <p:cNvSpPr txBox="1"/>
          <p:nvPr/>
        </p:nvSpPr>
        <p:spPr>
          <a:xfrm>
            <a:off x="9693275" y="5890260"/>
            <a:ext cx="1868805" cy="368300"/>
          </a:xfrm>
          <a:prstGeom prst="rect">
            <a:avLst/>
          </a:prstGeom>
          <a:noFill/>
        </p:spPr>
        <p:txBody>
          <a:bodyPr wrap="none" rtlCol="0">
            <a:spAutoFit/>
          </a:bodyPr>
          <a:p>
            <a:r>
              <a:rPr lang="en-US"/>
              <a:t>Yes, it's a puzzle</a:t>
            </a:r>
            <a:endParaRPr lang="en-US"/>
          </a:p>
        </p:txBody>
      </p:sp>
      <p:sp>
        <p:nvSpPr>
          <p:cNvPr id="6" name="Text Box 5"/>
          <p:cNvSpPr txBox="1"/>
          <p:nvPr/>
        </p:nvSpPr>
        <p:spPr>
          <a:xfrm>
            <a:off x="995680" y="6258560"/>
            <a:ext cx="3230880" cy="368300"/>
          </a:xfrm>
          <a:prstGeom prst="rect">
            <a:avLst/>
          </a:prstGeom>
          <a:noFill/>
        </p:spPr>
        <p:txBody>
          <a:bodyPr wrap="none" rtlCol="0">
            <a:spAutoFit/>
          </a:bodyPr>
          <a:p>
            <a:r>
              <a:rPr lang="en-US"/>
              <a:t>*Sometimes ignorance is bliss</a:t>
            </a:r>
            <a:endParaRPr 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r>
              <a:rPr lang="en-US"/>
              <a:t>first quarter of 2019 and will be compatible with Ubuntu and Red Hat Enterprise Linux.</a:t>
            </a:r>
            <a:endParaRPr lang="en-US"/>
          </a:p>
          <a:p>
            <a:endParaRPr lang="en-US"/>
          </a:p>
          <a:p>
            <a:r>
              <a:rPr lang="en-US"/>
              <a:t>The JDK is now available for free download by open users, and AWS also promises that Amazon Corretto version 8 free security updates will be available at least until June 2023, while Amazon Corretto version 11 free updates will continue until August 2024.</a:t>
            </a:r>
            <a:endParaRPr lang="en-US"/>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sz="half" idx="1"/>
          </p:nvPr>
        </p:nvSpPr>
        <p:spPr/>
        <p:txBody>
          <a:bodyPr/>
          <a:p>
            <a:r>
              <a:rPr lang="en-US"/>
              <a:t>How fast can you get security patches? How long will it be supported? Do you need to be able to apply contractual pressure to a vendor to help with any issues?</a:t>
            </a:r>
            <a:endParaRPr lang="en-US"/>
          </a:p>
        </p:txBody>
      </p:sp>
      <p:sp>
        <p:nvSpPr>
          <p:cNvPr id="4" name="Content Placeholder 3"/>
          <p:cNvSpPr>
            <a:spLocks noGrp="1"/>
          </p:cNvSpPr>
          <p:nvPr>
            <p:ph sz="half" idx="2"/>
          </p:nvPr>
        </p:nvSpPr>
        <p:spPr/>
        <p:txBody>
          <a:bodyPr/>
          <a:p>
            <a:endParaRPr lang="en-US"/>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nvPr>
        </p:nvSpPr>
        <p:spPr/>
        <p:txBody>
          <a:bodyPr>
            <a:normAutofit fontScale="90000"/>
          </a:bodyPr>
          <a:p>
            <a:r>
              <a:rPr lang="en-US">
                <a:sym typeface="+mn-ea"/>
              </a:rPr>
              <a:t>Recent Oracle announcements regarding it’s Java platform have outlined how it will be supported and licensed in the future. Key areas to note are…</a:t>
            </a:r>
            <a:endParaRPr lang="en-US"/>
          </a:p>
        </p:txBody>
      </p:sp>
      <p:sp>
        <p:nvSpPr>
          <p:cNvPr id="6" name="Content Placeholder 5"/>
          <p:cNvSpPr/>
          <p:nvPr>
            <p:ph idx="1"/>
          </p:nvPr>
        </p:nvSpPr>
        <p:spPr/>
        <p:txBody>
          <a:bodyPr>
            <a:normAutofit lnSpcReduction="20000"/>
          </a:bodyPr>
          <a:p>
            <a:endParaRPr lang="en-US"/>
          </a:p>
          <a:p>
            <a:endParaRPr lang="en-US"/>
          </a:p>
          <a:p>
            <a:r>
              <a:rPr lang="en-US"/>
              <a:t>Commercial use of Oracle Java will be chargeable after January 2019, no further updates of Java SE 8 will be available.</a:t>
            </a:r>
            <a:endParaRPr lang="en-US"/>
          </a:p>
          <a:p>
            <a:r>
              <a:rPr lang="en-US"/>
              <a:t>Organisations will need to procure a long-term contract to accommodate critical bug and security fixes, as well as general maintenance.</a:t>
            </a:r>
            <a:endParaRPr lang="en-US"/>
          </a:p>
          <a:p>
            <a:r>
              <a:rPr lang="en-US"/>
              <a:t>Java SE 9 as well as Java SE 8 are free and available for redistribute on for general purpose computing. Java SE continues to be available under the Oracle Binary Code License (BCL) free of charge.</a:t>
            </a:r>
            <a:endParaRPr lang="en-US"/>
          </a:p>
          <a:p>
            <a:r>
              <a:rPr lang="en-US"/>
              <a:t>Java Runtime Environment (JRE), which is used for embedded devices or use of commercial features may require an embedded type license agreement.</a:t>
            </a:r>
            <a:endParaRPr lang="en-US"/>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r>
              <a:rPr lang="en-US"/>
              <a:t>https://www.businessinsider.com/oracle-bought-sun-because-of-ibm-not-google-2016-5?r=UK&amp;IR=T</a:t>
            </a:r>
            <a:endParaRPr lang="en-US"/>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You can start to see how this impacts LTS...</a:t>
            </a:r>
            <a:endParaRPr lang="en-US"/>
          </a:p>
        </p:txBody>
      </p:sp>
      <p:sp>
        <p:nvSpPr>
          <p:cNvPr id="3" name="Content Placeholder 2"/>
          <p:cNvSpPr>
            <a:spLocks noGrp="1"/>
          </p:cNvSpPr>
          <p:nvPr>
            <p:ph idx="1"/>
          </p:nvPr>
        </p:nvSpPr>
        <p:spPr/>
        <p:txBody>
          <a:bodyPr/>
          <a:p>
            <a:r>
              <a:rPr lang="en-US"/>
              <a:t>First Rule of Maintaining a Deployed System</a:t>
            </a:r>
            <a:endParaRPr lang="en-US"/>
          </a:p>
          <a:p>
            <a:r>
              <a:rPr lang="en-US"/>
              <a:t>CHANGE AS LITTLE AS POSSIBLE TO MEET CUSTOMER NEED</a:t>
            </a:r>
            <a:endParaRPr lang="en-US"/>
          </a:p>
          <a:p>
            <a:pPr lvl="1"/>
            <a:r>
              <a:rPr lang="en-US">
                <a:sym typeface="+mn-ea"/>
              </a:rPr>
              <a:t>Security updates</a:t>
            </a:r>
            <a:endParaRPr lang="en-US">
              <a:sym typeface="+mn-ea"/>
            </a:endParaRPr>
          </a:p>
          <a:p>
            <a:pPr lvl="1"/>
            <a:r>
              <a:rPr lang="en-US"/>
              <a:t>Necessary bug fixes</a:t>
            </a:r>
            <a:endParaRPr lang="en-US"/>
          </a:p>
          <a:p>
            <a:pPr lvl="1"/>
            <a:endParaRPr lang="en-US"/>
          </a:p>
          <a:p>
            <a:pPr lvl="0"/>
            <a:r>
              <a:rPr lang="en-US" sz="2400"/>
              <a:t>Maintenance releases support this approach</a:t>
            </a:r>
            <a:endParaRPr lang="en-US" sz="2400"/>
          </a:p>
          <a:p>
            <a:pPr lvl="0"/>
            <a:endParaRPr lang="en-US" sz="2400"/>
          </a:p>
          <a:p>
            <a:pPr lvl="0"/>
            <a:r>
              <a:rPr lang="en-US" sz="2400"/>
              <a:t>Jumping from major release to major release introduces risk</a:t>
            </a:r>
            <a:endParaRPr lang="en-US" sz="2400"/>
          </a:p>
          <a:p>
            <a:pPr lvl="0"/>
            <a:endParaRPr lang="en-US"/>
          </a:p>
          <a:p>
            <a:pPr lvl="1"/>
            <a:endParaRPr lang="en-US"/>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a:t>So what's this Oracle Google thing all about anyway?</a:t>
            </a:r>
            <a:endParaRPr lang="en-US"/>
          </a:p>
        </p:txBody>
      </p:sp>
      <p:sp>
        <p:nvSpPr>
          <p:cNvPr id="3" name="Content Placeholder 2"/>
          <p:cNvSpPr>
            <a:spLocks noGrp="1"/>
          </p:cNvSpPr>
          <p:nvPr>
            <p:ph idx="1"/>
          </p:nvPr>
        </p:nvSpPr>
        <p:spPr/>
        <p:txBody>
          <a:bodyPr/>
          <a:p>
            <a:r>
              <a:rPr lang="en-US"/>
              <a:t>Remember when Sun open sourced Java?</a:t>
            </a:r>
            <a:endParaRPr lang="en-US"/>
          </a:p>
          <a:p>
            <a:r>
              <a:rPr lang="en-US"/>
              <a:t>Well, not </a:t>
            </a:r>
            <a:r>
              <a:rPr lang="en-US" i="1"/>
              <a:t>all</a:t>
            </a:r>
            <a:r>
              <a:rPr lang="en-US"/>
              <a:t> of Java SE was open sourced</a:t>
            </a:r>
            <a:endParaRPr lang="en-US"/>
          </a:p>
          <a:p>
            <a:r>
              <a:rPr lang="en-US"/>
              <a:t>But...</a:t>
            </a:r>
            <a:endParaRPr lang="en-US"/>
          </a:p>
          <a:p>
            <a:r>
              <a:rPr lang="en-US"/>
              <a:t>Sun also released the specifications for Sun’s Java platform, including Sun’s Java virtual machine, under a free-of-charge license</a:t>
            </a:r>
            <a:endParaRPr lang="en-US"/>
          </a:p>
          <a:p>
            <a:r>
              <a:rPr lang="en-US"/>
              <a:t>The license allows developers to create “clean room” implementations of Sun’s Java specifications.</a:t>
            </a:r>
            <a:endParaRPr lang="en-US"/>
          </a:p>
          <a:p>
            <a:r>
              <a:rPr lang="en-US"/>
              <a:t>If those implementations demonstrate compatibility with the Java specification, then Sun would provide a license for any of its intellectual property needed to practice the specification, including patent rights and copyrights.</a:t>
            </a:r>
            <a:endParaRPr lang="en-US"/>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Okay, how do you demonstrate compatibility?</a:t>
            </a:r>
            <a:endParaRPr lang="en-US"/>
          </a:p>
        </p:txBody>
      </p:sp>
      <p:sp>
        <p:nvSpPr>
          <p:cNvPr id="3" name="Content Placeholder 2"/>
          <p:cNvSpPr>
            <a:spLocks noGrp="1"/>
          </p:cNvSpPr>
          <p:nvPr>
            <p:ph idx="1"/>
          </p:nvPr>
        </p:nvSpPr>
        <p:spPr/>
        <p:txBody>
          <a:bodyPr/>
          <a:p>
            <a:r>
              <a:rPr lang="en-US"/>
              <a:t>The only way to demonstrate compatibility with the Java specification is by meeting all of the requirements of Sun’s Technology Compatibility Kit (“TCK”) for a particular edition of Sun’s Java. </a:t>
            </a:r>
            <a:endParaRPr lang="en-US"/>
          </a:p>
          <a:p>
            <a:r>
              <a:rPr lang="en-US"/>
              <a:t>However...</a:t>
            </a:r>
            <a:endParaRPr lang="en-US"/>
          </a:p>
          <a:p>
            <a:r>
              <a:rPr lang="en-US"/>
              <a:t>TCKs were only available from Sun, initially were not available as open source, were provided solely at Sun’s discretion, and included several restrictions, such as additional licensing terms and fees. </a:t>
            </a:r>
            <a:endParaRPr lang="en-US"/>
          </a:p>
          <a:p>
            <a:r>
              <a:rPr lang="en-US"/>
              <a:t>Upshot being...</a:t>
            </a:r>
            <a:endParaRPr lang="en-US"/>
          </a:p>
          <a:p>
            <a:r>
              <a:rPr lang="en-US"/>
              <a:t>Although developers were free to develop a competing Java virtual machine, they could not openly obtain an important component needed to freely benefit from Sun’s purported open-sourcing of Java.</a:t>
            </a:r>
            <a:endParaRPr lang="en-US"/>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GPL &amp; BCL</a:t>
            </a:r>
            <a:endParaRPr lang="en-US"/>
          </a:p>
        </p:txBody>
      </p:sp>
      <p:sp>
        <p:nvSpPr>
          <p:cNvPr id="3" name="Content Placeholder 2"/>
          <p:cNvSpPr>
            <a:spLocks noGrp="1"/>
          </p:cNvSpPr>
          <p:nvPr>
            <p:ph idx="1"/>
          </p:nvPr>
        </p:nvSpPr>
        <p:spPr/>
        <p:txBody>
          <a:bodyPr>
            <a:normAutofit lnSpcReduction="20000"/>
          </a:bodyPr>
          <a:p>
            <a:r>
              <a:rPr lang="en-US"/>
              <a:t>2007, Sun licensed Java for free under the</a:t>
            </a:r>
            <a:endParaRPr lang="en-US"/>
          </a:p>
          <a:p>
            <a:r>
              <a:rPr lang="en-US"/>
              <a:t>GNU General Public License (‘‘GNU GPL’’). The GNU</a:t>
            </a:r>
            <a:endParaRPr lang="en-US"/>
          </a:p>
          <a:p>
            <a:r>
              <a:rPr lang="en-US"/>
              <a:t>GPL enabled end users to modify, use, and copy Java</a:t>
            </a:r>
            <a:endParaRPr lang="en-US"/>
          </a:p>
          <a:p>
            <a:r>
              <a:rPr lang="en-US"/>
              <a:t>software regardless of the application and without payment</a:t>
            </a:r>
            <a:endParaRPr lang="en-US"/>
          </a:p>
          <a:p>
            <a:r>
              <a:rPr lang="en-US"/>
              <a:t>of royalties. Further, pursuant to the GNU GPL, distribution of software applications derived from Java was subject to the same free license terms</a:t>
            </a:r>
            <a:endParaRPr lang="en-US"/>
          </a:p>
          <a:p>
            <a:r>
              <a:rPr lang="en-US"/>
              <a:t>2010, Oracle acquired Sun</a:t>
            </a:r>
            <a:endParaRPr lang="en-US"/>
          </a:p>
          <a:p>
            <a:r>
              <a:rPr lang="en-US"/>
              <a:t>and began offering Java Standard Edition (SE) under</a:t>
            </a:r>
            <a:endParaRPr lang="en-US"/>
          </a:p>
          <a:p>
            <a:r>
              <a:rPr lang="en-US"/>
              <a:t>its Oracle Binary Code License Agreement (‘‘BCL’’),</a:t>
            </a:r>
            <a:endParaRPr lang="en-US"/>
          </a:p>
          <a:p>
            <a:r>
              <a:rPr lang="en-US"/>
              <a:t>which provides that developers may use only certain</a:t>
            </a:r>
            <a:endParaRPr lang="en-US"/>
          </a:p>
          <a:p>
            <a:r>
              <a:rPr lang="en-US"/>
              <a:t>features of Java SE for free, and even those features are</a:t>
            </a:r>
            <a:endParaRPr lang="en-US"/>
          </a:p>
          <a:p>
            <a:r>
              <a:rPr lang="en-US"/>
              <a:t>free only if used for certain limited purposes. H</a:t>
            </a:r>
            <a:endParaRPr lang="en-US"/>
          </a:p>
        </p:txBody>
      </p:sp>
      <p:sp>
        <p:nvSpPr>
          <p:cNvPr id="4" name="Text Box 3"/>
          <p:cNvSpPr txBox="1"/>
          <p:nvPr/>
        </p:nvSpPr>
        <p:spPr>
          <a:xfrm>
            <a:off x="9467850" y="365125"/>
            <a:ext cx="2540000" cy="1753235"/>
          </a:xfrm>
          <a:prstGeom prst="rect">
            <a:avLst/>
          </a:prstGeom>
          <a:noFill/>
        </p:spPr>
        <p:txBody>
          <a:bodyPr wrap="square" rtlCol="0" anchor="t">
            <a:spAutoFit/>
          </a:bodyPr>
          <a:p>
            <a:r>
              <a:rPr lang="en-US"/>
              <a:t>https://www.crowell.com/files/201809-Understanding-Your-Oracle-Java-License-Not-Everything-Is-As-It-Seems.pdf</a:t>
            </a:r>
            <a:endParaRPr lang="en-US"/>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a:t>https://www.oracle.com/technetwork/java/java-se-support-roadmap.html</a:t>
            </a:r>
            <a:endParaRPr lang="en-US"/>
          </a:p>
        </p:txBody>
      </p:sp>
      <p:pic>
        <p:nvPicPr>
          <p:cNvPr id="6" name="Content Placeholder 5"/>
          <p:cNvPicPr>
            <a:picLocks noChangeAspect="1"/>
          </p:cNvPicPr>
          <p:nvPr>
            <p:ph sz="half" idx="1"/>
          </p:nvPr>
        </p:nvPicPr>
        <p:blipFill>
          <a:blip r:embed="rId1"/>
          <a:stretch>
            <a:fillRect/>
          </a:stretch>
        </p:blipFill>
        <p:spPr>
          <a:xfrm>
            <a:off x="881380" y="1825625"/>
            <a:ext cx="5093970" cy="4351655"/>
          </a:xfrm>
          <a:prstGeom prst="rect">
            <a:avLst/>
          </a:prstGeom>
        </p:spPr>
      </p:pic>
      <p:pic>
        <p:nvPicPr>
          <p:cNvPr id="7" name="Content Placeholder 6"/>
          <p:cNvPicPr>
            <a:picLocks noChangeAspect="1"/>
          </p:cNvPicPr>
          <p:nvPr>
            <p:ph sz="half" idx="2"/>
          </p:nvPr>
        </p:nvPicPr>
        <p:blipFill>
          <a:blip r:embed="rId2"/>
          <a:stretch>
            <a:fillRect/>
          </a:stretch>
        </p:blipFill>
        <p:spPr>
          <a:xfrm>
            <a:off x="6561455" y="1825625"/>
            <a:ext cx="4401820" cy="4351655"/>
          </a:xfrm>
          <a:prstGeom prst="rect">
            <a:avLst/>
          </a:prstGeom>
        </p:spPr>
      </p:pic>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If you don't believe me, ask Google...</a:t>
            </a:r>
            <a:endParaRPr lang="en-US"/>
          </a:p>
        </p:txBody>
      </p:sp>
      <p:pic>
        <p:nvPicPr>
          <p:cNvPr id="4" name="Content Placeholder 3"/>
          <p:cNvPicPr>
            <a:picLocks noChangeAspect="1"/>
          </p:cNvPicPr>
          <p:nvPr>
            <p:ph idx="1"/>
          </p:nvPr>
        </p:nvPicPr>
        <p:blipFill>
          <a:blip r:embed="rId1"/>
          <a:stretch>
            <a:fillRect/>
          </a:stretch>
        </p:blipFill>
        <p:spPr>
          <a:xfrm>
            <a:off x="2894965" y="1527175"/>
            <a:ext cx="6400800" cy="4610100"/>
          </a:xfrm>
          <a:prstGeom prst="rect">
            <a:avLst/>
          </a:prstGeom>
        </p:spPr>
      </p:pic>
      <p:sp>
        <p:nvSpPr>
          <p:cNvPr id="5" name="Rectangle 4"/>
          <p:cNvSpPr/>
          <p:nvPr/>
        </p:nvSpPr>
        <p:spPr>
          <a:xfrm>
            <a:off x="3370580" y="3526155"/>
            <a:ext cx="1501140" cy="174625"/>
          </a:xfrm>
          <a:prstGeom prst="rect">
            <a:avLst/>
          </a:prstGeom>
          <a:solidFill>
            <a:srgbClr val="7030A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 name="Rectangle 5"/>
          <p:cNvSpPr/>
          <p:nvPr/>
        </p:nvSpPr>
        <p:spPr>
          <a:xfrm>
            <a:off x="3370580" y="4136390"/>
            <a:ext cx="1501140" cy="174625"/>
          </a:xfrm>
          <a:prstGeom prst="rect">
            <a:avLst/>
          </a:prstGeom>
          <a:solidFill>
            <a:srgbClr val="7030A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US"/>
          </a:p>
        </p:txBody>
      </p:sp>
      <p:sp>
        <p:nvSpPr>
          <p:cNvPr id="6" name="Content Placeholder 5"/>
          <p:cNvSpPr>
            <a:spLocks noGrp="1"/>
          </p:cNvSpPr>
          <p:nvPr>
            <p:ph idx="1"/>
          </p:nvPr>
        </p:nvSpPr>
        <p:spPr/>
        <p:txBody>
          <a:bodyPr/>
          <a:p>
            <a:r>
              <a:rPr lang="en-US"/>
              <a:t>https://www.azul.com/eliminating-java-update-confusion/</a:t>
            </a:r>
            <a:endParaRPr lang="en-US"/>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r>
              <a:rPr lang="en-US"/>
              <a:t>https://www.azul.com/products/zulu-enterprise/</a:t>
            </a:r>
            <a:endParaRPr lang="en-US"/>
          </a:p>
        </p:txBody>
      </p:sp>
      <p:sp>
        <p:nvSpPr>
          <p:cNvPr id="6" name="Content Placeholder 5"/>
          <p:cNvSpPr>
            <a:spLocks noGrp="1"/>
          </p:cNvSpPr>
          <p:nvPr>
            <p:ph idx="1"/>
          </p:nvPr>
        </p:nvSpPr>
        <p:spPr/>
        <p:txBody>
          <a:bodyPr/>
          <a:p>
            <a:r>
              <a:rPr lang="en-US"/>
              <a:t>Zulu Enterprise Pricing</a:t>
            </a:r>
            <a:endParaRPr lang="en-US"/>
          </a:p>
          <a:p>
            <a:r>
              <a:rPr lang="en-US"/>
              <a:t>Zulu Enterprise is priced by term based upon the number of systems (desktops plus virtual or physical servers) running Java applications. Here's our pricing:</a:t>
            </a:r>
            <a:endParaRPr lang="en-US"/>
          </a:p>
          <a:p>
            <a:r>
              <a:rPr lang="en-US"/>
              <a:t>Max # of Supported Systems	Price/year (Standard Support)	Price/year (Premium Support)</a:t>
            </a:r>
            <a:endParaRPr lang="en-US"/>
          </a:p>
          <a:p>
            <a:r>
              <a:rPr lang="en-US"/>
              <a:t>25	$13,200	Not available</a:t>
            </a:r>
            <a:endParaRPr lang="en-US"/>
          </a:p>
          <a:p>
            <a:r>
              <a:rPr lang="en-US"/>
              <a:t>100	$31,600	$37,900</a:t>
            </a:r>
            <a:endParaRPr lang="en-US"/>
          </a:p>
          <a:p>
            <a:r>
              <a:rPr lang="en-US"/>
              <a:t>1,000	$94,900	$113,900</a:t>
            </a:r>
            <a:endParaRPr lang="en-US"/>
          </a:p>
          <a:p>
            <a:r>
              <a:rPr lang="en-US"/>
              <a:t>Unlimited	$284,600	$341,500 </a:t>
            </a:r>
            <a:endParaRPr lang="en-US"/>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r>
              <a:rPr lang="en-US"/>
              <a:t>https://news.bloomberglaw.com/ip-law/insight-understanding-your-oracle-java-license-not-everything-is-as-it-seems</a:t>
            </a:r>
            <a:endParaRPr lang="en-US"/>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r>
              <a:rPr lang="en-US"/>
              <a:t>https://www.zdnet.com/article/the-real-history-of-java-and-android-as-told-by-google/</a:t>
            </a:r>
            <a:endParaRPr lang="en-US"/>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a:t>Well, how did we get here?</a:t>
            </a:r>
            <a:endParaRPr lang="en-US"/>
          </a:p>
        </p:txBody>
      </p:sp>
      <p:sp>
        <p:nvSpPr>
          <p:cNvPr id="3" name="Content Placeholder 2"/>
          <p:cNvSpPr>
            <a:spLocks noGrp="1"/>
          </p:cNvSpPr>
          <p:nvPr>
            <p:ph sz="half" idx="1"/>
          </p:nvPr>
        </p:nvSpPr>
        <p:spPr>
          <a:xfrm>
            <a:off x="838200" y="1825625"/>
            <a:ext cx="5181600" cy="4351338"/>
          </a:xfrm>
        </p:spPr>
        <p:txBody>
          <a:bodyPr/>
          <a:p>
            <a:r>
              <a:rPr lang="en-US"/>
              <a:t>In the beginning, there was Sun...</a:t>
            </a:r>
            <a:endParaRPr lang="en-US"/>
          </a:p>
          <a:p>
            <a:r>
              <a:rPr lang="en-US"/>
              <a:t>Sold hardware, and mostly, kinda, sorta, gave away software</a:t>
            </a:r>
            <a:endParaRPr lang="en-US"/>
          </a:p>
          <a:p>
            <a:r>
              <a:rPr lang="en-US"/>
              <a:t>Java was initially under a proprietary license, but free for development and deployment for </a:t>
            </a:r>
            <a:r>
              <a:rPr lang="en-US" i="1"/>
              <a:t>non-embedded</a:t>
            </a:r>
            <a:r>
              <a:rPr lang="en-US"/>
              <a:t> applications (and J2EE, kinda, sorta)</a:t>
            </a:r>
            <a:endParaRPr lang="en-US"/>
          </a:p>
          <a:p>
            <a:endParaRPr lang="en-US"/>
          </a:p>
          <a:p>
            <a:r>
              <a:rPr lang="en-US"/>
              <a:t>Java subsequently was open-sourced* as GPL, kinda, sorta</a:t>
            </a:r>
            <a:endParaRPr lang="en-US"/>
          </a:p>
        </p:txBody>
      </p:sp>
      <p:pic>
        <p:nvPicPr>
          <p:cNvPr id="6" name="Content Placeholder 5"/>
          <p:cNvPicPr>
            <a:picLocks noChangeAspect="1"/>
          </p:cNvPicPr>
          <p:nvPr>
            <p:ph sz="half" idx="2"/>
          </p:nvPr>
        </p:nvPicPr>
        <p:blipFill>
          <a:blip r:embed="rId1"/>
          <a:stretch>
            <a:fillRect/>
          </a:stretch>
        </p:blipFill>
        <p:spPr>
          <a:xfrm>
            <a:off x="6376670" y="1976755"/>
            <a:ext cx="5398770" cy="4049395"/>
          </a:xfrm>
          <a:prstGeom prst="rect">
            <a:avLst/>
          </a:prstGeom>
        </p:spPr>
      </p:pic>
      <p:sp>
        <p:nvSpPr>
          <p:cNvPr id="4" name="Text Box 3"/>
          <p:cNvSpPr txBox="1"/>
          <p:nvPr/>
        </p:nvSpPr>
        <p:spPr>
          <a:xfrm>
            <a:off x="953770" y="6393180"/>
            <a:ext cx="4119880" cy="368300"/>
          </a:xfrm>
          <a:prstGeom prst="rect">
            <a:avLst/>
          </a:prstGeom>
          <a:noFill/>
        </p:spPr>
        <p:txBody>
          <a:bodyPr wrap="none" rtlCol="0">
            <a:spAutoFit/>
          </a:bodyPr>
          <a:p>
            <a:r>
              <a:rPr lang="en-US"/>
              <a:t>*Not all of it was actually open-sourced</a:t>
            </a:r>
            <a:endParaRPr lang="en-US"/>
          </a:p>
        </p:txBody>
      </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r>
              <a:rPr lang="en-US"/>
              <a:t>...and then Oracle bought Sun</a:t>
            </a:r>
            <a:endParaRPr lang="en-US"/>
          </a:p>
        </p:txBody>
      </p:sp>
      <p:pic>
        <p:nvPicPr>
          <p:cNvPr id="9" name="Content Placeholder 8"/>
          <p:cNvPicPr>
            <a:picLocks noChangeAspect="1"/>
          </p:cNvPicPr>
          <p:nvPr>
            <p:ph idx="1"/>
          </p:nvPr>
        </p:nvPicPr>
        <p:blipFill>
          <a:blip r:embed="rId1"/>
          <a:stretch>
            <a:fillRect/>
          </a:stretch>
        </p:blipFill>
        <p:spPr>
          <a:xfrm>
            <a:off x="3037205" y="1612900"/>
            <a:ext cx="5869940" cy="3956050"/>
          </a:xfrm>
          <a:prstGeom prst="rect">
            <a:avLst/>
          </a:prstGeom>
        </p:spPr>
      </p:pic>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a:xfrm>
            <a:off x="1267386" y="1011855"/>
            <a:ext cx="9656856" cy="842682"/>
          </a:xfrm>
        </p:spPr>
        <p:txBody>
          <a:bodyPr/>
          <a:p>
            <a:r>
              <a:rPr lang="en-US"/>
              <a:t>Fun Fact #1</a:t>
            </a:r>
            <a:endParaRPr lang="en-US"/>
          </a:p>
        </p:txBody>
      </p:sp>
      <p:sp>
        <p:nvSpPr>
          <p:cNvPr id="6" name="Text Placeholder 5"/>
          <p:cNvSpPr>
            <a:spLocks noGrp="1"/>
          </p:cNvSpPr>
          <p:nvPr>
            <p:ph type="body" idx="1"/>
          </p:nvPr>
        </p:nvSpPr>
        <p:spPr>
          <a:xfrm>
            <a:off x="1921996" y="2009049"/>
            <a:ext cx="8348008" cy="538348"/>
          </a:xfrm>
        </p:spPr>
        <p:txBody>
          <a:bodyPr>
            <a:noAutofit/>
          </a:bodyPr>
          <a:p>
            <a:r>
              <a:rPr lang="en-US" sz="3600"/>
              <a:t>Oracle didn't buy Sun just to sue Google.  Oracle bought Sun because so much of Oracle's own product was based on Sun's Java, and they were concerned about what would happen if someone else acquired Sun.</a:t>
            </a:r>
            <a:endParaRPr lang="en-US" sz="3600"/>
          </a:p>
          <a:p>
            <a:r>
              <a:rPr lang="en-US" sz="3600"/>
              <a:t>(and then they sued Google)</a:t>
            </a:r>
            <a:endParaRPr lang="en-US" sz="360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t>Suing Google is fun, but consider...</a:t>
            </a:r>
            <a:endParaRPr lang="en-US"/>
          </a:p>
        </p:txBody>
      </p:sp>
      <p:sp>
        <p:nvSpPr>
          <p:cNvPr id="5" name="Content Placeholder 4"/>
          <p:cNvSpPr>
            <a:spLocks noGrp="1"/>
          </p:cNvSpPr>
          <p:nvPr>
            <p:ph sz="half" idx="1"/>
          </p:nvPr>
        </p:nvSpPr>
        <p:spPr>
          <a:xfrm>
            <a:off x="838200" y="1496695"/>
            <a:ext cx="9351010" cy="4351655"/>
          </a:xfrm>
        </p:spPr>
        <p:txBody>
          <a:bodyPr/>
          <a:p>
            <a:r>
              <a:rPr lang="en-US"/>
              <a:t>Unlike Sun, Oracle is a software company</a:t>
            </a:r>
            <a:endParaRPr lang="en-US"/>
          </a:p>
          <a:p>
            <a:r>
              <a:rPr lang="en-US"/>
              <a:t>Said another way, Oracle </a:t>
            </a:r>
            <a:r>
              <a:rPr lang="en-US" i="1"/>
              <a:t>makes money by selling software</a:t>
            </a:r>
            <a:endParaRPr lang="en-US"/>
          </a:p>
          <a:p>
            <a:r>
              <a:rPr lang="en-US"/>
              <a:t>So it was only a matter time before...</a:t>
            </a:r>
            <a:endParaRPr lang="en-US"/>
          </a:p>
        </p:txBody>
      </p:sp>
      <p:pic>
        <p:nvPicPr>
          <p:cNvPr id="6" name="Content Placeholder 5"/>
          <p:cNvPicPr>
            <a:picLocks noChangeAspect="1"/>
          </p:cNvPicPr>
          <p:nvPr>
            <p:ph sz="half" idx="2"/>
          </p:nvPr>
        </p:nvPicPr>
        <p:blipFill>
          <a:blip r:embed="rId1"/>
          <a:stretch>
            <a:fillRect/>
          </a:stretch>
        </p:blipFill>
        <p:spPr>
          <a:xfrm>
            <a:off x="3089275" y="3347085"/>
            <a:ext cx="5181600" cy="2830195"/>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r>
              <a:rPr lang="en-US"/>
              <a:t>First, the Binary Code License Agreement (BCL)</a:t>
            </a:r>
            <a:endParaRPr lang="en-US"/>
          </a:p>
        </p:txBody>
      </p:sp>
      <p:sp>
        <p:nvSpPr>
          <p:cNvPr id="6" name="Content Placeholder 5"/>
          <p:cNvSpPr>
            <a:spLocks noGrp="1"/>
          </p:cNvSpPr>
          <p:nvPr>
            <p:ph idx="1"/>
          </p:nvPr>
        </p:nvSpPr>
        <p:spPr/>
        <p:txBody>
          <a:bodyPr>
            <a:normAutofit/>
          </a:bodyPr>
          <a:p>
            <a:r>
              <a:rPr lang="en-US"/>
              <a:t>Developers may use only certain features of Java SE for free</a:t>
            </a:r>
            <a:endParaRPr lang="en-US"/>
          </a:p>
          <a:p>
            <a:endParaRPr lang="en-US"/>
          </a:p>
          <a:p>
            <a:r>
              <a:rPr lang="en-US"/>
              <a:t>Those features are free only if used for certain limited purposes</a:t>
            </a:r>
            <a:endParaRPr lang="en-US"/>
          </a:p>
          <a:p>
            <a:endParaRPr lang="en-US"/>
          </a:p>
          <a:p>
            <a:r>
              <a:rPr lang="en-US"/>
              <a:t>Java SE is free only for use in ‘‘general-purpose computing’’ that does not entail use of the ‘‘commercial features.’’ </a:t>
            </a:r>
            <a:endParaRPr lang="en-US"/>
          </a:p>
          <a:p>
            <a:endParaRPr lang="en-US"/>
          </a:p>
          <a:p>
            <a:r>
              <a:rPr lang="en-US"/>
              <a:t>Embedded ~= ~General Purpose Computing</a:t>
            </a:r>
            <a:endParaRPr lang="en-US"/>
          </a:p>
          <a:p>
            <a:endParaRPr lang="en-US"/>
          </a:p>
        </p:txBody>
      </p:sp>
      <p:sp>
        <p:nvSpPr>
          <p:cNvPr id="8" name="Text Box 7"/>
          <p:cNvSpPr txBox="1"/>
          <p:nvPr/>
        </p:nvSpPr>
        <p:spPr>
          <a:xfrm>
            <a:off x="2321560" y="6177280"/>
            <a:ext cx="7548880" cy="368300"/>
          </a:xfrm>
          <a:prstGeom prst="rect">
            <a:avLst/>
          </a:prstGeom>
          <a:noFill/>
        </p:spPr>
        <p:txBody>
          <a:bodyPr wrap="none" rtlCol="0">
            <a:spAutoFit/>
          </a:bodyPr>
          <a:p>
            <a:pPr algn="l"/>
            <a:r>
              <a:rPr lang="en-US"/>
              <a:t>https://www.oracle.com/technetwork/java/javase/terms/license/index.html</a:t>
            </a:r>
            <a:endParaRPr lang="en-US"/>
          </a:p>
        </p:txBody>
      </p:sp>
    </p:spTree>
    <p:custDataLst>
      <p:tags r:id="rId1"/>
    </p:custDataLst>
  </p:cSld>
  <p:clrMapOvr>
    <a:masterClrMapping/>
  </p:clrMapOvr>
</p:sld>
</file>

<file path=ppt/tags/tag1.xml><?xml version="1.0" encoding="utf-8"?>
<p:tagLst xmlns:p="http://schemas.openxmlformats.org/presentationml/2006/main">
  <p:tag name="KSO_WM_TAG_VERSION" val="1.0"/>
  <p:tag name="KSO_WM_TEMPLATE_CATEGORY" val="custom"/>
  <p:tag name="KSO_WM_TEMPLATE_INDEX" val="160558"/>
</p:tagLst>
</file>

<file path=ppt/tags/tag10.xml><?xml version="1.0" encoding="utf-8"?>
<p:tagLst xmlns:p="http://schemas.openxmlformats.org/presentationml/2006/main">
  <p:tag name="KSO_WM_BEAUTIFY_FLAG" val="#wm#"/>
  <p:tag name="KSO_WM_TEMPLATE_CATEGORY" val="custom"/>
  <p:tag name="KSO_WM_TEMPLATE_INDEX" val="160558"/>
</p:tagLst>
</file>

<file path=ppt/tags/tag11.xml><?xml version="1.0" encoding="utf-8"?>
<p:tagLst xmlns:p="http://schemas.openxmlformats.org/presentationml/2006/main">
  <p:tag name="KSO_WM_BEAUTIFY_FLAG" val="#wm#"/>
  <p:tag name="KSO_WM_TEMPLATE_CATEGORY" val="custom"/>
  <p:tag name="KSO_WM_TEMPLATE_INDEX" val="160558"/>
</p:tagLst>
</file>

<file path=ppt/tags/tag12.xml><?xml version="1.0" encoding="utf-8"?>
<p:tagLst xmlns:p="http://schemas.openxmlformats.org/presentationml/2006/main">
  <p:tag name="KSO_WM_BEAUTIFY_FLAG" val="#wm#"/>
  <p:tag name="KSO_WM_TEMPLATE_CATEGORY" val="custom"/>
  <p:tag name="KSO_WM_TEMPLATE_INDEX" val="160558"/>
</p:tagLst>
</file>

<file path=ppt/tags/tag13.xml><?xml version="1.0" encoding="utf-8"?>
<p:tagLst xmlns:p="http://schemas.openxmlformats.org/presentationml/2006/main">
  <p:tag name="KSO_WM_BEAUTIFY_FLAG" val="#wm#"/>
  <p:tag name="KSO_WM_TEMPLATE_CATEGORY" val="custom"/>
  <p:tag name="KSO_WM_TEMPLATE_INDEX" val="160558"/>
</p:tagLst>
</file>

<file path=ppt/tags/tag14.xml><?xml version="1.0" encoding="utf-8"?>
<p:tagLst xmlns:p="http://schemas.openxmlformats.org/presentationml/2006/main">
  <p:tag name="KSO_WM_BEAUTIFY_FLAG" val="#wm#"/>
  <p:tag name="KSO_WM_TEMPLATE_CATEGORY" val="custom"/>
  <p:tag name="KSO_WM_TEMPLATE_INDEX" val="160558"/>
</p:tagLst>
</file>

<file path=ppt/tags/tag15.xml><?xml version="1.0" encoding="utf-8"?>
<p:tagLst xmlns:p="http://schemas.openxmlformats.org/presentationml/2006/main">
  <p:tag name="KSO_WM_BEAUTIFY_FLAG" val="#wm#"/>
  <p:tag name="KSO_WM_TEMPLATE_CATEGORY" val="custom"/>
  <p:tag name="KSO_WM_TEMPLATE_INDEX" val="160558"/>
</p:tagLst>
</file>

<file path=ppt/tags/tag16.xml><?xml version="1.0" encoding="utf-8"?>
<p:tagLst xmlns:p="http://schemas.openxmlformats.org/presentationml/2006/main">
  <p:tag name="KSO_WM_BEAUTIFY_FLAG" val="#wm#"/>
  <p:tag name="KSO_WM_TEMPLATE_CATEGORY" val="custom"/>
  <p:tag name="KSO_WM_TEMPLATE_INDEX" val="160558"/>
</p:tagLst>
</file>

<file path=ppt/tags/tag17.xml><?xml version="1.0" encoding="utf-8"?>
<p:tagLst xmlns:p="http://schemas.openxmlformats.org/presentationml/2006/main">
  <p:tag name="KSO_WM_BEAUTIFY_FLAG" val="#wm#"/>
  <p:tag name="KSO_WM_TEMPLATE_CATEGORY" val="custom"/>
  <p:tag name="KSO_WM_TEMPLATE_INDEX" val="160558"/>
</p:tagLst>
</file>

<file path=ppt/tags/tag18.xml><?xml version="1.0" encoding="utf-8"?>
<p:tagLst xmlns:p="http://schemas.openxmlformats.org/presentationml/2006/main">
  <p:tag name="KSO_WM_BEAUTIFY_FLAG" val="#wm#"/>
  <p:tag name="KSO_WM_TEMPLATE_CATEGORY" val="custom"/>
  <p:tag name="KSO_WM_TEMPLATE_INDEX" val="160558"/>
</p:tagLst>
</file>

<file path=ppt/tags/tag19.xml><?xml version="1.0" encoding="utf-8"?>
<p:tagLst xmlns:p="http://schemas.openxmlformats.org/presentationml/2006/main">
  <p:tag name="KSO_WM_BEAUTIFY_FLAG" val="#wm#"/>
  <p:tag name="KSO_WM_TEMPLATE_CATEGORY" val="custom"/>
  <p:tag name="KSO_WM_TEMPLATE_INDEX" val="160558"/>
</p:tagLst>
</file>

<file path=ppt/tags/tag2.xml><?xml version="1.0" encoding="utf-8"?>
<p:tagLst xmlns:p="http://schemas.openxmlformats.org/presentationml/2006/main">
  <p:tag name="KSO_WM_TAG_VERSION" val="1.0"/>
  <p:tag name="KSO_WM_TEMPLATE_CATEGORY" val="custom"/>
  <p:tag name="KSO_WM_TEMPLATE_INDEX" val="160558"/>
</p:tagLst>
</file>

<file path=ppt/tags/tag20.xml><?xml version="1.0" encoding="utf-8"?>
<p:tagLst xmlns:p="http://schemas.openxmlformats.org/presentationml/2006/main">
  <p:tag name="KSO_WM_BEAUTIFY_FLAG" val="#wm#"/>
  <p:tag name="KSO_WM_TEMPLATE_CATEGORY" val="custom"/>
  <p:tag name="KSO_WM_TEMPLATE_INDEX" val="160558"/>
</p:tagLst>
</file>

<file path=ppt/tags/tag21.xml><?xml version="1.0" encoding="utf-8"?>
<p:tagLst xmlns:p="http://schemas.openxmlformats.org/presentationml/2006/main">
  <p:tag name="KSO_WM_BEAUTIFY_FLAG" val="#wm#"/>
  <p:tag name="KSO_WM_TEMPLATE_CATEGORY" val="custom"/>
  <p:tag name="KSO_WM_TEMPLATE_INDEX" val="160558"/>
</p:tagLst>
</file>

<file path=ppt/tags/tag22.xml><?xml version="1.0" encoding="utf-8"?>
<p:tagLst xmlns:p="http://schemas.openxmlformats.org/presentationml/2006/main">
  <p:tag name="KSO_WM_BEAUTIFY_FLAG" val="#wm#"/>
  <p:tag name="KSO_WM_TEMPLATE_CATEGORY" val="custom"/>
  <p:tag name="KSO_WM_TEMPLATE_INDEX" val="160558"/>
</p:tagLst>
</file>

<file path=ppt/tags/tag23.xml><?xml version="1.0" encoding="utf-8"?>
<p:tagLst xmlns:p="http://schemas.openxmlformats.org/presentationml/2006/main">
  <p:tag name="KSO_WM_BEAUTIFY_FLAG" val="#wm#"/>
  <p:tag name="KSO_WM_TEMPLATE_CATEGORY" val="custom"/>
  <p:tag name="KSO_WM_TEMPLATE_INDEX" val="160558"/>
</p:tagLst>
</file>

<file path=ppt/tags/tag24.xml><?xml version="1.0" encoding="utf-8"?>
<p:tagLst xmlns:p="http://schemas.openxmlformats.org/presentationml/2006/main">
  <p:tag name="KSO_WM_BEAUTIFY_FLAG" val="#wm#"/>
  <p:tag name="KSO_WM_TEMPLATE_CATEGORY" val="custom"/>
  <p:tag name="KSO_WM_TEMPLATE_INDEX" val="160558"/>
</p:tagLst>
</file>

<file path=ppt/tags/tag25.xml><?xml version="1.0" encoding="utf-8"?>
<p:tagLst xmlns:p="http://schemas.openxmlformats.org/presentationml/2006/main">
  <p:tag name="KSO_WM_BEAUTIFY_FLAG" val="#wm#"/>
  <p:tag name="KSO_WM_TEMPLATE_CATEGORY" val="custom"/>
  <p:tag name="KSO_WM_TEMPLATE_INDEX" val="160558"/>
</p:tagLst>
</file>

<file path=ppt/tags/tag26.xml><?xml version="1.0" encoding="utf-8"?>
<p:tagLst xmlns:p="http://schemas.openxmlformats.org/presentationml/2006/main">
  <p:tag name="KSO_WM_BEAUTIFY_FLAG" val="#wm#"/>
  <p:tag name="KSO_WM_TEMPLATE_CATEGORY" val="custom"/>
  <p:tag name="KSO_WM_TEMPLATE_INDEX" val="160558"/>
</p:tagLst>
</file>

<file path=ppt/tags/tag27.xml><?xml version="1.0" encoding="utf-8"?>
<p:tagLst xmlns:p="http://schemas.openxmlformats.org/presentationml/2006/main">
  <p:tag name="KSO_WM_BEAUTIFY_FLAG" val="#wm#"/>
  <p:tag name="KSO_WM_TEMPLATE_CATEGORY" val="custom"/>
  <p:tag name="KSO_WM_TEMPLATE_INDEX" val="160558"/>
</p:tagLst>
</file>

<file path=ppt/tags/tag28.xml><?xml version="1.0" encoding="utf-8"?>
<p:tagLst xmlns:p="http://schemas.openxmlformats.org/presentationml/2006/main">
  <p:tag name="KSO_WM_BEAUTIFY_FLAG" val="#wm#"/>
  <p:tag name="KSO_WM_TEMPLATE_CATEGORY" val="custom"/>
  <p:tag name="KSO_WM_TEMPLATE_INDEX" val="160558"/>
</p:tagLst>
</file>

<file path=ppt/tags/tag29.xml><?xml version="1.0" encoding="utf-8"?>
<p:tagLst xmlns:p="http://schemas.openxmlformats.org/presentationml/2006/main">
  <p:tag name="KSO_WM_BEAUTIFY_FLAG" val="#wm#"/>
  <p:tag name="KSO_WM_TEMPLATE_CATEGORY" val="custom"/>
  <p:tag name="KSO_WM_TEMPLATE_INDEX" val="160558"/>
</p:tagLst>
</file>

<file path=ppt/tags/tag3.xml><?xml version="1.0" encoding="utf-8"?>
<p:tagLst xmlns:p="http://schemas.openxmlformats.org/presentationml/2006/main">
  <p:tag name="KSO_WM_TAG_VERSION" val="1.0"/>
  <p:tag name="KSO_WM_BEAUTIFY_FLAG" val="#wm#"/>
  <p:tag name="KSO_WM_TEMPLATE_CATEGORY" val="custom"/>
  <p:tag name="KSO_WM_TEMPLATE_INDEX" val="160558"/>
  <p:tag name="KSO_WM_UNIT_TYPE" val="a"/>
  <p:tag name="KSO_WM_UNIT_INDEX" val="1"/>
  <p:tag name="KSO_WM_UNIT_ID" val="custom160558_1*a*1"/>
  <p:tag name="KSO_WM_UNIT_CLEAR" val="1"/>
  <p:tag name="KSO_WM_UNIT_LAYERLEVEL" val="1"/>
  <p:tag name="KSO_WM_UNIT_VALUE" val="42"/>
  <p:tag name="KSO_WM_UNIT_ISCONTENTSTITLE" val="0"/>
  <p:tag name="KSO_WM_UNIT_HIGHLIGHT" val="0"/>
  <p:tag name="KSO_WM_UNIT_COMPATIBLE" val="0"/>
  <p:tag name="KSO_WM_UNIT_PRESET_TEXT_INDEX" val="3"/>
  <p:tag name="KSO_WM_UNIT_PRESET_TEXT_LEN" val="17"/>
</p:tagLst>
</file>

<file path=ppt/tags/tag30.xml><?xml version="1.0" encoding="utf-8"?>
<p:tagLst xmlns:p="http://schemas.openxmlformats.org/presentationml/2006/main">
  <p:tag name="KSO_WM_BEAUTIFY_FLAG" val="#wm#"/>
  <p:tag name="KSO_WM_TEMPLATE_CATEGORY" val="custom"/>
  <p:tag name="KSO_WM_TEMPLATE_INDEX" val="160558"/>
</p:tagLst>
</file>

<file path=ppt/tags/tag31.xml><?xml version="1.0" encoding="utf-8"?>
<p:tagLst xmlns:p="http://schemas.openxmlformats.org/presentationml/2006/main">
  <p:tag name="KSO_WM_BEAUTIFY_FLAG" val="#wm#"/>
  <p:tag name="KSO_WM_TEMPLATE_CATEGORY" val="custom"/>
  <p:tag name="KSO_WM_TEMPLATE_INDEX" val="160558"/>
</p:tagLst>
</file>

<file path=ppt/tags/tag32.xml><?xml version="1.0" encoding="utf-8"?>
<p:tagLst xmlns:p="http://schemas.openxmlformats.org/presentationml/2006/main">
  <p:tag name="KSO_WM_BEAUTIFY_FLAG" val="#wm#"/>
  <p:tag name="KSO_WM_TEMPLATE_CATEGORY" val="custom"/>
  <p:tag name="KSO_WM_TEMPLATE_INDEX" val="160558"/>
</p:tagLst>
</file>

<file path=ppt/tags/tag33.xml><?xml version="1.0" encoding="utf-8"?>
<p:tagLst xmlns:p="http://schemas.openxmlformats.org/presentationml/2006/main">
  <p:tag name="KSO_WM_BEAUTIFY_FLAG" val="#wm#"/>
  <p:tag name="KSO_WM_TEMPLATE_CATEGORY" val="custom"/>
  <p:tag name="KSO_WM_TEMPLATE_INDEX" val="160558"/>
</p:tagLst>
</file>

<file path=ppt/tags/tag34.xml><?xml version="1.0" encoding="utf-8"?>
<p:tagLst xmlns:p="http://schemas.openxmlformats.org/presentationml/2006/main">
  <p:tag name="KSO_WM_BEAUTIFY_FLAG" val="#wm#"/>
  <p:tag name="KSO_WM_TEMPLATE_CATEGORY" val="custom"/>
  <p:tag name="KSO_WM_TEMPLATE_INDEX" val="160558"/>
</p:tagLst>
</file>

<file path=ppt/tags/tag35.xml><?xml version="1.0" encoding="utf-8"?>
<p:tagLst xmlns:p="http://schemas.openxmlformats.org/presentationml/2006/main">
  <p:tag name="KSO_WM_TAG_VERSION" val="1.0"/>
  <p:tag name="KSO_WM_BEAUTIFY_FLAG" val="#wm#"/>
  <p:tag name="KSO_WM_TEMPLATE_CATEGORY" val="custom"/>
  <p:tag name="KSO_WM_TEMPLATE_INDEX" val="160558"/>
  <p:tag name="KSO_WM_UNIT_TYPE" val="a"/>
  <p:tag name="KSO_WM_UNIT_INDEX" val="1"/>
  <p:tag name="KSO_WM_UNIT_ID" val="custom160558_27*a*1"/>
  <p:tag name="KSO_WM_UNIT_CLEAR" val="1"/>
  <p:tag name="KSO_WM_UNIT_LAYERLEVEL" val="1"/>
  <p:tag name="KSO_WM_UNIT_VALUE" val="7"/>
  <p:tag name="KSO_WM_UNIT_ISCONTENTSTITLE" val="0"/>
  <p:tag name="KSO_WM_UNIT_HIGHLIGHT" val="0"/>
  <p:tag name="KSO_WM_UNIT_COMPATIBLE" val="0"/>
  <p:tag name="KSO_WM_UNIT_PRESET_TEXT" val="T H A N K S"/>
</p:tagLst>
</file>

<file path=ppt/tags/tag36.xml><?xml version="1.0" encoding="utf-8"?>
<p:tagLst xmlns:p="http://schemas.openxmlformats.org/presentationml/2006/main">
  <p:tag name="MH" val="20150923170952"/>
  <p:tag name="MH_LIBRARY" val="GRAPHIC"/>
  <p:tag name="KSO_WM_TEMPLATE_CATEGORY" val="custom"/>
  <p:tag name="KSO_WM_TEMPLATE_INDEX" val="160558"/>
  <p:tag name="KSO_WM_TAG_VERSION" val="1.0"/>
  <p:tag name="KSO_WM_SLIDE_ID" val="custom160558_27"/>
  <p:tag name="KSO_WM_SLIDE_INDEX" val="27"/>
  <p:tag name="KSO_WM_SLIDE_ITEM_CNT" val="1"/>
  <p:tag name="KSO_WM_SLIDE_LAYOUT" val="a"/>
  <p:tag name="KSO_WM_SLIDE_LAYOUT_CNT" val="1"/>
  <p:tag name="KSO_WM_SLIDE_TYPE" val="endPage"/>
  <p:tag name="KSO_WM_BEAUTIFY_FLAG" val="#wm#"/>
</p:tagLst>
</file>

<file path=ppt/tags/tag37.xml><?xml version="1.0" encoding="utf-8"?>
<p:tagLst xmlns:p="http://schemas.openxmlformats.org/presentationml/2006/main">
  <p:tag name="KSO_WM_BEAUTIFY_FLAG" val="#wm#"/>
  <p:tag name="KSO_WM_TEMPLATE_CATEGORY" val="custom"/>
  <p:tag name="KSO_WM_TEMPLATE_INDEX" val="160558"/>
</p:tagLst>
</file>

<file path=ppt/tags/tag38.xml><?xml version="1.0" encoding="utf-8"?>
<p:tagLst xmlns:p="http://schemas.openxmlformats.org/presentationml/2006/main">
  <p:tag name="KSO_WM_BEAUTIFY_FLAG" val="#wm#"/>
  <p:tag name="KSO_WM_TEMPLATE_CATEGORY" val="custom"/>
  <p:tag name="KSO_WM_TEMPLATE_INDEX" val="160558"/>
</p:tagLst>
</file>

<file path=ppt/tags/tag39.xml><?xml version="1.0" encoding="utf-8"?>
<p:tagLst xmlns:p="http://schemas.openxmlformats.org/presentationml/2006/main">
  <p:tag name="KSO_WM_BEAUTIFY_FLAG" val="#wm#"/>
  <p:tag name="KSO_WM_TEMPLATE_CATEGORY" val="custom"/>
  <p:tag name="KSO_WM_TEMPLATE_INDEX" val="160558"/>
</p:tagLst>
</file>

<file path=ppt/tags/tag4.xml><?xml version="1.0" encoding="utf-8"?>
<p:tagLst xmlns:p="http://schemas.openxmlformats.org/presentationml/2006/main">
  <p:tag name="KSO_WM_TAG_VERSION" val="1.0"/>
  <p:tag name="KSO_WM_BEAUTIFY_FLAG" val="#wm#"/>
  <p:tag name="KSO_WM_TEMPLATE_CATEGORY" val="custom"/>
  <p:tag name="KSO_WM_TEMPLATE_INDEX" val="160558"/>
  <p:tag name="KSO_WM_UNIT_TYPE" val="b"/>
  <p:tag name="KSO_WM_UNIT_INDEX" val="1"/>
  <p:tag name="KSO_WM_UNIT_ID" val="custom160558_1*b*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40.xml><?xml version="1.0" encoding="utf-8"?>
<p:tagLst xmlns:p="http://schemas.openxmlformats.org/presentationml/2006/main">
  <p:tag name="KSO_WM_BEAUTIFY_FLAG" val="#wm#"/>
  <p:tag name="KSO_WM_TEMPLATE_CATEGORY" val="custom"/>
  <p:tag name="KSO_WM_TEMPLATE_INDEX" val="160558"/>
</p:tagLst>
</file>

<file path=ppt/tags/tag41.xml><?xml version="1.0" encoding="utf-8"?>
<p:tagLst xmlns:p="http://schemas.openxmlformats.org/presentationml/2006/main">
  <p:tag name="KSO_WM_BEAUTIFY_FLAG" val="#wm#"/>
  <p:tag name="KSO_WM_TEMPLATE_CATEGORY" val="custom"/>
  <p:tag name="KSO_WM_TEMPLATE_INDEX" val="160558"/>
</p:tagLst>
</file>

<file path=ppt/tags/tag42.xml><?xml version="1.0" encoding="utf-8"?>
<p:tagLst xmlns:p="http://schemas.openxmlformats.org/presentationml/2006/main">
  <p:tag name="KSO_WM_BEAUTIFY_FLAG" val="#wm#"/>
  <p:tag name="KSO_WM_TEMPLATE_CATEGORY" val="custom"/>
  <p:tag name="KSO_WM_TEMPLATE_INDEX" val="160558"/>
</p:tagLst>
</file>

<file path=ppt/tags/tag43.xml><?xml version="1.0" encoding="utf-8"?>
<p:tagLst xmlns:p="http://schemas.openxmlformats.org/presentationml/2006/main">
  <p:tag name="KSO_WM_BEAUTIFY_FLAG" val="#wm#"/>
  <p:tag name="KSO_WM_TEMPLATE_CATEGORY" val="custom"/>
  <p:tag name="KSO_WM_TEMPLATE_INDEX" val="160558"/>
</p:tagLst>
</file>

<file path=ppt/tags/tag44.xml><?xml version="1.0" encoding="utf-8"?>
<p:tagLst xmlns:p="http://schemas.openxmlformats.org/presentationml/2006/main">
  <p:tag name="KSO_WM_BEAUTIFY_FLAG" val="#wm#"/>
  <p:tag name="KSO_WM_TEMPLATE_CATEGORY" val="custom"/>
  <p:tag name="KSO_WM_TEMPLATE_INDEX" val="160558"/>
</p:tagLst>
</file>

<file path=ppt/tags/tag45.xml><?xml version="1.0" encoding="utf-8"?>
<p:tagLst xmlns:p="http://schemas.openxmlformats.org/presentationml/2006/main">
  <p:tag name="KSO_WM_BEAUTIFY_FLAG" val="#wm#"/>
  <p:tag name="KSO_WM_TEMPLATE_CATEGORY" val="custom"/>
  <p:tag name="KSO_WM_TEMPLATE_INDEX" val="160558"/>
</p:tagLst>
</file>

<file path=ppt/tags/tag46.xml><?xml version="1.0" encoding="utf-8"?>
<p:tagLst xmlns:p="http://schemas.openxmlformats.org/presentationml/2006/main">
  <p:tag name="KSO_WM_BEAUTIFY_FLAG" val="#wm#"/>
  <p:tag name="KSO_WM_TEMPLATE_CATEGORY" val="custom"/>
  <p:tag name="KSO_WM_TEMPLATE_INDEX" val="160558"/>
</p:tagLst>
</file>

<file path=ppt/tags/tag47.xml><?xml version="1.0" encoding="utf-8"?>
<p:tagLst xmlns:p="http://schemas.openxmlformats.org/presentationml/2006/main">
  <p:tag name="KSO_WM_BEAUTIFY_FLAG" val="#wm#"/>
  <p:tag name="KSO_WM_TEMPLATE_CATEGORY" val="custom"/>
  <p:tag name="KSO_WM_TEMPLATE_INDEX" val="160558"/>
</p:tagLst>
</file>

<file path=ppt/tags/tag48.xml><?xml version="1.0" encoding="utf-8"?>
<p:tagLst xmlns:p="http://schemas.openxmlformats.org/presentationml/2006/main">
  <p:tag name="KSO_WM_BEAUTIFY_FLAG" val="#wm#"/>
  <p:tag name="KSO_WM_TEMPLATE_CATEGORY" val="custom"/>
  <p:tag name="KSO_WM_TEMPLATE_INDEX" val="160558"/>
</p:tagLst>
</file>

<file path=ppt/tags/tag49.xml><?xml version="1.0" encoding="utf-8"?>
<p:tagLst xmlns:p="http://schemas.openxmlformats.org/presentationml/2006/main">
  <p:tag name="KSO_WM_BEAUTIFY_FLAG" val="#wm#"/>
  <p:tag name="KSO_WM_TEMPLATE_CATEGORY" val="custom"/>
  <p:tag name="KSO_WM_TEMPLATE_INDEX" val="160558"/>
</p:tagLst>
</file>

<file path=ppt/tags/tag5.xml><?xml version="1.0" encoding="utf-8"?>
<p:tagLst xmlns:p="http://schemas.openxmlformats.org/presentationml/2006/main">
  <p:tag name="KSO_WM_TEMPLATE_THUMBS_INDEX" val="1、4、5、9、12、15、20、25、26、27"/>
  <p:tag name="KSO_WM_TEMPLATE_CATEGORY" val="custom"/>
  <p:tag name="KSO_WM_TEMPLATE_INDEX" val="160558"/>
  <p:tag name="KSO_WM_TAG_VERSION" val="1.0"/>
  <p:tag name="KSO_WM_SLIDE_ID" val="custom160558_1"/>
  <p:tag name="KSO_WM_SLIDE_INDEX" val="1"/>
  <p:tag name="KSO_WM_SLIDE_ITEM_CNT" val="2"/>
  <p:tag name="KSO_WM_SLIDE_LAYOUT" val="a_b"/>
  <p:tag name="KSO_WM_SLIDE_LAYOUT_CNT" val="1_1"/>
  <p:tag name="KSO_WM_SLIDE_TYPE" val="title"/>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160558"/>
</p:tagLst>
</file>

<file path=ppt/tags/tag6.xml><?xml version="1.0" encoding="utf-8"?>
<p:tagLst xmlns:p="http://schemas.openxmlformats.org/presentationml/2006/main">
  <p:tag name="KSO_WM_TAG_VERSION" val="1.0"/>
  <p:tag name="KSO_WM_BEAUTIFY_FLAG" val="#wm#"/>
  <p:tag name="KSO_WM_TEMPLATE_CATEGORY" val="custom"/>
  <p:tag name="KSO_WM_TEMPLATE_INDEX" val="160558"/>
  <p:tag name="KSO_WM_UNIT_TYPE" val="a"/>
  <p:tag name="KSO_WM_UNIT_INDEX" val="1"/>
  <p:tag name="KSO_WM_UNIT_ID" val="custom160558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7.xml><?xml version="1.0" encoding="utf-8"?>
<p:tagLst xmlns:p="http://schemas.openxmlformats.org/presentationml/2006/main">
  <p:tag name="KSO_WM_TAG_VERSION" val="1.0"/>
  <p:tag name="KSO_WM_BEAUTIFY_FLAG" val="#wm#"/>
  <p:tag name="KSO_WM_TEMPLATE_CATEGORY" val="custom"/>
  <p:tag name="KSO_WM_TEMPLATE_INDEX" val="160558"/>
  <p:tag name="KSO_WM_UNIT_TYPE" val="f"/>
  <p:tag name="KSO_WM_UNIT_INDEX" val="1"/>
  <p:tag name="KSO_WM_UNIT_ID" val="custom160558_2*f*1"/>
  <p:tag name="KSO_WM_UNIT_CLEAR" val="1"/>
  <p:tag name="KSO_WM_UNIT_LAYERLEVEL" val="1"/>
  <p:tag name="KSO_WM_UNIT_VALUE" val="462"/>
  <p:tag name="KSO_WM_UNIT_HIGHLIGHT" val="0"/>
  <p:tag name="KSO_WM_UNIT_COMPATIBLE" val="0"/>
  <p:tag name="KSO_WM_UNIT_PRESET_TEXT_INDEX" val="4"/>
  <p:tag name="KSO_WM_UNIT_PRESET_TEXT_LEN" val="114"/>
</p:tagLst>
</file>

<file path=ppt/tags/tag8.xml><?xml version="1.0" encoding="utf-8"?>
<p:tagLst xmlns:p="http://schemas.openxmlformats.org/presentationml/2006/main">
  <p:tag name="KSO_WM_TEMPLATE_CATEGORY" val="custom"/>
  <p:tag name="KSO_WM_TEMPLATE_INDEX" val="160558"/>
  <p:tag name="KSO_WM_TAG_VERSION" val="1.0"/>
  <p:tag name="KSO_WM_SLIDE_ID" val="custom160558_2"/>
  <p:tag name="KSO_WM_SLIDE_INDEX" val="2"/>
  <p:tag name="KSO_WM_SLIDE_ITEM_CNT" val="1"/>
  <p:tag name="KSO_WM_SLIDE_LAYOUT" val="a_f"/>
  <p:tag name="KSO_WM_SLIDE_LAYOUT_CNT" val="1_1"/>
  <p:tag name="KSO_WM_SLIDE_TYPE" val="text"/>
  <p:tag name="KSO_WM_BEAUTIFY_FLAG" val="#wm#"/>
  <p:tag name="KSO_WM_SLIDE_POSITION" val="66*117"/>
  <p:tag name="KSO_WM_SLIDE_SIZE" val="828*369"/>
</p:tagLst>
</file>

<file path=ppt/tags/tag9.xml><?xml version="1.0" encoding="utf-8"?>
<p:tagLst xmlns:p="http://schemas.openxmlformats.org/presentationml/2006/main">
  <p:tag name="KSO_WM_BEAUTIFY_FLAG" val="#wm#"/>
  <p:tag name="KSO_WM_TEMPLATE_CATEGORY" val="custom"/>
  <p:tag name="KSO_WM_TEMPLATE_INDEX" val="160558"/>
</p:tagLst>
</file>

<file path=ppt/theme/theme1.xml><?xml version="1.0" encoding="utf-8"?>
<a:theme xmlns:a="http://schemas.openxmlformats.org/drawingml/2006/main" name="Office 主题">
  <a:themeElements>
    <a:clrScheme name="160558">
      <a:dk1>
        <a:srgbClr val="FFFFFF"/>
      </a:dk1>
      <a:lt1>
        <a:srgbClr val="3F3F3F"/>
      </a:lt1>
      <a:dk2>
        <a:srgbClr val="FFFFFF"/>
      </a:dk2>
      <a:lt2>
        <a:srgbClr val="3F3F3F"/>
      </a:lt2>
      <a:accent1>
        <a:srgbClr val="41A0CB"/>
      </a:accent1>
      <a:accent2>
        <a:srgbClr val="A3D1D0"/>
      </a:accent2>
      <a:accent3>
        <a:srgbClr val="9396A3"/>
      </a:accent3>
      <a:accent4>
        <a:srgbClr val="D55A33"/>
      </a:accent4>
      <a:accent5>
        <a:srgbClr val="52AE96"/>
      </a:accent5>
      <a:accent6>
        <a:srgbClr val="FFA90D"/>
      </a:accent6>
      <a:hlink>
        <a:srgbClr val="CC9900"/>
      </a:hlink>
      <a:folHlink>
        <a:srgbClr val="666699"/>
      </a:folHlink>
    </a:clrScheme>
    <a:fontScheme name="自定义 2">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12773</Words>
  <Application>WPS Presentation</Application>
  <PresentationFormat>宽屏</PresentationFormat>
  <Paragraphs>323</Paragraphs>
  <Slides>43</Slides>
  <Notes>27</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43</vt:i4>
      </vt:variant>
    </vt:vector>
  </HeadingPairs>
  <TitlesOfParts>
    <vt:vector size="53" baseType="lpstr">
      <vt:lpstr>Arial</vt:lpstr>
      <vt:lpstr>SimSun</vt:lpstr>
      <vt:lpstr>Wingdings</vt:lpstr>
      <vt:lpstr>Wingdings 2</vt:lpstr>
      <vt:lpstr>Microsoft YaHei</vt:lpstr>
      <vt:lpstr>Arial Unicode MS</vt:lpstr>
      <vt:lpstr>黑体</vt:lpstr>
      <vt:lpstr>Wingdings</vt:lpstr>
      <vt:lpstr>Calibri</vt:lpstr>
      <vt:lpstr>Office 主题</vt:lpstr>
      <vt:lpstr>Java Licensing* and the Importance of LTS</vt:lpstr>
      <vt:lpstr>Who is this guy?</vt:lpstr>
      <vt:lpstr>Ok, so what's the problem here?</vt:lpstr>
      <vt:lpstr>If you don't believe me, ask Google...</vt:lpstr>
      <vt:lpstr>Well, how did we get here?</vt:lpstr>
      <vt:lpstr>...and then Oracle bought Sun</vt:lpstr>
      <vt:lpstr>Fun Fact #1</vt:lpstr>
      <vt:lpstr>Suing Google is fun, but consider...</vt:lpstr>
      <vt:lpstr>First, the Binary Code License Agreement (BCL)</vt:lpstr>
      <vt:lpstr>General Purpose Computing?</vt:lpstr>
      <vt:lpstr>Lawyer's Perspective</vt:lpstr>
      <vt:lpstr>Fun Fact #2</vt:lpstr>
      <vt:lpstr>Then came LMS (License Management Services)</vt:lpstr>
      <vt:lpstr>...and then this happened...</vt:lpstr>
      <vt:lpstr>Did someone say Roadmap?</vt:lpstr>
      <vt:lpstr>Can you draw me a picture of that?</vt:lpstr>
      <vt:lpstr>And now a word about LTS and deployed systems</vt:lpstr>
      <vt:lpstr>As always, pick any two...</vt:lpstr>
      <vt:lpstr>Ok, how bad is it? (Security Edition)</vt:lpstr>
      <vt:lpstr>Ok, How bad is it? (Bug Fix Edition) Java 8u192</vt:lpstr>
      <vt:lpstr>	Which brings us to...</vt:lpstr>
      <vt:lpstr>The Oracle Cost</vt:lpstr>
      <vt:lpstr>Fun Fact #3</vt:lpstr>
      <vt:lpstr>Other Options?</vt:lpstr>
      <vt:lpstr>PowerPoint 演示文稿</vt:lpstr>
      <vt:lpstr>Amazon Corretto</vt:lpstr>
      <vt:lpstr>Fun Fact #4</vt:lpstr>
      <vt:lpstr>Takeaways</vt:lpstr>
      <vt:lpstr>Thanks*</vt:lpstr>
      <vt:lpstr>PowerPoint 演示文稿</vt:lpstr>
      <vt:lpstr>PowerPoint 演示文稿</vt:lpstr>
      <vt:lpstr>PowerPoint 演示文稿</vt:lpstr>
      <vt:lpstr>Recent Oracle announcements regarding it’s Java platform have outlined how it will be supported and licensed in the future. Key areas to note are…</vt:lpstr>
      <vt:lpstr>PowerPoint 演示文稿</vt:lpstr>
      <vt:lpstr>You can start to see how this impacts LTS...</vt:lpstr>
      <vt:lpstr>So what's this Oracle Google thing all about anyway?</vt:lpstr>
      <vt:lpstr>Okay, how do you demonstrate compatibility?</vt:lpstr>
      <vt:lpstr>GPL &amp; BCL</vt:lpstr>
      <vt:lpstr>https://www.oracle.com/technetwork/java/java-se-support-roadmap.html</vt:lpstr>
      <vt:lpstr>PowerPoint 演示文稿</vt:lpstr>
      <vt:lpstr>https://www.azul.com/products/zulu-enterprise/</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dc:title>
  <dc:creator>quan</dc:creator>
  <cp:lastModifiedBy>thom</cp:lastModifiedBy>
  <cp:revision>403</cp:revision>
  <dcterms:created xsi:type="dcterms:W3CDTF">2015-09-21T03:34:00Z</dcterms:created>
  <dcterms:modified xsi:type="dcterms:W3CDTF">2018-12-19T00:15:48Z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1033-10.2.0.7587</vt:lpwstr>
  </property>
</Properties>
</file>